
<file path=[Content_Types].xml><?xml version="1.0" encoding="utf-8"?>
<Types xmlns="http://schemas.openxmlformats.org/package/2006/content-types">
  <Default ContentType="image/png" Extension="png"/>
  <Default ContentType="image/jpeg" Extension="jpeg"/>
  <Default ContentType="image/x-emf" Extension="emf"/>
  <Default ContentType="application/vnd.openxmlformats-package.relationships+xml" Extension="rels"/>
  <Default ContentType="application/xml" Extension="xml"/>
  <Default ContentType="image/vnd.ms-photo" Extension="wdp"/>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tags+xml" PartName="/ppt/tags/tag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notesSlide+xml" PartName="/ppt/notesSlides/notesSlide1.xml"/>
  <Override ContentType="application/vnd.openxmlformats-officedocument.presentationml.tags+xml" PartName="/ppt/tags/tag4.xml"/>
  <Override ContentType="application/vnd.openxmlformats-officedocument.presentationml.notesSlide+xml" PartName="/ppt/notesSlides/notesSlide2.xml"/>
  <Override ContentType="application/vnd.openxmlformats-officedocument.presentationml.tags+xml" PartName="/ppt/tags/tag5.xml"/>
  <Override ContentType="application/vnd.openxmlformats-officedocument.presentationml.notesSlide+xml" PartName="/ppt/notesSlides/notesSlide3.xml"/>
  <Override ContentType="application/vnd.openxmlformats-officedocument.presentationml.tags+xml" PartName="/ppt/tags/tag6.xml"/>
  <Override ContentType="application/vnd.openxmlformats-officedocument.presentationml.notesSlide+xml" PartName="/ppt/notesSlides/notesSlide4.xml"/>
  <Override ContentType="application/vnd.openxmlformats-officedocument.presentationml.tags+xml" PartName="/ppt/tags/tag7.xml"/>
  <Override ContentType="application/vnd.openxmlformats-officedocument.presentationml.notesSlide+xml" PartName="/ppt/notesSlides/notesSlide5.xml"/>
  <Override ContentType="application/vnd.openxmlformats-officedocument.presentationml.tags+xml" PartName="/ppt/tags/tag8.xml"/>
  <Override ContentType="application/vnd.openxmlformats-officedocument.presentationml.notesSlide+xml" PartName="/ppt/notesSlides/notesSlide6.xml"/>
  <Override ContentType="application/vnd.openxmlformats-officedocument.presentationml.tags+xml" PartName="/ppt/tags/tag9.xml"/>
  <Override ContentType="application/vnd.openxmlformats-officedocument.presentationml.notesSlide+xml" PartName="/ppt/notesSlides/notesSlide7.xml"/>
  <Override ContentType="application/vnd.openxmlformats-officedocument.presentationml.tags+xml" PartName="/ppt/tags/tag10.xml"/>
  <Override ContentType="application/vnd.openxmlformats-officedocument.presentationml.notesSlide+xml" PartName="/ppt/notesSlides/notesSlide8.xml"/>
  <Override ContentType="application/vnd.openxmlformats-officedocument.presentationml.tags+xml" PartName="/ppt/tags/tag11.xml"/>
  <Override ContentType="application/vnd.openxmlformats-officedocument.presentationml.notesSlide+xml" PartName="/ppt/notesSlides/notesSlide9.xml"/>
  <Override ContentType="application/vnd.openxmlformats-officedocument.presentationml.tags+xml" PartName="/ppt/tags/tag12.xml"/>
  <Override ContentType="application/vnd.openxmlformats-officedocument.presentationml.notesSlide+xml" PartName="/ppt/notesSlides/notesSlide10.xml"/>
  <Override ContentType="application/vnd.openxmlformats-officedocument.presentationml.tags+xml" PartName="/ppt/tags/tag13.xml"/>
  <Override ContentType="application/vnd.openxmlformats-officedocument.presentationml.notesSlide+xml" PartName="/ppt/notesSlides/notesSlide11.xml"/>
  <Override ContentType="application/vnd.openxmlformats-officedocument.presentationml.tags+xml" PartName="/ppt/tags/tag14.xml"/>
  <Override ContentType="application/vnd.openxmlformats-officedocument.presentationml.notesSlide+xml" PartName="/ppt/notesSlides/notesSlide12.xml"/>
  <Override ContentType="application/vnd.openxmlformats-officedocument.presentationml.tags+xml" PartName="/ppt/tags/tag15.xml"/>
  <Override ContentType="application/vnd.openxmlformats-officedocument.presentationml.notesSlide+xml" PartName="/ppt/notesSlides/notesSlide13.xml"/>
  <Override ContentType="application/vnd.openxmlformats-officedocument.presentationml.tags+xml" PartName="/ppt/tags/tag16.xml"/>
  <Override ContentType="application/vnd.openxmlformats-officedocument.presentationml.notesSlide+xml" PartName="/ppt/notesSlides/notesSlide14.xml"/>
  <Override ContentType="application/vnd.openxmlformats-officedocument.presentationml.tags+xml" PartName="/ppt/tags/tag17.xml"/>
  <Override ContentType="application/vnd.openxmlformats-officedocument.presentationml.notesSlide+xml" PartName="/ppt/notesSlides/notesSlide15.xml"/>
  <Override ContentType="application/vnd.openxmlformats-officedocument.presentationml.tags+xml" PartName="/ppt/tags/tag18.xml"/>
  <Override ContentType="application/vnd.openxmlformats-officedocument.presentationml.notesSlide+xml" PartName="/ppt/notesSlides/notesSlide16.xml"/>
  <Override ContentType="application/vnd.openxmlformats-officedocument.presentationml.tags+xml" PartName="/ppt/tags/tag19.xml"/>
  <Override ContentType="application/vnd.openxmlformats-officedocument.presentationml.notesSlide+xml" PartName="/ppt/notesSlides/notesSlide17.xml"/>
  <Override ContentType="application/vnd.openxmlformats-officedocument.presentationml.tags+xml" PartName="/ppt/tags/tag20.xml"/>
  <Override ContentType="application/vnd.openxmlformats-officedocument.presentationml.notesSlide+xml" PartName="/ppt/notesSlides/notesSlide18.xml"/>
  <Override ContentType="application/vnd.openxmlformats-officedocument.presentationml.tags+xml" PartName="/ppt/tags/tag21.xml"/>
  <Override ContentType="application/vnd.openxmlformats-officedocument.presentationml.notesSlide+xml" PartName="/ppt/notesSlides/notesSlide19.xml"/>
  <Override ContentType="application/vnd.openxmlformats-officedocument.presentationml.tags+xml" PartName="/ppt/tags/tag22.xml"/>
  <Override ContentType="application/vnd.openxmlformats-officedocument.presentationml.notesSlide+xml" PartName="/ppt/notesSlides/notesSlide20.xml"/>
  <Override ContentType="application/vnd.openxmlformats-officedocument.presentationml.tags+xml" PartName="/ppt/tags/tag23.xml"/>
  <Override ContentType="application/vnd.openxmlformats-officedocument.presentationml.notesSlide+xml" PartName="/ppt/notesSlides/notesSlide21.xml"/>
  <Override ContentType="application/vnd.openxmlformats-officedocument.presentationml.tags+xml" PartName="/ppt/tags/tag24.xml"/>
  <Override ContentType="application/vnd.openxmlformats-officedocument.presentationml.notesSlide+xml" PartName="/ppt/notesSlides/notesSlide22.xml"/>
  <Override ContentType="application/vnd.openxmlformats-officedocument.presentationml.tags+xml" PartName="/ppt/tags/tag25.xml"/>
  <Override ContentType="application/vnd.openxmlformats-officedocument.presentationml.notesSlide+xml" PartName="/ppt/notesSlides/notesSlide23.xml"/>
  <Override ContentType="application/vnd.openxmlformats-officedocument.presentationml.tags+xml" PartName="/ppt/tags/tag26.xml"/>
  <Override ContentType="application/vnd.openxmlformats-officedocument.presentationml.notesSlide+xml" PartName="/ppt/notesSlides/notesSlide24.xml"/>
  <Override ContentType="application/vnd.openxmlformats-officedocument.presentationml.tags+xml" PartName="/ppt/tags/tag27.xml"/>
  <Override ContentType="application/vnd.openxmlformats-officedocument.presentationml.notesSlide+xml" PartName="/ppt/notesSlides/notesSlide25.xml"/>
  <Override ContentType="application/vnd.openxmlformats-officedocument.presentationml.tags+xml" PartName="/ppt/tags/tag28.xml"/>
  <Override ContentType="application/vnd.openxmlformats-officedocument.presentationml.notesSlide+xml" PartName="/ppt/notesSlides/notesSlide2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544" r:id="rId1"/>
    <p:sldMasterId id="2147486570" r:id="rId2"/>
  </p:sldMasterIdLst>
  <p:notesMasterIdLst>
    <p:notesMasterId r:id="rId30"/>
  </p:notesMasterIdLst>
  <p:handoutMasterIdLst>
    <p:handoutMasterId r:id="rId31"/>
  </p:handoutMasterIdLst>
  <p:sldIdLst>
    <p:sldId id="402" r:id="rId3"/>
    <p:sldId id="386" r:id="rId4"/>
    <p:sldId id="413" r:id="rId5"/>
    <p:sldId id="362" r:id="rId6"/>
    <p:sldId id="403" r:id="rId7"/>
    <p:sldId id="404" r:id="rId8"/>
    <p:sldId id="406" r:id="rId9"/>
    <p:sldId id="407" r:id="rId10"/>
    <p:sldId id="408" r:id="rId11"/>
    <p:sldId id="409" r:id="rId12"/>
    <p:sldId id="410" r:id="rId13"/>
    <p:sldId id="411" r:id="rId14"/>
    <p:sldId id="412" r:id="rId15"/>
    <p:sldId id="361" r:id="rId16"/>
    <p:sldId id="405" r:id="rId17"/>
    <p:sldId id="418" r:id="rId18"/>
    <p:sldId id="425" r:id="rId19"/>
    <p:sldId id="415" r:id="rId20"/>
    <p:sldId id="416" r:id="rId21"/>
    <p:sldId id="414" r:id="rId22"/>
    <p:sldId id="423" r:id="rId23"/>
    <p:sldId id="421" r:id="rId24"/>
    <p:sldId id="419" r:id="rId25"/>
    <p:sldId id="420" r:id="rId26"/>
    <p:sldId id="417" r:id="rId27"/>
    <p:sldId id="401" r:id="rId28"/>
    <p:sldId id="424" r:id="rId29"/>
  </p:sldIdLst>
  <p:sldSz cx="9144000" cy="5143500" type="screen16x9"/>
  <p:notesSz cx="7023100" cy="9309100"/>
  <p:custDataLst>
    <p:tags r:id="rId32"/>
  </p:custDataLst>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909"/>
    <a:srgbClr val="B80005"/>
    <a:srgbClr val="A6A6A6"/>
    <a:srgbClr val="4D4D4D"/>
    <a:srgbClr val="000000"/>
    <a:srgbClr val="FFFFFF"/>
    <a:srgbClr val="CC9966"/>
    <a:srgbClr val="FFCC33"/>
    <a:srgbClr val="336699"/>
    <a:srgbClr val="33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8034E78-7F5D-4C2E-B375-FC64B27BC91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4" autoAdjust="0"/>
    <p:restoredTop sz="92445" autoAdjust="0"/>
  </p:normalViewPr>
  <p:slideViewPr>
    <p:cSldViewPr snapToGrid="0">
      <p:cViewPr varScale="1">
        <p:scale>
          <a:sx n="152" d="100"/>
          <a:sy n="152" d="100"/>
        </p:scale>
        <p:origin x="-234" y="-96"/>
      </p:cViewPr>
      <p:guideLst>
        <p:guide orient="horz" pos="99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92" d="100"/>
          <a:sy n="92" d="100"/>
        </p:scale>
        <p:origin x="-2010" y="-11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950" y="692150"/>
            <a:ext cx="5811794" cy="3270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TextBox 7"/>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a:solidFill>
                  <a:schemeClr val="bg1">
                    <a:lumMod val="50000"/>
                  </a:schemeClr>
                </a:solidFill>
                <a:latin typeface="+mn-lt"/>
                <a:ea typeface="+mn-ea"/>
                <a:cs typeface="+mn-cs"/>
              </a:rPr>
              <a:t>|   © 2016 Wind River. All Rights Reserved.</a:t>
            </a:r>
          </a:p>
        </p:txBody>
      </p:sp>
      <p:sp>
        <p:nvSpPr>
          <p:cNvPr id="6" name="Notes Placeholder 5"/>
          <p:cNvSpPr>
            <a:spLocks noGrp="1"/>
          </p:cNvSpPr>
          <p:nvPr>
            <p:ph type="body" sz="quarter" idx="3"/>
          </p:nvPr>
        </p:nvSpPr>
        <p:spPr>
          <a:xfrm>
            <a:off x="609600" y="4421188"/>
            <a:ext cx="5814646" cy="418941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0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5738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6153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2018 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tx1"/>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
        <p:nvSpPr>
          <p:cNvPr id="3" name="Rectangle 3"/>
          <p:cNvSpPr>
            <a:spLocks noGrp="1" noChangeArrowheads="1"/>
          </p:cNvSpPr>
          <p:nvPr>
            <p:ph type="subTitle" idx="1" hasCustomPrompt="1"/>
          </p:nvPr>
        </p:nvSpPr>
        <p:spPr bwMode="white">
          <a:xfrm>
            <a:off x="303461" y="949629"/>
            <a:ext cx="8573839" cy="28212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rgbClr val="5F5F5F"/>
                </a:solidFill>
                <a:latin typeface="+mn-lt"/>
                <a:ea typeface="ＭＳ Ｐゴシック" pitchFamily="34" charset="-128"/>
              </a:defRPr>
            </a:lvl1pPr>
          </a:lstStyle>
          <a:p>
            <a:pPr marL="0" lvl="0" indent="0" eaLnBrk="1" hangingPunct="1"/>
            <a:r>
              <a:rPr lang="en-US" dirty="0"/>
              <a:t>Subtitle</a:t>
            </a:r>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49714"/>
            <a:ext cx="8572501" cy="323165"/>
          </a:xfrm>
        </p:spPr>
        <p:txBody>
          <a:bodyPr/>
          <a:lstStyle>
            <a:lvl1pPr>
              <a:defRPr sz="2400"/>
            </a:lvl1pPr>
          </a:lstStyle>
          <a:p>
            <a:r>
              <a:rPr lang="en-US" dirty="0"/>
              <a:t>CLICK TO ADD TITLE</a:t>
            </a:r>
          </a:p>
        </p:txBody>
      </p:sp>
    </p:spTree>
    <p:extLst>
      <p:ext uri="{BB962C8B-B14F-4D97-AF65-F5344CB8AC3E}">
        <p14:creationId xmlns:p14="http://schemas.microsoft.com/office/powerpoint/2010/main" val="38546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64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bwMode="gray">
          <a:xfrm>
            <a:off x="378969" y="2079889"/>
            <a:ext cx="4712758" cy="403957"/>
          </a:xfrm>
          <a:noFill/>
          <a:ln>
            <a:noFill/>
          </a:ln>
          <a:extLst/>
        </p:spPr>
        <p:txBody>
          <a:bodyPr vert="horz" wrap="square" lIns="0" tIns="0" rIns="0" bIns="0" numCol="1" anchor="b" anchorCtr="0" compatLnSpc="1">
            <a:prstTxWarp prst="textNoShape">
              <a:avLst/>
            </a:prstTxWarp>
            <a:spAutoFit/>
          </a:bodyPr>
          <a:lstStyle>
            <a:lvl1pPr eaLnBrk="1" hangingPunct="1">
              <a:defRPr lang="en-US" sz="3000" b="1" cap="none" dirty="0">
                <a:solidFill>
                  <a:schemeClr val="accent1"/>
                </a:solidFill>
                <a:latin typeface="+mn-lt"/>
              </a:defRPr>
            </a:lvl1pPr>
          </a:lstStyle>
          <a:p>
            <a:pPr lvl="0" eaLnBrk="1" hangingPunct="1"/>
            <a:r>
              <a:rPr lang="en-US" dirty="0"/>
              <a:t>CLICK TO ADD TITLE</a:t>
            </a:r>
          </a:p>
        </p:txBody>
      </p:sp>
      <p:sp>
        <p:nvSpPr>
          <p:cNvPr id="59" name="Text Placeholder 19"/>
          <p:cNvSpPr>
            <a:spLocks noGrp="1"/>
          </p:cNvSpPr>
          <p:nvPr userDrawn="1">
            <p:ph type="body" sz="quarter" idx="10" hasCustomPrompt="1"/>
          </p:nvPr>
        </p:nvSpPr>
        <p:spPr bwMode="gray">
          <a:xfrm>
            <a:off x="388493" y="2624978"/>
            <a:ext cx="4695825" cy="282129"/>
          </a:xfrm>
        </p:spPr>
        <p:txBody>
          <a:bodyPr/>
          <a:lstStyle>
            <a:lvl1pPr marL="0" indent="0">
              <a:lnSpc>
                <a:spcPct val="90000"/>
              </a:lnSpc>
              <a:spcBef>
                <a:spcPts val="600"/>
              </a:spcBef>
              <a:buNone/>
              <a:defRPr>
                <a:solidFill>
                  <a:schemeClr val="tx1"/>
                </a:solidFill>
              </a:defRPr>
            </a:lvl1pPr>
          </a:lstStyle>
          <a:p>
            <a:pPr lvl="0"/>
            <a:r>
              <a:rPr lang="en-US" dirty="0"/>
              <a:t>Click to Add Text</a:t>
            </a:r>
          </a:p>
        </p:txBody>
      </p:sp>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bwMode="gray">
          <a:xfrm>
            <a:off x="386432" y="49342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a:solidFill>
                  <a:srgbClr val="5F5F5F"/>
                </a:solidFill>
              </a:rPr>
              <a:t>© 2018 </a:t>
            </a:r>
            <a:r>
              <a:rPr lang="en-US" sz="500" dirty="0">
                <a:solidFill>
                  <a:srgbClr val="5F5F5F"/>
                </a:solidFill>
              </a:rPr>
              <a:t>WIND RIVER. ALL RIGHTS RESERVED.</a:t>
            </a:r>
          </a:p>
        </p:txBody>
      </p:sp>
      <p:pic>
        <p:nvPicPr>
          <p:cNvPr id="62" name="Picture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49682" cy="975407"/>
          </a:xfrm>
          <a:prstGeom prst="rect">
            <a:avLst/>
          </a:prstGeom>
        </p:spPr>
      </p:pic>
      <p:pic>
        <p:nvPicPr>
          <p:cNvPr id="64" name="Picture 6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14999" y="84664"/>
            <a:ext cx="2645833" cy="4914707"/>
          </a:xfrm>
          <a:prstGeom prst="rect">
            <a:avLst/>
          </a:prstGeom>
        </p:spPr>
      </p:pic>
      <p:pic>
        <p:nvPicPr>
          <p:cNvPr id="65" name="Picture 64"/>
          <p:cNvPicPr>
            <a:picLocks noChangeAspect="1"/>
          </p:cNvPicPr>
          <p:nvPr userDrawn="1"/>
        </p:nvPicPr>
        <p:blipFill rotWithShape="1">
          <a:blip r:embed="rId4"/>
          <a:srcRect r="13428" b="28025"/>
          <a:stretch/>
        </p:blipFill>
        <p:spPr>
          <a:xfrm>
            <a:off x="7018685" y="4299627"/>
            <a:ext cx="1817463" cy="562609"/>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6.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microsoft.com/office/2007/relationships/hdphoto" Target="../media/hdphoto1.wdp"/><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1032" name="Picture 54" descr="wind_river" hidden="1"/>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49714"/>
            <a:ext cx="85725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a:t>CLICK TO ADD TITLE</a:t>
            </a:r>
          </a:p>
        </p:txBody>
      </p:sp>
      <p:sp>
        <p:nvSpPr>
          <p:cNvPr id="101" name="TextBox 100"/>
          <p:cNvSpPr txBox="1"/>
          <p:nvPr/>
        </p:nvSpPr>
        <p:spPr bwMode="gray">
          <a:xfrm>
            <a:off x="277219" y="4908667"/>
            <a:ext cx="110608" cy="11849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rgbClr val="5F5F5F"/>
                </a:solidFill>
                <a:latin typeface="Arial"/>
              </a:rPr>
              <a:pPr/>
              <a:t>‹#›</a:t>
            </a:fld>
            <a:endParaRPr lang="en-US" sz="700" dirty="0">
              <a:solidFill>
                <a:srgbClr val="5F5F5F"/>
              </a:solidFill>
              <a:latin typeface="Arial"/>
            </a:endParaRPr>
          </a:p>
        </p:txBody>
      </p:sp>
      <p:sp>
        <p:nvSpPr>
          <p:cNvPr id="3" name="TextBox 2"/>
          <p:cNvSpPr txBox="1"/>
          <p:nvPr/>
        </p:nvSpPr>
        <p:spPr bwMode="black">
          <a:xfrm>
            <a:off x="3901440" y="68072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marL="0" indent="0">
              <a:lnSpc>
                <a:spcPct val="90000"/>
              </a:lnSpc>
              <a:spcBef>
                <a:spcPts val="600"/>
              </a:spcBef>
              <a:buNone/>
            </a:pPr>
            <a:endParaRPr lang="en-US" sz="2000" dirty="0" err="1">
              <a:solidFill>
                <a:schemeClr val="bg1"/>
              </a:solidFill>
              <a:latin typeface="+mn-lt"/>
            </a:endParaRPr>
          </a:p>
        </p:txBody>
      </p:sp>
      <p:sp>
        <p:nvSpPr>
          <p:cNvPr id="86" name="TextBox 85"/>
          <p:cNvSpPr txBox="1"/>
          <p:nvPr/>
        </p:nvSpPr>
        <p:spPr bwMode="gray">
          <a:xfrm>
            <a:off x="503755" y="4939361"/>
            <a:ext cx="1409040"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2018 WIND RIVER. ALL RIGHTS RESERVED.</a:t>
            </a:r>
          </a:p>
        </p:txBody>
      </p:sp>
      <p:pic>
        <p:nvPicPr>
          <p:cNvPr id="1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bwMode="gray">
          <a:xfrm flipH="1">
            <a:off x="2259092" y="4909921"/>
            <a:ext cx="6229608" cy="3471"/>
          </a:xfrm>
          <a:prstGeom prst="line">
            <a:avLst/>
          </a:prstGeom>
          <a:solidFill>
            <a:schemeClr val="accent2"/>
          </a:solidFill>
          <a:ln w="9525" cap="flat" cmpd="sng" algn="ctr">
            <a:gradFill>
              <a:gsLst>
                <a:gs pos="0">
                  <a:schemeClr val="bg1">
                    <a:lumMod val="50000"/>
                  </a:schemeClr>
                </a:gs>
                <a:gs pos="31000">
                  <a:schemeClr val="bg1">
                    <a:lumMod val="50000"/>
                  </a:schemeClr>
                </a:gs>
                <a:gs pos="100000">
                  <a:schemeClr val="accent1">
                    <a:tint val="23500"/>
                    <a:satMod val="160000"/>
                    <a:alpha val="0"/>
                  </a:schemeClr>
                </a:gs>
              </a:gsLst>
              <a:lin ang="0" scaled="0"/>
            </a:gradFill>
            <a:prstDash val="solid"/>
            <a:round/>
            <a:headEnd type="none" w="med" len="med"/>
            <a:tailEnd type="none" w="med" len="med"/>
          </a:ln>
          <a:effectLst/>
        </p:spPr>
      </p:cxnSp>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63" r:id="rId6"/>
    <p:sldLayoutId id="2147486564" r:id="rId7"/>
    <p:sldLayoutId id="21474865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1"/>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1"/>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1"/>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1"/>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p:txBody>
      </p:sp>
      <p:pic>
        <p:nvPicPr>
          <p:cNvPr id="1032" name="Picture 54" descr="wind_river" hidden="1"/>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49714"/>
            <a:ext cx="857250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a:t>CLICK TO ADD TITLE</a:t>
            </a:r>
          </a:p>
        </p:txBody>
      </p:sp>
      <p:sp>
        <p:nvSpPr>
          <p:cNvPr id="101" name="TextBox 100"/>
          <p:cNvSpPr txBox="1"/>
          <p:nvPr/>
        </p:nvSpPr>
        <p:spPr bwMode="gray">
          <a:xfrm>
            <a:off x="277219" y="4908667"/>
            <a:ext cx="110608" cy="11849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rgbClr val="5F5F5F"/>
                </a:solidFill>
                <a:latin typeface="Arial"/>
              </a:rPr>
              <a:pPr/>
              <a:t>‹#›</a:t>
            </a:fld>
            <a:endParaRPr lang="en-US" sz="700" dirty="0">
              <a:solidFill>
                <a:srgbClr val="5F5F5F"/>
              </a:solidFill>
              <a:latin typeface="Arial"/>
            </a:endParaRPr>
          </a:p>
        </p:txBody>
      </p:sp>
      <p:sp>
        <p:nvSpPr>
          <p:cNvPr id="3" name="TextBox 2"/>
          <p:cNvSpPr txBox="1"/>
          <p:nvPr/>
        </p:nvSpPr>
        <p:spPr bwMode="black">
          <a:xfrm>
            <a:off x="3901440" y="68072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marL="0" indent="0">
              <a:lnSpc>
                <a:spcPct val="90000"/>
              </a:lnSpc>
              <a:spcBef>
                <a:spcPts val="600"/>
              </a:spcBef>
              <a:buNone/>
            </a:pPr>
            <a:endParaRPr lang="en-US" sz="2000" dirty="0" err="1">
              <a:solidFill>
                <a:schemeClr val="bg1"/>
              </a:solidFill>
              <a:latin typeface="+mn-lt"/>
            </a:endParaRPr>
          </a:p>
        </p:txBody>
      </p:sp>
      <p:pic>
        <p:nvPicPr>
          <p:cNvPr id="8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p:nvPicPr>
        <p:blipFill rotWithShape="1">
          <a:blip r:embed="rId13"/>
          <a:srcRect l="1848" r="8652" b="18152"/>
          <a:stretch/>
        </p:blipFill>
        <p:spPr>
          <a:xfrm>
            <a:off x="3407164" y="4841411"/>
            <a:ext cx="2320749" cy="228137"/>
          </a:xfrm>
          <a:prstGeom prst="rect">
            <a:avLst/>
          </a:prstGeom>
        </p:spPr>
      </p:pic>
      <p:sp>
        <p:nvSpPr>
          <p:cNvPr id="86" name="TextBox 85"/>
          <p:cNvSpPr txBox="1"/>
          <p:nvPr/>
        </p:nvSpPr>
        <p:spPr bwMode="gray">
          <a:xfrm>
            <a:off x="503755" y="4939361"/>
            <a:ext cx="1409040"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2018 WIND RIVER. ALL RIGHTS RESERVED.</a:t>
            </a:r>
          </a:p>
        </p:txBody>
      </p:sp>
    </p:spTree>
    <p:extLst>
      <p:ext uri="{BB962C8B-B14F-4D97-AF65-F5344CB8AC3E}">
        <p14:creationId xmlns:p14="http://schemas.microsoft.com/office/powerpoint/2010/main" val="106483049"/>
      </p:ext>
    </p:extLst>
  </p:cSld>
  <p:clrMap bg1="lt1" tx1="dk1" bg2="lt2" tx2="dk2" accent1="accent1" accent2="accent2" accent3="accent3" accent4="accent4" accent5="accent5" accent6="accent6" hlink="hlink" folHlink="folHlink"/>
  <p:sldLayoutIdLst>
    <p:sldLayoutId id="2147486571" r:id="rId1"/>
    <p:sldLayoutId id="2147486572" r:id="rId2"/>
    <p:sldLayoutId id="2147486573" r:id="rId3"/>
    <p:sldLayoutId id="2147486574" r:id="rId4"/>
    <p:sldLayoutId id="2147486575" r:id="rId5"/>
    <p:sldLayoutId id="2147486576" r:id="rId6"/>
    <p:sldLayoutId id="2147486577" r:id="rId7"/>
    <p:sldLayoutId id="214748657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ct val="85000"/>
        </a:lnSpc>
        <a:spcBef>
          <a:spcPct val="0"/>
        </a:spcBef>
        <a:spcAft>
          <a:spcPct val="0"/>
        </a:spcAft>
        <a:defRPr lang="en-US" sz="2400" b="1" smtClean="0">
          <a:solidFill>
            <a:schemeClr val="accent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1"/>
        </a:buClr>
        <a:buFont typeface="Wingdings" pitchFamily="2" charset="2"/>
        <a:buChar char="§"/>
        <a:defRPr sz="2000" baseline="0">
          <a:solidFill>
            <a:schemeClr val="tx2"/>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1"/>
        </a:buClr>
        <a:buChar char="–"/>
        <a:defRPr sz="1800">
          <a:solidFill>
            <a:schemeClr val="tx2"/>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1"/>
        </a:buClr>
        <a:buFont typeface="Wingdings" pitchFamily="2" charset="2"/>
        <a:buChar char="§"/>
        <a:defRPr sz="1600">
          <a:solidFill>
            <a:schemeClr val="tx2"/>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1"/>
        </a:buClr>
        <a:buChar char="–"/>
        <a:defRPr sz="1400">
          <a:solidFill>
            <a:schemeClr val="tx2"/>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8.xml"/><Relationship Id="rId5" Type="http://schemas.openxmlformats.org/officeDocument/2006/relationships/hyperlink" Target="http://codereview.wrs.com/ui" TargetMode="Externa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hyperlink" Target="https://jive.windriver.com/docs/DOC-54469"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hyperlink" Target="http://codereview.wrs.com/ui"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27.xml"/><Relationship Id="rId5" Type="http://schemas.openxmlformats.org/officeDocument/2006/relationships/image" Target="../media/image6.emf"/><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14.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hyperlink" Target="https://smartbear.com/learn/code-review/best-practices-for-peer-code-review/"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969" y="1676401"/>
            <a:ext cx="4712758" cy="807446"/>
          </a:xfrm>
        </p:spPr>
        <p:txBody>
          <a:bodyPr/>
          <a:lstStyle/>
          <a:p>
            <a:r>
              <a:rPr lang="en-US" dirty="0"/>
              <a:t>Code Review </a:t>
            </a:r>
            <a:r>
              <a:rPr lang="en-US" dirty="0" smtClean="0"/>
              <a:t>Improvements</a:t>
            </a:r>
            <a:endParaRPr lang="en-US" dirty="0"/>
          </a:p>
        </p:txBody>
      </p:sp>
      <p:sp>
        <p:nvSpPr>
          <p:cNvPr id="3" name="Text Placeholder 2"/>
          <p:cNvSpPr>
            <a:spLocks noGrp="1"/>
          </p:cNvSpPr>
          <p:nvPr>
            <p:ph type="body" sz="quarter" idx="10"/>
          </p:nvPr>
        </p:nvSpPr>
        <p:spPr>
          <a:xfrm>
            <a:off x="388493" y="2624978"/>
            <a:ext cx="4695825" cy="630942"/>
          </a:xfrm>
        </p:spPr>
        <p:txBody>
          <a:bodyPr/>
          <a:lstStyle/>
          <a:p>
            <a:r>
              <a:rPr lang="en-US" dirty="0" smtClean="0"/>
              <a:t>Bin Meng</a:t>
            </a:r>
            <a:endParaRPr lang="en-US" dirty="0"/>
          </a:p>
          <a:p>
            <a:r>
              <a:rPr lang="en-US" dirty="0" err="1" smtClean="0"/>
              <a:t>VxWorks</a:t>
            </a:r>
            <a:r>
              <a:rPr lang="en-US" dirty="0" smtClean="0"/>
              <a:t> Engineering</a:t>
            </a:r>
            <a:endParaRPr lang="en-US" dirty="0"/>
          </a:p>
        </p:txBody>
      </p:sp>
      <p:sp>
        <p:nvSpPr>
          <p:cNvPr id="4" name="TextBox 3">
            <a:extLst>
              <a:ext uri="{FF2B5EF4-FFF2-40B4-BE49-F238E27FC236}">
                <a16:creationId xmlns="" xmlns:a16="http://schemas.microsoft.com/office/drawing/2014/main" id="{852B1103-95D3-C343-83D2-4D3E58F6D69B}"/>
              </a:ext>
            </a:extLst>
          </p:cNvPr>
          <p:cNvSpPr txBox="1"/>
          <p:nvPr/>
        </p:nvSpPr>
        <p:spPr bwMode="black">
          <a:xfrm>
            <a:off x="899286" y="82371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marL="0" indent="0">
              <a:lnSpc>
                <a:spcPct val="90000"/>
              </a:lnSpc>
              <a:spcBef>
                <a:spcPts val="600"/>
              </a:spcBef>
              <a:buNone/>
            </a:pPr>
            <a:endParaRPr lang="en-US" sz="2000" dirty="0" err="1">
              <a:solidFill>
                <a:schemeClr val="bg1"/>
              </a:solidFill>
              <a:latin typeface="+mn-lt"/>
            </a:endParaRPr>
          </a:p>
        </p:txBody>
      </p:sp>
    </p:spTree>
    <p:custDataLst>
      <p:tags r:id="rId1"/>
    </p:custDataLst>
    <p:extLst>
      <p:ext uri="{BB962C8B-B14F-4D97-AF65-F5344CB8AC3E}">
        <p14:creationId xmlns:p14="http://schemas.microsoft.com/office/powerpoint/2010/main" val="313881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Establish a process for fixing defects found</a:t>
            </a:r>
            <a:endParaRPr lang="en-US" sz="2400" dirty="0"/>
          </a:p>
        </p:txBody>
      </p:sp>
      <p:sp>
        <p:nvSpPr>
          <p:cNvPr id="3" name="Content Placeholder 2"/>
          <p:cNvSpPr>
            <a:spLocks noGrp="1"/>
          </p:cNvSpPr>
          <p:nvPr>
            <p:ph sz="quarter" idx="10"/>
          </p:nvPr>
        </p:nvSpPr>
        <p:spPr>
          <a:xfrm>
            <a:off x="303461" y="1388711"/>
            <a:ext cx="8573839" cy="2397579"/>
          </a:xfrm>
        </p:spPr>
        <p:txBody>
          <a:bodyPr/>
          <a:lstStyle/>
          <a:p>
            <a:r>
              <a:rPr lang="en-US" sz="1800" dirty="0"/>
              <a:t>Even after optimizing code review processes by time-boxing reviews, limiting LOC reviewed per hour and naming key metrics for your team, there´s still a key review step missing. How will the bugs be fixed? It seems obvious, but many teams do not have a systematic method for fixing the bugs they´ve worked so hard to find</a:t>
            </a:r>
            <a:r>
              <a:rPr lang="en-US" sz="1800" dirty="0" smtClean="0"/>
              <a:t>.</a:t>
            </a:r>
            <a:endParaRPr lang="en-US" sz="1800" dirty="0"/>
          </a:p>
          <a:p>
            <a:r>
              <a:rPr lang="en-US" sz="1800" dirty="0"/>
              <a:t>The best way to ensure that defects are fixed is to use a collaborative code review tool that allows reviewers to log bugs, discuss them with the author, and approve changes in the code. Without an automated tool, bugs found in review likely aren´t logged in the team´s usual defect tracking system because they are found before code is released to QA.</a:t>
            </a:r>
          </a:p>
        </p:txBody>
      </p:sp>
    </p:spTree>
    <p:custDataLst>
      <p:tags r:id="rId1"/>
    </p:custDataLst>
    <p:extLst>
      <p:ext uri="{BB962C8B-B14F-4D97-AF65-F5344CB8AC3E}">
        <p14:creationId xmlns:p14="http://schemas.microsoft.com/office/powerpoint/2010/main" val="46566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Foster a positive code review culture</a:t>
            </a:r>
            <a:endParaRPr lang="en-US" sz="2400" dirty="0"/>
          </a:p>
        </p:txBody>
      </p:sp>
      <p:sp>
        <p:nvSpPr>
          <p:cNvPr id="3" name="Content Placeholder 2"/>
          <p:cNvSpPr>
            <a:spLocks noGrp="1"/>
          </p:cNvSpPr>
          <p:nvPr>
            <p:ph sz="quarter" idx="10"/>
          </p:nvPr>
        </p:nvSpPr>
        <p:spPr>
          <a:xfrm>
            <a:off x="303461" y="1388711"/>
            <a:ext cx="8573839" cy="3188565"/>
          </a:xfrm>
        </p:spPr>
        <p:txBody>
          <a:bodyPr/>
          <a:lstStyle/>
          <a:p>
            <a:r>
              <a:rPr lang="en-US" sz="1600" dirty="0"/>
              <a:t>Peer review can put strain on interpersonal team relationships. It´s difficult to have every piece of work critiqued by peers and to have management evaluating and measuring defect density in your code. Therefore, in order for peer code review to be successful, it´s extremely important that mangers create a culture of collaboration and learning in peer review</a:t>
            </a:r>
            <a:r>
              <a:rPr lang="en-US" sz="1600" dirty="0" smtClean="0"/>
              <a:t>.</a:t>
            </a:r>
            <a:endParaRPr lang="en-US" sz="1600" dirty="0"/>
          </a:p>
          <a:p>
            <a:r>
              <a:rPr lang="en-US" sz="1600" dirty="0"/>
              <a:t>While it´s easy to see defects as purely negative, each bug is actually an opportunity for the team to improve code quality. Peer review also allows junior team members to learn from senior leaders and for even the most experienced programmers to break bad habits</a:t>
            </a:r>
            <a:r>
              <a:rPr lang="en-US" sz="1600" dirty="0" smtClean="0"/>
              <a:t>.</a:t>
            </a:r>
            <a:endParaRPr lang="en-US" sz="1600" dirty="0"/>
          </a:p>
          <a:p>
            <a:r>
              <a:rPr lang="en-US" sz="1600" dirty="0"/>
              <a:t>Defects found in peer review are not an acceptable rubric by which to evaluate team members. Reports pulled from peer code reviews should never be used in performance reports. If personal metrics become a basis for compensation or promotion, developers will become hostile toward the process and naturally focus on improving personal metrics rather than writing better overall code.</a:t>
            </a:r>
          </a:p>
        </p:txBody>
      </p:sp>
    </p:spTree>
    <p:custDataLst>
      <p:tags r:id="rId1"/>
    </p:custDataLst>
    <p:extLst>
      <p:ext uri="{BB962C8B-B14F-4D97-AF65-F5344CB8AC3E}">
        <p14:creationId xmlns:p14="http://schemas.microsoft.com/office/powerpoint/2010/main" val="259511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Embrace the subconscious implications of peer review</a:t>
            </a:r>
            <a:endParaRPr lang="en-US" sz="2400" dirty="0"/>
          </a:p>
        </p:txBody>
      </p:sp>
      <p:sp>
        <p:nvSpPr>
          <p:cNvPr id="3" name="Content Placeholder 2"/>
          <p:cNvSpPr>
            <a:spLocks noGrp="1"/>
          </p:cNvSpPr>
          <p:nvPr>
            <p:ph sz="quarter" idx="10"/>
          </p:nvPr>
        </p:nvSpPr>
        <p:spPr>
          <a:xfrm>
            <a:off x="303461" y="1388711"/>
            <a:ext cx="8573839" cy="1745093"/>
          </a:xfrm>
        </p:spPr>
        <p:txBody>
          <a:bodyPr/>
          <a:lstStyle/>
          <a:p>
            <a:r>
              <a:rPr lang="en-US" sz="1800" dirty="0"/>
              <a:t>The knowledge that others will be examining their work naturally drives people to produce a better product. This "Ego Effect" naturally incentivizes developers to write cleaner code because their peers will certainly see it. The </a:t>
            </a:r>
            <a:r>
              <a:rPr lang="en-US" sz="1800" dirty="0" err="1"/>
              <a:t>SmartBear</a:t>
            </a:r>
            <a:r>
              <a:rPr lang="en-US" sz="1800" dirty="0"/>
              <a:t> study of Cisco Systems found that "spot checking" 20% to 33% of the code resulted in lower defect density with minimal time expenditure. If your code has a 1-in-3 chance of being called out for review, that´s enough of an incentive to double-check your work.</a:t>
            </a:r>
          </a:p>
        </p:txBody>
      </p:sp>
    </p:spTree>
    <p:custDataLst>
      <p:tags r:id="rId1"/>
    </p:custDataLst>
    <p:extLst>
      <p:ext uri="{BB962C8B-B14F-4D97-AF65-F5344CB8AC3E}">
        <p14:creationId xmlns:p14="http://schemas.microsoft.com/office/powerpoint/2010/main" val="15365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Practice lightweight code reviews</a:t>
            </a:r>
            <a:endParaRPr lang="en-US" sz="2400" dirty="0"/>
          </a:p>
        </p:txBody>
      </p:sp>
      <p:sp>
        <p:nvSpPr>
          <p:cNvPr id="3" name="Content Placeholder 2"/>
          <p:cNvSpPr>
            <a:spLocks noGrp="1"/>
          </p:cNvSpPr>
          <p:nvPr>
            <p:ph sz="quarter" idx="10"/>
          </p:nvPr>
        </p:nvSpPr>
        <p:spPr>
          <a:xfrm>
            <a:off x="303461" y="1388711"/>
            <a:ext cx="8573839" cy="2397579"/>
          </a:xfrm>
        </p:spPr>
        <p:txBody>
          <a:bodyPr/>
          <a:lstStyle/>
          <a:p>
            <a:r>
              <a:rPr lang="en-US" sz="1800" dirty="0"/>
              <a:t>Between email, over-the-shoulder, Microsoft Word, tool-assisted and hybrids of all types there are countless ways to collaboratively review code. However, to fully optimize your team´s time and to effectively measure its results, a lightweight, tool-assisted process is recommended</a:t>
            </a:r>
            <a:r>
              <a:rPr lang="en-US" sz="1800" dirty="0" smtClean="0"/>
              <a:t>.</a:t>
            </a:r>
            <a:endParaRPr lang="en-US" sz="1800" dirty="0"/>
          </a:p>
          <a:p>
            <a:r>
              <a:rPr lang="en-US" sz="1800" dirty="0"/>
              <a:t>The </a:t>
            </a:r>
            <a:r>
              <a:rPr lang="en-US" sz="1800" dirty="0" err="1"/>
              <a:t>SmartBear</a:t>
            </a:r>
            <a:r>
              <a:rPr lang="en-US" sz="1800" dirty="0"/>
              <a:t> study of Cisco Systems found that lightweight code review takes less than 20% the time of formal reviews and finds just as many bugs! Formal, or heavyweight, inspection averages nine hours per 200 LOC. While often effective, this rigid process requires up to six participants and hours of meetings paging through detailed code printouts.</a:t>
            </a:r>
          </a:p>
        </p:txBody>
      </p:sp>
    </p:spTree>
    <p:custDataLst>
      <p:tags r:id="rId1"/>
    </p:custDataLst>
    <p:extLst>
      <p:ext uri="{BB962C8B-B14F-4D97-AF65-F5344CB8AC3E}">
        <p14:creationId xmlns:p14="http://schemas.microsoft.com/office/powerpoint/2010/main" val="56752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2" name="Title 1"/>
          <p:cNvSpPr txBox="1">
            <a:spLocks/>
          </p:cNvSpPr>
          <p:nvPr/>
        </p:nvSpPr>
        <p:spPr bwMode="black">
          <a:xfrm>
            <a:off x="-1" y="2427307"/>
            <a:ext cx="8220635" cy="1804033"/>
          </a:xfrm>
          <a:prstGeom prst="rect">
            <a:avLst/>
          </a:prstGeom>
          <a:gradFill flip="none" rotWithShape="1">
            <a:gsLst>
              <a:gs pos="0">
                <a:schemeClr val="tx2">
                  <a:alpha val="83000"/>
                </a:schemeClr>
              </a:gs>
              <a:gs pos="69000">
                <a:schemeClr val="tx2">
                  <a:alpha val="28000"/>
                </a:schemeClr>
              </a:gs>
              <a:gs pos="100000">
                <a:schemeClr val="bg2">
                  <a:shade val="100000"/>
                  <a:satMod val="115000"/>
                  <a:alpha val="0"/>
                </a:schemeClr>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lIns="274320" tIns="0" rIns="68580" bIns="34290" rtlCol="0" anchor="ctr"/>
          <a:lstStyle>
            <a:defPPr>
              <a:defRPr lang="en-US"/>
            </a:defPPr>
            <a:lvl1pPr>
              <a:defRPr sz="3200" b="1">
                <a:solidFill>
                  <a:srgbClr val="3D6E8E"/>
                </a:solidFill>
                <a:latin typeface="Arial" panose="020B0604020202020204" pitchFamily="34" charset="0"/>
                <a:cs typeface="Arial" panose="020B0604020202020204" pitchFamily="34" charset="0"/>
              </a:defRPr>
            </a:lvl1pPr>
          </a:lstStyle>
          <a:p>
            <a:pPr>
              <a:lnSpc>
                <a:spcPct val="90000"/>
              </a:lnSpc>
            </a:pPr>
            <a:r>
              <a:rPr lang="en-US" sz="3600" kern="0" dirty="0" smtClean="0">
                <a:solidFill>
                  <a:srgbClr val="FFFFFF"/>
                </a:solidFill>
                <a:latin typeface="+mn-lt"/>
                <a:ea typeface="ＭＳ Ｐゴシック" pitchFamily="34" charset="-128"/>
              </a:rPr>
              <a:t>Improvement Plan</a:t>
            </a:r>
            <a:endParaRPr lang="en-US" sz="3600" dirty="0">
              <a:solidFill>
                <a:schemeClr val="bg1"/>
              </a:solidFill>
              <a:latin typeface="+mn-lt"/>
            </a:endParaRPr>
          </a:p>
        </p:txBody>
      </p:sp>
      <p:sp>
        <p:nvSpPr>
          <p:cNvPr id="9" name="TextBox 8"/>
          <p:cNvSpPr txBox="1"/>
          <p:nvPr/>
        </p:nvSpPr>
        <p:spPr bwMode="gray">
          <a:xfrm>
            <a:off x="338133" y="4914053"/>
            <a:ext cx="49694"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r>
              <a:rPr lang="en-US" sz="700" dirty="0">
                <a:solidFill>
                  <a:srgbClr val="FFFFFF"/>
                </a:solidFill>
                <a:latin typeface="Arial"/>
              </a:rPr>
              <a:t>8</a:t>
            </a:r>
          </a:p>
        </p:txBody>
      </p:sp>
      <p:sp>
        <p:nvSpPr>
          <p:cNvPr id="11" name="TextBox 10"/>
          <p:cNvSpPr txBox="1"/>
          <p:nvPr/>
        </p:nvSpPr>
        <p:spPr bwMode="gray">
          <a:xfrm>
            <a:off x="503755" y="49393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FFFFFF"/>
                </a:solidFill>
              </a:rPr>
              <a:t>© 2018 WIND RIVER. ALL RIGHTS RESERVED.</a:t>
            </a:r>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610078" y="4959587"/>
            <a:ext cx="814399" cy="66505"/>
          </a:xfrm>
          <a:prstGeom prst="rect">
            <a:avLst/>
          </a:prstGeom>
        </p:spPr>
      </p:pic>
      <p:cxnSp>
        <p:nvCxnSpPr>
          <p:cNvPr id="14" name="Straight Connector 13"/>
          <p:cNvCxnSpPr/>
          <p:nvPr/>
        </p:nvCxnSpPr>
        <p:spPr bwMode="gray">
          <a:xfrm flipH="1">
            <a:off x="2257572" y="4901325"/>
            <a:ext cx="6229608" cy="3471"/>
          </a:xfrm>
          <a:prstGeom prst="line">
            <a:avLst/>
          </a:prstGeom>
          <a:solidFill>
            <a:schemeClr val="accent2"/>
          </a:solidFill>
          <a:ln w="9525" cap="flat" cmpd="sng" algn="ctr">
            <a:gradFill>
              <a:gsLst>
                <a:gs pos="0">
                  <a:schemeClr val="bg1"/>
                </a:gs>
                <a:gs pos="19000">
                  <a:schemeClr val="bg1"/>
                </a:gs>
                <a:gs pos="100000">
                  <a:schemeClr val="accent1">
                    <a:tint val="23500"/>
                    <a:satMod val="160000"/>
                    <a:alpha val="0"/>
                  </a:schemeClr>
                </a:gs>
              </a:gsLst>
              <a:lin ang="0" scaled="0"/>
            </a:gra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121385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#1</a:t>
            </a:r>
            <a:endParaRPr lang="en-US" sz="2400" dirty="0"/>
          </a:p>
        </p:txBody>
      </p:sp>
      <p:sp>
        <p:nvSpPr>
          <p:cNvPr id="3" name="Content Placeholder 2"/>
          <p:cNvSpPr>
            <a:spLocks noGrp="1"/>
          </p:cNvSpPr>
          <p:nvPr>
            <p:ph sz="quarter" idx="10"/>
          </p:nvPr>
        </p:nvSpPr>
        <p:spPr>
          <a:xfrm>
            <a:off x="303462" y="1388711"/>
            <a:ext cx="3650061" cy="2163669"/>
          </a:xfrm>
        </p:spPr>
        <p:txBody>
          <a:bodyPr/>
          <a:lstStyle/>
          <a:p>
            <a:r>
              <a:rPr lang="en-US" sz="1800" dirty="0" smtClean="0"/>
              <a:t>Provide the context</a:t>
            </a:r>
          </a:p>
          <a:p>
            <a:pPr lvl="1"/>
            <a:r>
              <a:rPr lang="en-US" sz="1400" dirty="0" smtClean="0"/>
              <a:t>Use “</a:t>
            </a:r>
            <a:r>
              <a:rPr lang="en-US" sz="1400" dirty="0" err="1" smtClean="0">
                <a:solidFill>
                  <a:srgbClr val="FF0000"/>
                </a:solidFill>
              </a:rPr>
              <a:t>VxWorks</a:t>
            </a:r>
            <a:r>
              <a:rPr lang="en-US" sz="1400" dirty="0" smtClean="0">
                <a:solidFill>
                  <a:srgbClr val="FF0000"/>
                </a:solidFill>
              </a:rPr>
              <a:t> Review Template</a:t>
            </a:r>
            <a:r>
              <a:rPr lang="en-US" sz="1400" dirty="0" smtClean="0"/>
              <a:t>”</a:t>
            </a:r>
            <a:br>
              <a:rPr lang="en-US" sz="1400" dirty="0" smtClean="0"/>
            </a:br>
            <a:r>
              <a:rPr lang="en-US" sz="1400" b="1" dirty="0" smtClean="0"/>
              <a:t>properly</a:t>
            </a:r>
            <a:r>
              <a:rPr lang="en-US" sz="1400" dirty="0" smtClean="0"/>
              <a:t> to communicate with</a:t>
            </a:r>
            <a:br>
              <a:rPr lang="en-US" sz="1400" dirty="0" smtClean="0"/>
            </a:br>
            <a:r>
              <a:rPr lang="en-US" sz="1400" dirty="0" smtClean="0"/>
              <a:t>reviewers</a:t>
            </a:r>
          </a:p>
          <a:p>
            <a:pPr marL="230188" lvl="1" indent="0">
              <a:buNone/>
            </a:pPr>
            <a:endParaRPr lang="en-US" sz="1400" dirty="0" smtClean="0"/>
          </a:p>
          <a:p>
            <a:pPr lvl="1"/>
            <a:r>
              <a:rPr lang="en-US" sz="1400" dirty="0" smtClean="0">
                <a:solidFill>
                  <a:schemeClr val="bg1">
                    <a:lumMod val="50000"/>
                  </a:schemeClr>
                </a:solidFill>
              </a:rPr>
              <a:t>(Corresponding to best practice</a:t>
            </a:r>
            <a:br>
              <a:rPr lang="en-US" sz="1400" dirty="0" smtClean="0">
                <a:solidFill>
                  <a:schemeClr val="bg1">
                    <a:lumMod val="50000"/>
                  </a:schemeClr>
                </a:solidFill>
              </a:rPr>
            </a:br>
            <a:r>
              <a:rPr lang="en-US" sz="1400" i="1" dirty="0" smtClean="0">
                <a:solidFill>
                  <a:schemeClr val="bg1">
                    <a:lumMod val="50000"/>
                  </a:schemeClr>
                </a:solidFill>
              </a:rPr>
              <a:t>“5</a:t>
            </a:r>
            <a:r>
              <a:rPr lang="en-US" sz="1400" i="1" dirty="0">
                <a:solidFill>
                  <a:schemeClr val="bg1">
                    <a:lumMod val="50000"/>
                  </a:schemeClr>
                </a:solidFill>
              </a:rPr>
              <a:t>. Authors should annotate </a:t>
            </a:r>
            <a:r>
              <a:rPr lang="en-US" sz="1400" i="1" dirty="0" smtClean="0">
                <a:solidFill>
                  <a:schemeClr val="bg1">
                    <a:lumMod val="50000"/>
                  </a:schemeClr>
                </a:solidFill>
              </a:rPr>
              <a:t>source</a:t>
            </a:r>
            <a:br>
              <a:rPr lang="en-US" sz="1400" i="1" dirty="0" smtClean="0">
                <a:solidFill>
                  <a:schemeClr val="bg1">
                    <a:lumMod val="50000"/>
                  </a:schemeClr>
                </a:solidFill>
              </a:rPr>
            </a:br>
            <a:r>
              <a:rPr lang="en-US" sz="1400" i="1" dirty="0" smtClean="0">
                <a:solidFill>
                  <a:schemeClr val="bg1">
                    <a:lumMod val="50000"/>
                  </a:schemeClr>
                </a:solidFill>
              </a:rPr>
              <a:t>code </a:t>
            </a:r>
            <a:r>
              <a:rPr lang="en-US" sz="1400" i="1" dirty="0">
                <a:solidFill>
                  <a:schemeClr val="bg1">
                    <a:lumMod val="50000"/>
                  </a:schemeClr>
                </a:solidFill>
              </a:rPr>
              <a:t>before the </a:t>
            </a:r>
            <a:r>
              <a:rPr lang="en-US" sz="1400" i="1" dirty="0" smtClean="0">
                <a:solidFill>
                  <a:schemeClr val="bg1">
                    <a:lumMod val="50000"/>
                  </a:schemeClr>
                </a:solidFill>
              </a:rPr>
              <a:t>review”</a:t>
            </a:r>
            <a:r>
              <a:rPr lang="en-US" sz="1400" dirty="0" smtClean="0">
                <a:solidFill>
                  <a:schemeClr val="bg1">
                    <a:lumMod val="50000"/>
                  </a:schemeClr>
                </a:solidFill>
              </a:rPr>
              <a:t>)</a:t>
            </a:r>
          </a:p>
          <a:p>
            <a:endParaRPr lang="en-US" sz="18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523" y="706116"/>
            <a:ext cx="5190477" cy="39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059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#1 – A Good Example</a:t>
            </a:r>
            <a:endParaRPr lang="en-US" sz="2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08" y="1574102"/>
            <a:ext cx="8394383" cy="254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1401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#1 – </a:t>
            </a:r>
            <a:r>
              <a:rPr lang="en-US" dirty="0" smtClean="0"/>
              <a:t>Another </a:t>
            </a:r>
            <a:r>
              <a:rPr lang="en-US" dirty="0" smtClean="0"/>
              <a:t>Good Example</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452" y="1052703"/>
            <a:ext cx="34004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0"/>
          </p:nvPr>
        </p:nvSpPr>
        <p:spPr>
          <a:xfrm>
            <a:off x="303462" y="1181447"/>
            <a:ext cx="4963482" cy="3094180"/>
          </a:xfrm>
        </p:spPr>
        <p:txBody>
          <a:bodyPr/>
          <a:lstStyle/>
          <a:p>
            <a:r>
              <a:rPr lang="en-US" sz="1800" dirty="0" smtClean="0"/>
              <a:t>Code </a:t>
            </a:r>
            <a:r>
              <a:rPr lang="en-US" sz="1800" dirty="0"/>
              <a:t>authors should </a:t>
            </a:r>
            <a:r>
              <a:rPr lang="en-US" sz="1800" dirty="0" smtClean="0"/>
              <a:t>provide </a:t>
            </a:r>
            <a:r>
              <a:rPr lang="en-US" sz="1800" dirty="0"/>
              <a:t>annotations against specific changes </a:t>
            </a:r>
            <a:r>
              <a:rPr lang="en-US" sz="1800" dirty="0" smtClean="0"/>
              <a:t>in </a:t>
            </a:r>
            <a:r>
              <a:rPr lang="en-US" sz="1800" dirty="0"/>
              <a:t>the review that are potentially </a:t>
            </a:r>
            <a:r>
              <a:rPr lang="en-US" sz="1800" dirty="0" smtClean="0"/>
              <a:t>controversial, or </a:t>
            </a:r>
            <a:r>
              <a:rPr lang="en-US" sz="1800" dirty="0"/>
              <a:t>at least likely to generate comments from the </a:t>
            </a:r>
            <a:r>
              <a:rPr lang="en-US" sz="1800" dirty="0" smtClean="0"/>
              <a:t>reviewers</a:t>
            </a:r>
          </a:p>
          <a:p>
            <a:pPr lvl="1"/>
            <a:r>
              <a:rPr lang="en-US" sz="1600" dirty="0" smtClean="0"/>
              <a:t>For </a:t>
            </a:r>
            <a:r>
              <a:rPr lang="en-US" sz="1600" dirty="0"/>
              <a:t>example, the </a:t>
            </a:r>
            <a:r>
              <a:rPr lang="en-US" sz="1600" dirty="0" smtClean="0"/>
              <a:t>right figure is </a:t>
            </a:r>
            <a:r>
              <a:rPr lang="en-US" sz="1600" dirty="0"/>
              <a:t>a comment entered by </a:t>
            </a:r>
            <a:r>
              <a:rPr lang="en-US" sz="1600" dirty="0" err="1"/>
              <a:t>DanK</a:t>
            </a:r>
            <a:r>
              <a:rPr lang="en-US" sz="1600" dirty="0"/>
              <a:t> against his change to </a:t>
            </a:r>
            <a:r>
              <a:rPr lang="en-US" sz="1600" dirty="0" err="1"/>
              <a:t>rtpShellCmd.c</a:t>
            </a:r>
            <a:r>
              <a:rPr lang="en-US" sz="1600" dirty="0"/>
              <a:t> @ </a:t>
            </a:r>
            <a:r>
              <a:rPr lang="en-US" sz="1600" dirty="0">
                <a:hlinkClick r:id="rId5"/>
              </a:rPr>
              <a:t>http://</a:t>
            </a:r>
            <a:r>
              <a:rPr lang="en-US" sz="1600" dirty="0" smtClean="0">
                <a:hlinkClick r:id="rId5"/>
              </a:rPr>
              <a:t>codereview.wrs.com/ui#file:review=57634/version=1472242</a:t>
            </a:r>
            <a:endParaRPr lang="en-US" sz="2000" dirty="0"/>
          </a:p>
          <a:p>
            <a:pPr lvl="1"/>
            <a:r>
              <a:rPr lang="en-US" sz="1600" dirty="0"/>
              <a:t>The above comment was added by </a:t>
            </a:r>
            <a:r>
              <a:rPr lang="en-US" sz="1600" dirty="0" err="1"/>
              <a:t>DanK</a:t>
            </a:r>
            <a:r>
              <a:rPr lang="en-US" sz="1600" dirty="0"/>
              <a:t> _before_ the review started in anticipation of reviewers potentially suggesting the usage of a new </a:t>
            </a:r>
            <a:r>
              <a:rPr lang="en-US" sz="1600" dirty="0" smtClean="0"/>
              <a:t>API.</a:t>
            </a:r>
            <a:endParaRPr lang="en-US" sz="1600" dirty="0"/>
          </a:p>
        </p:txBody>
      </p:sp>
    </p:spTree>
    <p:custDataLst>
      <p:tags r:id="rId1"/>
    </p:custDataLst>
    <p:extLst>
      <p:ext uri="{BB962C8B-B14F-4D97-AF65-F5344CB8AC3E}">
        <p14:creationId xmlns:p14="http://schemas.microsoft.com/office/powerpoint/2010/main" val="214859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
            </a:r>
            <a:r>
              <a:rPr lang="en-US" dirty="0" smtClean="0"/>
              <a:t>#2</a:t>
            </a:r>
            <a:endParaRPr lang="en-US" sz="2400" dirty="0"/>
          </a:p>
        </p:txBody>
      </p:sp>
      <p:sp>
        <p:nvSpPr>
          <p:cNvPr id="3" name="Content Placeholder 2"/>
          <p:cNvSpPr>
            <a:spLocks noGrp="1"/>
          </p:cNvSpPr>
          <p:nvPr>
            <p:ph sz="quarter" idx="10"/>
          </p:nvPr>
        </p:nvSpPr>
        <p:spPr>
          <a:xfrm>
            <a:off x="303461" y="1388711"/>
            <a:ext cx="4561147" cy="2214965"/>
          </a:xfrm>
        </p:spPr>
        <p:txBody>
          <a:bodyPr/>
          <a:lstStyle/>
          <a:p>
            <a:r>
              <a:rPr lang="en-US" sz="1800" dirty="0" smtClean="0"/>
              <a:t>Use a checklist</a:t>
            </a:r>
          </a:p>
          <a:p>
            <a:pPr lvl="1"/>
            <a:r>
              <a:rPr lang="en-US" sz="1400" dirty="0" smtClean="0"/>
              <a:t>Define a checklist that lists top 10 common mistakes that engineers tend to make (see next page for the checklist)</a:t>
            </a:r>
          </a:p>
          <a:p>
            <a:pPr lvl="1"/>
            <a:r>
              <a:rPr lang="en-US" sz="1400" dirty="0" smtClean="0"/>
              <a:t>Before author starts the code review, do a self-inspection first</a:t>
            </a:r>
          </a:p>
          <a:p>
            <a:pPr marL="230188" lvl="1" indent="0">
              <a:buNone/>
            </a:pPr>
            <a:endParaRPr lang="en-US" sz="1400" dirty="0" smtClean="0"/>
          </a:p>
          <a:p>
            <a:pPr lvl="1"/>
            <a:r>
              <a:rPr lang="en-US" sz="1400" dirty="0" smtClean="0">
                <a:solidFill>
                  <a:schemeClr val="bg1">
                    <a:lumMod val="50000"/>
                  </a:schemeClr>
                </a:solidFill>
              </a:rPr>
              <a:t>(Corresponding to best practice </a:t>
            </a:r>
            <a:r>
              <a:rPr lang="en-US" sz="1400" i="1" dirty="0">
                <a:solidFill>
                  <a:schemeClr val="bg1">
                    <a:lumMod val="50000"/>
                  </a:schemeClr>
                </a:solidFill>
              </a:rPr>
              <a:t>“6. Use checklists”</a:t>
            </a:r>
            <a:r>
              <a:rPr lang="en-US" sz="1400" dirty="0" smtClean="0">
                <a:solidFill>
                  <a:schemeClr val="bg1">
                    <a:lumMod val="50000"/>
                  </a:schemeClr>
                </a:solidFill>
              </a:rPr>
              <a:t>)</a:t>
            </a:r>
          </a:p>
          <a:p>
            <a:endParaRPr lang="en-US" sz="1800" dirty="0"/>
          </a:p>
        </p:txBody>
      </p:sp>
    </p:spTree>
    <p:custDataLst>
      <p:tags r:id="rId1"/>
    </p:custDataLst>
    <p:extLst>
      <p:ext uri="{BB962C8B-B14F-4D97-AF65-F5344CB8AC3E}">
        <p14:creationId xmlns:p14="http://schemas.microsoft.com/office/powerpoint/2010/main" val="58655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Coding Standard Issues</a:t>
            </a:r>
            <a:endParaRPr lang="en-US" sz="2400" dirty="0"/>
          </a:p>
        </p:txBody>
      </p:sp>
      <p:sp>
        <p:nvSpPr>
          <p:cNvPr id="6" name="Content Placeholder 2"/>
          <p:cNvSpPr>
            <a:spLocks noGrp="1"/>
          </p:cNvSpPr>
          <p:nvPr>
            <p:ph sz="quarter" idx="10"/>
          </p:nvPr>
        </p:nvSpPr>
        <p:spPr>
          <a:xfrm>
            <a:off x="351086" y="1160111"/>
            <a:ext cx="8573839" cy="3600986"/>
          </a:xfrm>
        </p:spPr>
        <p:txBody>
          <a:bodyPr/>
          <a:lstStyle/>
          <a:p>
            <a:pPr lvl="0"/>
            <a:r>
              <a:rPr lang="en-US" sz="1600" dirty="0"/>
              <a:t>Update </a:t>
            </a:r>
            <a:r>
              <a:rPr lang="en-US" sz="1600" dirty="0" smtClean="0"/>
              <a:t>layer </a:t>
            </a:r>
            <a:r>
              <a:rPr lang="en-US" sz="1600" dirty="0"/>
              <a:t>version </a:t>
            </a:r>
            <a:r>
              <a:rPr lang="en-US" sz="1600" dirty="0" smtClean="0"/>
              <a:t>correctly</a:t>
            </a:r>
            <a:endParaRPr lang="en-US" sz="1600" dirty="0"/>
          </a:p>
          <a:p>
            <a:pPr lvl="0"/>
            <a:r>
              <a:rPr lang="en-US" sz="1600" dirty="0"/>
              <a:t>Update </a:t>
            </a:r>
            <a:r>
              <a:rPr lang="en-US" sz="1600" dirty="0" smtClean="0"/>
              <a:t>spec </a:t>
            </a:r>
            <a:r>
              <a:rPr lang="en-US" sz="1600" dirty="0"/>
              <a:t>file version </a:t>
            </a:r>
            <a:r>
              <a:rPr lang="en-US" sz="1600" dirty="0" smtClean="0"/>
              <a:t>and </a:t>
            </a:r>
            <a:r>
              <a:rPr lang="en-US" sz="1600" dirty="0" err="1" smtClean="0"/>
              <a:t>changelog</a:t>
            </a:r>
            <a:r>
              <a:rPr lang="en-US" sz="1600" dirty="0" smtClean="0"/>
              <a:t> correctly</a:t>
            </a:r>
            <a:endParaRPr lang="en-US" sz="1600" dirty="0"/>
          </a:p>
          <a:p>
            <a:pPr lvl="0"/>
            <a:r>
              <a:rPr lang="en-US" sz="1600" dirty="0" smtClean="0"/>
              <a:t>Update copyright notice year</a:t>
            </a:r>
          </a:p>
          <a:p>
            <a:r>
              <a:rPr lang="en-US" sz="1600" dirty="0"/>
              <a:t>Modification history </a:t>
            </a:r>
            <a:r>
              <a:rPr lang="en-US" sz="1600" dirty="0" smtClean="0"/>
              <a:t>rules</a:t>
            </a:r>
            <a:endParaRPr lang="en-US" sz="1600" dirty="0"/>
          </a:p>
          <a:p>
            <a:pPr lvl="0"/>
            <a:r>
              <a:rPr lang="en-US" sz="1600" dirty="0"/>
              <a:t>Extra spaces in one line</a:t>
            </a:r>
          </a:p>
          <a:p>
            <a:pPr lvl="0"/>
            <a:r>
              <a:rPr lang="en-US" sz="1600" dirty="0" smtClean="0"/>
              <a:t>Alignment/indention </a:t>
            </a:r>
            <a:r>
              <a:rPr lang="en-US" sz="1600" dirty="0"/>
              <a:t>issue </a:t>
            </a:r>
          </a:p>
          <a:p>
            <a:pPr lvl="0"/>
            <a:r>
              <a:rPr lang="en-US" sz="1600" dirty="0" smtClean="0"/>
              <a:t>Max </a:t>
            </a:r>
            <a:r>
              <a:rPr lang="en-US" sz="1600" dirty="0"/>
              <a:t>80 chars in one line</a:t>
            </a:r>
          </a:p>
          <a:p>
            <a:pPr lvl="0"/>
            <a:r>
              <a:rPr lang="en-US" sz="1600" dirty="0"/>
              <a:t>Add comments for every </a:t>
            </a:r>
            <a:r>
              <a:rPr lang="en-US" sz="1600" dirty="0" smtClean="0"/>
              <a:t>functions</a:t>
            </a:r>
            <a:endParaRPr lang="en-US" sz="1600" dirty="0"/>
          </a:p>
          <a:p>
            <a:pPr lvl="0"/>
            <a:r>
              <a:rPr lang="en-US" sz="1600" dirty="0" smtClean="0"/>
              <a:t>Delete </a:t>
            </a:r>
            <a:r>
              <a:rPr lang="en-US" sz="1600" dirty="0"/>
              <a:t>unused codes</a:t>
            </a:r>
          </a:p>
          <a:p>
            <a:pPr lvl="0"/>
            <a:r>
              <a:rPr lang="en-US" sz="1600" dirty="0"/>
              <a:t>Delete empty </a:t>
            </a:r>
            <a:r>
              <a:rPr lang="en-US" sz="1600" dirty="0" smtClean="0"/>
              <a:t>lines</a:t>
            </a:r>
            <a:endParaRPr lang="en-US" sz="1600" dirty="0"/>
          </a:p>
        </p:txBody>
      </p:sp>
      <p:pic>
        <p:nvPicPr>
          <p:cNvPr id="7" name="Chart 1"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2019299"/>
            <a:ext cx="3698877" cy="22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691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Agenda</a:t>
            </a:r>
            <a:endParaRPr lang="en-US" sz="2400" dirty="0"/>
          </a:p>
        </p:txBody>
      </p:sp>
      <p:sp>
        <p:nvSpPr>
          <p:cNvPr id="3" name="Content Placeholder 2"/>
          <p:cNvSpPr>
            <a:spLocks noGrp="1"/>
          </p:cNvSpPr>
          <p:nvPr>
            <p:ph sz="quarter" idx="10"/>
          </p:nvPr>
        </p:nvSpPr>
        <p:spPr>
          <a:xfrm>
            <a:off x="303461" y="1388711"/>
            <a:ext cx="8573839" cy="707886"/>
          </a:xfrm>
        </p:spPr>
        <p:txBody>
          <a:bodyPr/>
          <a:lstStyle/>
          <a:p>
            <a:r>
              <a:rPr lang="en-US" dirty="0" smtClean="0"/>
              <a:t>Best practices</a:t>
            </a:r>
          </a:p>
          <a:p>
            <a:r>
              <a:rPr lang="en-US" dirty="0" smtClean="0"/>
              <a:t>Improvement plan</a:t>
            </a:r>
            <a:endParaRPr lang="en-US" dirty="0"/>
          </a:p>
        </p:txBody>
      </p:sp>
    </p:spTree>
    <p:custDataLst>
      <p:tags r:id="rId1"/>
    </p:custDataLst>
    <p:extLst>
      <p:ext uri="{BB962C8B-B14F-4D97-AF65-F5344CB8AC3E}">
        <p14:creationId xmlns:p14="http://schemas.microsoft.com/office/powerpoint/2010/main" val="329168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
            </a:r>
            <a:r>
              <a:rPr lang="en-US" dirty="0" smtClean="0"/>
              <a:t>#3</a:t>
            </a:r>
            <a:endParaRPr lang="en-US" sz="2400" dirty="0"/>
          </a:p>
        </p:txBody>
      </p:sp>
      <p:sp>
        <p:nvSpPr>
          <p:cNvPr id="3" name="Content Placeholder 2"/>
          <p:cNvSpPr>
            <a:spLocks noGrp="1"/>
          </p:cNvSpPr>
          <p:nvPr>
            <p:ph sz="quarter" idx="10"/>
          </p:nvPr>
        </p:nvSpPr>
        <p:spPr>
          <a:xfrm>
            <a:off x="303461" y="1388711"/>
            <a:ext cx="8573839" cy="2701252"/>
          </a:xfrm>
        </p:spPr>
        <p:txBody>
          <a:bodyPr/>
          <a:lstStyle/>
          <a:p>
            <a:r>
              <a:rPr lang="en-US" sz="1800" dirty="0"/>
              <a:t>Keep the </a:t>
            </a:r>
            <a:r>
              <a:rPr lang="en-US" sz="1800" dirty="0" smtClean="0"/>
              <a:t>codes small</a:t>
            </a:r>
            <a:endParaRPr lang="en-US" sz="1800" dirty="0"/>
          </a:p>
          <a:p>
            <a:pPr lvl="1"/>
            <a:r>
              <a:rPr lang="en-US" sz="1400" dirty="0"/>
              <a:t>The number of </a:t>
            </a:r>
            <a:r>
              <a:rPr lang="en-US" sz="1400" dirty="0" smtClean="0"/>
              <a:t>added/changed </a:t>
            </a:r>
            <a:r>
              <a:rPr lang="en-US" sz="1400" dirty="0"/>
              <a:t>LOC in each code review should be no more than </a:t>
            </a:r>
            <a:r>
              <a:rPr lang="en-US" sz="1400" dirty="0" smtClean="0"/>
              <a:t>400</a:t>
            </a:r>
          </a:p>
          <a:p>
            <a:pPr lvl="2"/>
            <a:r>
              <a:rPr lang="en-US" sz="1200" dirty="0" smtClean="0"/>
              <a:t>In Code Collaborator, refer to “LOC Added” and “LOC Changed” in the report</a:t>
            </a:r>
            <a:endParaRPr lang="en-US" sz="1200" dirty="0"/>
          </a:p>
          <a:p>
            <a:pPr lvl="1"/>
            <a:r>
              <a:rPr lang="en-US" sz="1400" dirty="0"/>
              <a:t>If LOC is larger than 400, that probably means your US break-down is not </a:t>
            </a:r>
            <a:r>
              <a:rPr lang="en-US" sz="1400" dirty="0" smtClean="0"/>
              <a:t>optimal</a:t>
            </a:r>
            <a:endParaRPr lang="en-US" sz="1200" dirty="0" smtClean="0"/>
          </a:p>
          <a:p>
            <a:pPr lvl="1"/>
            <a:r>
              <a:rPr lang="en-US" sz="1400" dirty="0" smtClean="0"/>
              <a:t>Include UT cases in the same code review as the changed codes</a:t>
            </a:r>
          </a:p>
          <a:p>
            <a:pPr lvl="1"/>
            <a:r>
              <a:rPr lang="en-US" sz="1400" dirty="0" smtClean="0"/>
              <a:t>LOC </a:t>
            </a:r>
            <a:r>
              <a:rPr lang="en-US" sz="1400" dirty="0"/>
              <a:t>larger than 400 requires an </a:t>
            </a:r>
            <a:r>
              <a:rPr lang="en-US" sz="1400" dirty="0" smtClean="0"/>
              <a:t>explanation</a:t>
            </a:r>
          </a:p>
          <a:p>
            <a:pPr lvl="2"/>
            <a:r>
              <a:rPr lang="en-US" sz="1200" dirty="0" smtClean="0"/>
              <a:t>However we do allow some exceptions, like</a:t>
            </a:r>
          </a:p>
          <a:p>
            <a:pPr lvl="3"/>
            <a:r>
              <a:rPr lang="en-US" sz="1000" dirty="0" smtClean="0"/>
              <a:t>3</a:t>
            </a:r>
            <a:r>
              <a:rPr lang="en-US" sz="1000" baseline="30000" dirty="0" smtClean="0"/>
              <a:t>rd</a:t>
            </a:r>
            <a:r>
              <a:rPr lang="en-US" sz="1000" dirty="0" smtClean="0"/>
              <a:t> party codes import to </a:t>
            </a:r>
            <a:r>
              <a:rPr lang="en-US" sz="1000" dirty="0" err="1" smtClean="0"/>
              <a:t>VxWorks</a:t>
            </a:r>
            <a:r>
              <a:rPr lang="en-US" sz="1000" dirty="0" smtClean="0"/>
              <a:t> (for the first time, see slide #21 for recommendation)</a:t>
            </a:r>
          </a:p>
          <a:p>
            <a:pPr lvl="3"/>
            <a:r>
              <a:rPr lang="en-US" sz="1000" dirty="0" smtClean="0"/>
              <a:t>Changes related to type </a:t>
            </a:r>
            <a:r>
              <a:rPr lang="en-US" sz="1000" dirty="0"/>
              <a:t>or macro renaming throughout the whole </a:t>
            </a:r>
            <a:r>
              <a:rPr lang="en-US" sz="1000" dirty="0" smtClean="0"/>
              <a:t>source tree</a:t>
            </a:r>
            <a:r>
              <a:rPr lang="en-US" sz="1000" dirty="0"/>
              <a:t>. In </a:t>
            </a:r>
            <a:r>
              <a:rPr lang="en-US" sz="1000" dirty="0" smtClean="0"/>
              <a:t>such </a:t>
            </a:r>
            <a:r>
              <a:rPr lang="en-US" sz="1000" dirty="0"/>
              <a:t>cases hundreds of files and thousands of lines of code may be changed and it is better to keep one review for them.</a:t>
            </a:r>
            <a:endParaRPr lang="en-US" sz="1000" dirty="0" smtClean="0"/>
          </a:p>
          <a:p>
            <a:pPr marL="230188" lvl="1" indent="0">
              <a:buNone/>
            </a:pPr>
            <a:endParaRPr lang="en-US" sz="1400" dirty="0"/>
          </a:p>
          <a:p>
            <a:pPr lvl="1"/>
            <a:r>
              <a:rPr lang="en-US" sz="1400" dirty="0">
                <a:solidFill>
                  <a:schemeClr val="bg1">
                    <a:lumMod val="50000"/>
                  </a:schemeClr>
                </a:solidFill>
              </a:rPr>
              <a:t>(Corresponding to </a:t>
            </a:r>
            <a:r>
              <a:rPr lang="en-US" sz="1400" i="1" dirty="0">
                <a:solidFill>
                  <a:schemeClr val="bg1">
                    <a:lumMod val="50000"/>
                  </a:schemeClr>
                </a:solidFill>
              </a:rPr>
              <a:t>“1. Review fewer than 400 lines of code at a time”</a:t>
            </a:r>
            <a:r>
              <a:rPr lang="en-US" sz="1400" dirty="0">
                <a:solidFill>
                  <a:schemeClr val="bg1">
                    <a:lumMod val="50000"/>
                  </a:schemeClr>
                </a:solidFill>
              </a:rPr>
              <a:t>)</a:t>
            </a:r>
          </a:p>
        </p:txBody>
      </p:sp>
    </p:spTree>
    <p:custDataLst>
      <p:tags r:id="rId1"/>
    </p:custDataLst>
    <p:extLst>
      <p:ext uri="{BB962C8B-B14F-4D97-AF65-F5344CB8AC3E}">
        <p14:creationId xmlns:p14="http://schemas.microsoft.com/office/powerpoint/2010/main" val="330120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Break Down Guidelines</a:t>
            </a:r>
            <a:endParaRPr lang="en-US" sz="2400" dirty="0"/>
          </a:p>
        </p:txBody>
      </p:sp>
      <p:sp>
        <p:nvSpPr>
          <p:cNvPr id="3" name="Content Placeholder 2"/>
          <p:cNvSpPr>
            <a:spLocks noGrp="1"/>
          </p:cNvSpPr>
          <p:nvPr>
            <p:ph sz="quarter" idx="10"/>
          </p:nvPr>
        </p:nvSpPr>
        <p:spPr>
          <a:xfrm>
            <a:off x="303461" y="1388711"/>
            <a:ext cx="8573839" cy="3401957"/>
          </a:xfrm>
        </p:spPr>
        <p:txBody>
          <a:bodyPr/>
          <a:lstStyle/>
          <a:p>
            <a:r>
              <a:rPr lang="en-US" sz="1800" dirty="0" smtClean="0"/>
              <a:t>If your codes for entire user stories under review contains 400+ LOC, consider the following commit level break down practices</a:t>
            </a:r>
          </a:p>
          <a:p>
            <a:pPr lvl="1"/>
            <a:r>
              <a:rPr lang="en-US" sz="1600" dirty="0" smtClean="0"/>
              <a:t>Separate </a:t>
            </a:r>
            <a:r>
              <a:rPr lang="en-US" sz="1600" dirty="0"/>
              <a:t>each logical change into a separate </a:t>
            </a:r>
            <a:r>
              <a:rPr lang="en-US" sz="1600" dirty="0" smtClean="0"/>
              <a:t>commit</a:t>
            </a:r>
            <a:endParaRPr lang="en-US" sz="1600" dirty="0"/>
          </a:p>
          <a:p>
            <a:pPr lvl="2"/>
            <a:r>
              <a:rPr lang="en-US" sz="1400" dirty="0"/>
              <a:t>For example, if your changes include both bug fixes and performance enhancements for a single driver, separate those changes into two or more </a:t>
            </a:r>
            <a:r>
              <a:rPr lang="en-US" sz="1400" dirty="0" smtClean="0"/>
              <a:t>commits.</a:t>
            </a:r>
          </a:p>
          <a:p>
            <a:pPr lvl="2"/>
            <a:r>
              <a:rPr lang="en-US" sz="1400" dirty="0" smtClean="0"/>
              <a:t>If </a:t>
            </a:r>
            <a:r>
              <a:rPr lang="en-US" sz="1400" dirty="0"/>
              <a:t>your changes include an API update, and a new driver which uses that new API, separate those into two </a:t>
            </a:r>
            <a:r>
              <a:rPr lang="en-US" sz="1400" dirty="0" smtClean="0"/>
              <a:t>commits.</a:t>
            </a:r>
          </a:p>
          <a:p>
            <a:pPr lvl="2"/>
            <a:r>
              <a:rPr lang="en-US" sz="1400" dirty="0" smtClean="0"/>
              <a:t>Separate code reviews on each of commits should be much easier</a:t>
            </a:r>
            <a:endParaRPr lang="en-US" sz="1400" dirty="0"/>
          </a:p>
          <a:p>
            <a:pPr lvl="1"/>
            <a:r>
              <a:rPr lang="en-US" sz="1600" dirty="0"/>
              <a:t>On the other hand, if you make a single change to numerous files, group those changes into a single </a:t>
            </a:r>
            <a:r>
              <a:rPr lang="en-US" sz="1600" dirty="0" smtClean="0"/>
              <a:t>commit</a:t>
            </a:r>
          </a:p>
          <a:p>
            <a:pPr lvl="2"/>
            <a:r>
              <a:rPr lang="en-US" sz="1400" dirty="0" smtClean="0"/>
              <a:t>Thus </a:t>
            </a:r>
            <a:r>
              <a:rPr lang="en-US" sz="1400" dirty="0"/>
              <a:t>a single logical change is contained within a single </a:t>
            </a:r>
            <a:r>
              <a:rPr lang="en-US" sz="1400" dirty="0" smtClean="0"/>
              <a:t>commit that can be reviewed</a:t>
            </a:r>
            <a:endParaRPr lang="en-US" sz="1400" dirty="0"/>
          </a:p>
          <a:p>
            <a:pPr lvl="1"/>
            <a:r>
              <a:rPr lang="en-US" sz="1600" dirty="0"/>
              <a:t>The point to remember is that each </a:t>
            </a:r>
            <a:r>
              <a:rPr lang="en-US" sz="1600" dirty="0" smtClean="0"/>
              <a:t>commit should </a:t>
            </a:r>
            <a:r>
              <a:rPr lang="en-US" sz="1600" dirty="0"/>
              <a:t>make an easily understood change that can be verified by reviewers. Each </a:t>
            </a:r>
            <a:r>
              <a:rPr lang="en-US" sz="1600" dirty="0" smtClean="0"/>
              <a:t>commit should </a:t>
            </a:r>
            <a:r>
              <a:rPr lang="en-US" sz="1600" dirty="0"/>
              <a:t>be justifiable on its own merits</a:t>
            </a:r>
            <a:r>
              <a:rPr lang="en-US" sz="1600" dirty="0" smtClean="0"/>
              <a:t>.</a:t>
            </a:r>
            <a:endParaRPr lang="en-US" sz="1000" dirty="0">
              <a:solidFill>
                <a:schemeClr val="bg1">
                  <a:lumMod val="50000"/>
                </a:schemeClr>
              </a:solidFill>
            </a:endParaRPr>
          </a:p>
          <a:p>
            <a:pPr lvl="2"/>
            <a:r>
              <a:rPr lang="en-US" sz="1400" dirty="0" smtClean="0"/>
              <a:t>This </a:t>
            </a:r>
            <a:r>
              <a:rPr lang="en-US" sz="1400" dirty="0"/>
              <a:t>is also a key principle in achieving continuous integration!</a:t>
            </a:r>
            <a:endParaRPr lang="en-US" sz="1400" dirty="0" smtClean="0"/>
          </a:p>
        </p:txBody>
      </p:sp>
    </p:spTree>
    <p:custDataLst>
      <p:tags r:id="rId1"/>
    </p:custDataLst>
    <p:extLst>
      <p:ext uri="{BB962C8B-B14F-4D97-AF65-F5344CB8AC3E}">
        <p14:creationId xmlns:p14="http://schemas.microsoft.com/office/powerpoint/2010/main" val="30124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Source Codes - How?</a:t>
            </a:r>
            <a:endParaRPr lang="en-US" sz="2400" dirty="0"/>
          </a:p>
        </p:txBody>
      </p:sp>
      <p:sp>
        <p:nvSpPr>
          <p:cNvPr id="3" name="Content Placeholder 2"/>
          <p:cNvSpPr>
            <a:spLocks noGrp="1"/>
          </p:cNvSpPr>
          <p:nvPr>
            <p:ph sz="quarter" idx="10"/>
          </p:nvPr>
        </p:nvSpPr>
        <p:spPr>
          <a:xfrm>
            <a:off x="303461" y="3187031"/>
            <a:ext cx="8573839" cy="1558375"/>
          </a:xfrm>
        </p:spPr>
        <p:txBody>
          <a:bodyPr/>
          <a:lstStyle/>
          <a:p>
            <a:r>
              <a:rPr lang="en-US" sz="1600" dirty="0" smtClean="0"/>
              <a:t>For any code changes related to 3</a:t>
            </a:r>
            <a:r>
              <a:rPr lang="en-US" sz="1600" baseline="30000" dirty="0" smtClean="0"/>
              <a:t>rd</a:t>
            </a:r>
            <a:r>
              <a:rPr lang="en-US" sz="1600" dirty="0" smtClean="0"/>
              <a:t> party source codes, the recommendation is:</a:t>
            </a:r>
          </a:p>
          <a:p>
            <a:pPr lvl="1"/>
            <a:r>
              <a:rPr lang="en-US" sz="1400" dirty="0" smtClean="0"/>
              <a:t>Create the 1</a:t>
            </a:r>
            <a:r>
              <a:rPr lang="en-US" sz="1400" baseline="30000" dirty="0" smtClean="0"/>
              <a:t>st</a:t>
            </a:r>
            <a:r>
              <a:rPr lang="en-US" sz="1400" dirty="0" smtClean="0"/>
              <a:t> code review which only contains the original 3</a:t>
            </a:r>
            <a:r>
              <a:rPr lang="en-US" sz="1400" baseline="30000" dirty="0" smtClean="0"/>
              <a:t>rd</a:t>
            </a:r>
            <a:r>
              <a:rPr lang="en-US" sz="1400" dirty="0" smtClean="0"/>
              <a:t> party source codes, without any </a:t>
            </a:r>
            <a:r>
              <a:rPr lang="en-US" sz="1400" dirty="0" err="1" smtClean="0"/>
              <a:t>VxWorks</a:t>
            </a:r>
            <a:r>
              <a:rPr lang="en-US" sz="1400" dirty="0" smtClean="0"/>
              <a:t> specific modifications</a:t>
            </a:r>
          </a:p>
          <a:p>
            <a:pPr lvl="2"/>
            <a:r>
              <a:rPr lang="en-US" sz="1200" dirty="0" smtClean="0"/>
              <a:t>Use the “</a:t>
            </a:r>
            <a:r>
              <a:rPr lang="en-US" sz="1200" dirty="0" err="1" smtClean="0"/>
              <a:t>VxWorks</a:t>
            </a:r>
            <a:r>
              <a:rPr lang="en-US" sz="1200" dirty="0" smtClean="0"/>
              <a:t> Review Template” to describe this fact</a:t>
            </a:r>
          </a:p>
          <a:p>
            <a:pPr lvl="2"/>
            <a:r>
              <a:rPr lang="en-US" sz="1200" dirty="0" smtClean="0"/>
              <a:t>This review can be closed very quickly, if it indeed does what it says in the template</a:t>
            </a:r>
            <a:endParaRPr lang="en-US" sz="1000" dirty="0" smtClean="0"/>
          </a:p>
          <a:p>
            <a:pPr lvl="1"/>
            <a:r>
              <a:rPr lang="en-US" sz="1400" dirty="0" smtClean="0"/>
              <a:t>Create the 2</a:t>
            </a:r>
            <a:r>
              <a:rPr lang="en-US" sz="1400" baseline="30000" dirty="0" smtClean="0"/>
              <a:t>nd</a:t>
            </a:r>
            <a:r>
              <a:rPr lang="en-US" sz="1400" dirty="0" smtClean="0"/>
              <a:t> code review which only contains the modifications required by </a:t>
            </a:r>
            <a:r>
              <a:rPr lang="en-US" sz="1400" dirty="0" err="1" smtClean="0"/>
              <a:t>VxWorks</a:t>
            </a:r>
            <a:endParaRPr lang="en-US" sz="1400" dirty="0" smtClean="0"/>
          </a:p>
          <a:p>
            <a:pPr lvl="2"/>
            <a:r>
              <a:rPr lang="en-US" sz="1200" dirty="0" smtClean="0"/>
              <a:t>This is the review we should really pay our attention to</a:t>
            </a:r>
            <a:endParaRPr lang="en-US" sz="12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9" y="954596"/>
            <a:ext cx="9034463"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69169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
            </a:r>
            <a:r>
              <a:rPr lang="en-US" dirty="0" smtClean="0"/>
              <a:t>#4</a:t>
            </a:r>
            <a:endParaRPr lang="en-US" sz="2400" dirty="0"/>
          </a:p>
        </p:txBody>
      </p:sp>
      <p:sp>
        <p:nvSpPr>
          <p:cNvPr id="3" name="Content Placeholder 2"/>
          <p:cNvSpPr>
            <a:spLocks noGrp="1"/>
          </p:cNvSpPr>
          <p:nvPr>
            <p:ph sz="quarter" idx="10"/>
          </p:nvPr>
        </p:nvSpPr>
        <p:spPr>
          <a:xfrm>
            <a:off x="303461" y="1388711"/>
            <a:ext cx="8517451" cy="1827167"/>
          </a:xfrm>
        </p:spPr>
        <p:txBody>
          <a:bodyPr/>
          <a:lstStyle/>
          <a:p>
            <a:r>
              <a:rPr lang="en-US" sz="1800" dirty="0" smtClean="0"/>
              <a:t>Every line of source codes need to be reviewed</a:t>
            </a:r>
          </a:p>
          <a:p>
            <a:pPr lvl="1"/>
            <a:r>
              <a:rPr lang="en-US" sz="1400" dirty="0" smtClean="0"/>
              <a:t>This includes features, bug fixes, test cases, scripts, </a:t>
            </a:r>
            <a:r>
              <a:rPr lang="en-US" sz="1400" dirty="0" err="1" smtClean="0"/>
              <a:t>etc</a:t>
            </a:r>
            <a:endParaRPr lang="en-US" sz="1400" dirty="0" smtClean="0"/>
          </a:p>
          <a:p>
            <a:pPr lvl="1"/>
            <a:r>
              <a:rPr lang="en-US" sz="1400" dirty="0" smtClean="0"/>
              <a:t>Someone who may have wrong assumption that only codes for products need to be code reviewed, which is wrong.</a:t>
            </a:r>
          </a:p>
          <a:p>
            <a:pPr marL="230188" lvl="1" indent="0">
              <a:buNone/>
            </a:pPr>
            <a:endParaRPr lang="en-US" sz="1400" dirty="0" smtClean="0"/>
          </a:p>
          <a:p>
            <a:pPr lvl="1"/>
            <a:r>
              <a:rPr lang="en-US" sz="1400" dirty="0" smtClean="0">
                <a:solidFill>
                  <a:schemeClr val="bg1">
                    <a:lumMod val="50000"/>
                  </a:schemeClr>
                </a:solidFill>
              </a:rPr>
              <a:t>(Corresponding to best practice </a:t>
            </a:r>
            <a:r>
              <a:rPr lang="en-US" sz="1400" i="1" dirty="0" smtClean="0">
                <a:solidFill>
                  <a:schemeClr val="bg1">
                    <a:lumMod val="50000"/>
                  </a:schemeClr>
                </a:solidFill>
              </a:rPr>
              <a:t>“9</a:t>
            </a:r>
            <a:r>
              <a:rPr lang="en-US" sz="1400" i="1" dirty="0">
                <a:solidFill>
                  <a:schemeClr val="bg1">
                    <a:lumMod val="50000"/>
                  </a:schemeClr>
                </a:solidFill>
              </a:rPr>
              <a:t>. Embrace the subconscious implications of peer review”</a:t>
            </a:r>
            <a:r>
              <a:rPr lang="en-US" sz="1400" dirty="0" smtClean="0">
                <a:solidFill>
                  <a:schemeClr val="bg1">
                    <a:lumMod val="50000"/>
                  </a:schemeClr>
                </a:solidFill>
              </a:rPr>
              <a:t>)</a:t>
            </a:r>
          </a:p>
          <a:p>
            <a:endParaRPr lang="en-US" sz="1800" dirty="0"/>
          </a:p>
        </p:txBody>
      </p:sp>
    </p:spTree>
    <p:custDataLst>
      <p:tags r:id="rId1"/>
    </p:custDataLst>
    <p:extLst>
      <p:ext uri="{BB962C8B-B14F-4D97-AF65-F5344CB8AC3E}">
        <p14:creationId xmlns:p14="http://schemas.microsoft.com/office/powerpoint/2010/main" val="374506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
            </a:r>
            <a:r>
              <a:rPr lang="en-US" dirty="0" smtClean="0"/>
              <a:t>#5</a:t>
            </a:r>
            <a:endParaRPr lang="en-US" sz="2400" dirty="0"/>
          </a:p>
        </p:txBody>
      </p:sp>
      <p:sp>
        <p:nvSpPr>
          <p:cNvPr id="3" name="Content Placeholder 2"/>
          <p:cNvSpPr>
            <a:spLocks noGrp="1"/>
          </p:cNvSpPr>
          <p:nvPr>
            <p:ph sz="quarter" idx="10"/>
          </p:nvPr>
        </p:nvSpPr>
        <p:spPr>
          <a:xfrm>
            <a:off x="303461" y="1388711"/>
            <a:ext cx="8517451" cy="2317558"/>
          </a:xfrm>
        </p:spPr>
        <p:txBody>
          <a:bodyPr/>
          <a:lstStyle/>
          <a:p>
            <a:r>
              <a:rPr lang="en-US" sz="1800" dirty="0" smtClean="0"/>
              <a:t>Follow code review process</a:t>
            </a:r>
          </a:p>
          <a:p>
            <a:pPr lvl="1"/>
            <a:r>
              <a:rPr lang="en-US" sz="1400" dirty="0" smtClean="0"/>
              <a:t>See code </a:t>
            </a:r>
            <a:r>
              <a:rPr lang="en-US" sz="1400" dirty="0"/>
              <a:t>review process: </a:t>
            </a:r>
            <a:r>
              <a:rPr lang="en-US" sz="1400" dirty="0">
                <a:hlinkClick r:id="rId4"/>
              </a:rPr>
              <a:t>https://</a:t>
            </a:r>
            <a:r>
              <a:rPr lang="en-US" sz="1400" dirty="0" smtClean="0">
                <a:hlinkClick r:id="rId4"/>
              </a:rPr>
              <a:t>jive.windriver.com/docs/DOC-54469</a:t>
            </a:r>
            <a:endParaRPr lang="en-US" sz="1400" dirty="0" smtClean="0"/>
          </a:p>
          <a:p>
            <a:pPr lvl="1"/>
            <a:r>
              <a:rPr lang="en-US" sz="1400" dirty="0" smtClean="0"/>
              <a:t>Properly set reviewers and observers, </a:t>
            </a:r>
            <a:r>
              <a:rPr lang="en-US" sz="1400" dirty="0" err="1" smtClean="0"/>
              <a:t>eg</a:t>
            </a:r>
            <a:r>
              <a:rPr lang="en-US" sz="1400" dirty="0" smtClean="0"/>
              <a:t>: PA should be involved.</a:t>
            </a:r>
          </a:p>
          <a:p>
            <a:pPr lvl="1"/>
            <a:r>
              <a:rPr lang="en-US" sz="1400" dirty="0" smtClean="0"/>
              <a:t>File bugs if you see something is wrong, otherwise it might get slipped away</a:t>
            </a:r>
          </a:p>
          <a:p>
            <a:pPr lvl="2"/>
            <a:r>
              <a:rPr lang="en-US" sz="1200" dirty="0" smtClean="0"/>
              <a:t>Normally use comments to clarify something</a:t>
            </a:r>
          </a:p>
          <a:p>
            <a:pPr marL="230188" lvl="1" indent="0">
              <a:buNone/>
            </a:pPr>
            <a:endParaRPr lang="en-US" sz="1400" dirty="0" smtClean="0"/>
          </a:p>
          <a:p>
            <a:pPr lvl="1"/>
            <a:r>
              <a:rPr lang="en-US" sz="1400" dirty="0" smtClean="0">
                <a:solidFill>
                  <a:schemeClr val="bg1">
                    <a:lumMod val="50000"/>
                  </a:schemeClr>
                </a:solidFill>
              </a:rPr>
              <a:t>(Corresponding to best practice </a:t>
            </a:r>
            <a:r>
              <a:rPr lang="en-US" sz="1400" i="1" dirty="0" smtClean="0">
                <a:solidFill>
                  <a:schemeClr val="bg1">
                    <a:lumMod val="50000"/>
                  </a:schemeClr>
                </a:solidFill>
              </a:rPr>
              <a:t>“7</a:t>
            </a:r>
            <a:r>
              <a:rPr lang="en-US" sz="1400" i="1" dirty="0">
                <a:solidFill>
                  <a:schemeClr val="bg1">
                    <a:lumMod val="50000"/>
                  </a:schemeClr>
                </a:solidFill>
              </a:rPr>
              <a:t>. Establish a process for fixing defects found</a:t>
            </a:r>
            <a:r>
              <a:rPr lang="en-US" sz="1400" i="1" dirty="0" smtClean="0">
                <a:solidFill>
                  <a:schemeClr val="bg1">
                    <a:lumMod val="50000"/>
                  </a:schemeClr>
                </a:solidFill>
              </a:rPr>
              <a:t>” and “10</a:t>
            </a:r>
            <a:r>
              <a:rPr lang="en-US" sz="1400" i="1" dirty="0">
                <a:solidFill>
                  <a:schemeClr val="bg1">
                    <a:lumMod val="50000"/>
                  </a:schemeClr>
                </a:solidFill>
              </a:rPr>
              <a:t>. Practice lightweight code reviews”</a:t>
            </a:r>
            <a:r>
              <a:rPr lang="en-US" sz="1400" dirty="0" smtClean="0">
                <a:solidFill>
                  <a:schemeClr val="bg1">
                    <a:lumMod val="50000"/>
                  </a:schemeClr>
                </a:solidFill>
              </a:rPr>
              <a:t>)</a:t>
            </a:r>
          </a:p>
          <a:p>
            <a:endParaRPr lang="en-US" sz="1800" dirty="0"/>
          </a:p>
        </p:txBody>
      </p:sp>
    </p:spTree>
    <p:custDataLst>
      <p:tags r:id="rId1"/>
    </p:custDataLst>
    <p:extLst>
      <p:ext uri="{BB962C8B-B14F-4D97-AF65-F5344CB8AC3E}">
        <p14:creationId xmlns:p14="http://schemas.microsoft.com/office/powerpoint/2010/main" val="23189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 </a:t>
            </a:r>
            <a:r>
              <a:rPr lang="en-US" dirty="0" smtClean="0"/>
              <a:t>#6</a:t>
            </a:r>
            <a:endParaRPr lang="en-US" sz="2400" dirty="0"/>
          </a:p>
        </p:txBody>
      </p:sp>
      <p:sp>
        <p:nvSpPr>
          <p:cNvPr id="3" name="Content Placeholder 2"/>
          <p:cNvSpPr>
            <a:spLocks noGrp="1"/>
          </p:cNvSpPr>
          <p:nvPr>
            <p:ph sz="quarter" idx="10"/>
          </p:nvPr>
        </p:nvSpPr>
        <p:spPr>
          <a:xfrm>
            <a:off x="303461" y="1388710"/>
            <a:ext cx="8573839" cy="2483757"/>
          </a:xfrm>
        </p:spPr>
        <p:txBody>
          <a:bodyPr/>
          <a:lstStyle/>
          <a:p>
            <a:r>
              <a:rPr lang="en-US" sz="1800" dirty="0" smtClean="0"/>
              <a:t>Treat code </a:t>
            </a:r>
            <a:r>
              <a:rPr lang="en-US" sz="1800" dirty="0"/>
              <a:t>review an opportunity </a:t>
            </a:r>
            <a:r>
              <a:rPr lang="en-US" sz="1800" dirty="0" smtClean="0"/>
              <a:t>to improve</a:t>
            </a:r>
            <a:endParaRPr lang="en-US" sz="1800" dirty="0"/>
          </a:p>
          <a:p>
            <a:pPr lvl="1"/>
            <a:r>
              <a:rPr lang="en-US" sz="1400" dirty="0" smtClean="0"/>
              <a:t>Don’t fear to file bugs (refer to code review process)</a:t>
            </a:r>
            <a:endParaRPr lang="en-US" sz="1400" dirty="0"/>
          </a:p>
          <a:p>
            <a:pPr lvl="1"/>
            <a:r>
              <a:rPr lang="en-US" sz="1400" dirty="0" smtClean="0"/>
              <a:t>You can always </a:t>
            </a:r>
            <a:r>
              <a:rPr lang="en-US" sz="1400" dirty="0"/>
              <a:t>learn something if you </a:t>
            </a:r>
            <a:r>
              <a:rPr lang="en-US" sz="1400" dirty="0" smtClean="0"/>
              <a:t>devoted yourself to the code review, either as author/reviewer/observer</a:t>
            </a:r>
          </a:p>
          <a:p>
            <a:pPr lvl="1"/>
            <a:r>
              <a:rPr lang="en-US" sz="1400" dirty="0" smtClean="0"/>
              <a:t>Knowledge sharing for high quality code reviews within the team</a:t>
            </a:r>
          </a:p>
          <a:p>
            <a:pPr lvl="2"/>
            <a:r>
              <a:rPr lang="en-US" sz="1200" dirty="0" smtClean="0"/>
              <a:t>Everyone can nominate high-quality code reviews</a:t>
            </a:r>
          </a:p>
          <a:p>
            <a:pPr lvl="3"/>
            <a:r>
              <a:rPr lang="en-US" sz="1000" dirty="0">
                <a:hlinkClick r:id="rId4"/>
              </a:rPr>
              <a:t>http://</a:t>
            </a:r>
            <a:r>
              <a:rPr lang="en-US" sz="1000" dirty="0" smtClean="0">
                <a:hlinkClick r:id="rId4"/>
              </a:rPr>
              <a:t>codereview.wrs.com/ui#file:review=57527/version=1469610/location=L104</a:t>
            </a:r>
            <a:r>
              <a:rPr lang="en-US" sz="1000" dirty="0" smtClean="0"/>
              <a:t> (a good example shared by Dong)</a:t>
            </a:r>
          </a:p>
          <a:p>
            <a:pPr lvl="2"/>
            <a:r>
              <a:rPr lang="en-US" sz="1200" dirty="0" smtClean="0"/>
              <a:t>Wider audience (</a:t>
            </a:r>
            <a:r>
              <a:rPr lang="en-US" sz="1200" dirty="0" err="1" smtClean="0"/>
              <a:t>eg</a:t>
            </a:r>
            <a:r>
              <a:rPr lang="en-US" sz="1200" dirty="0" smtClean="0"/>
              <a:t>: within scrum team) - group code review</a:t>
            </a:r>
          </a:p>
          <a:p>
            <a:pPr lvl="3"/>
            <a:r>
              <a:rPr lang="en-US" sz="1000" dirty="0" smtClean="0"/>
              <a:t>Every scrum team nominates one code review and invites the team for group code review in each sprint</a:t>
            </a:r>
          </a:p>
          <a:p>
            <a:pPr marL="230188" lvl="1" indent="0">
              <a:buNone/>
            </a:pPr>
            <a:endParaRPr lang="en-US" sz="1400" dirty="0"/>
          </a:p>
          <a:p>
            <a:pPr lvl="1"/>
            <a:r>
              <a:rPr lang="en-US" sz="1400" dirty="0">
                <a:solidFill>
                  <a:schemeClr val="bg1">
                    <a:lumMod val="50000"/>
                  </a:schemeClr>
                </a:solidFill>
              </a:rPr>
              <a:t>(Corresponding to </a:t>
            </a:r>
            <a:r>
              <a:rPr lang="en-US" sz="1400" i="1" dirty="0" smtClean="0">
                <a:solidFill>
                  <a:schemeClr val="bg1">
                    <a:lumMod val="50000"/>
                  </a:schemeClr>
                </a:solidFill>
              </a:rPr>
              <a:t>“8</a:t>
            </a:r>
            <a:r>
              <a:rPr lang="en-US" sz="1400" i="1" dirty="0">
                <a:solidFill>
                  <a:schemeClr val="bg1">
                    <a:lumMod val="50000"/>
                  </a:schemeClr>
                </a:solidFill>
              </a:rPr>
              <a:t>. Foster a positive code review culture”</a:t>
            </a:r>
            <a:r>
              <a:rPr lang="en-US" sz="1400" dirty="0" smtClean="0">
                <a:solidFill>
                  <a:schemeClr val="bg1">
                    <a:lumMod val="50000"/>
                  </a:schemeClr>
                </a:solidFill>
              </a:rPr>
              <a:t>)</a:t>
            </a:r>
            <a:endParaRPr lang="en-US" sz="1400" dirty="0">
              <a:solidFill>
                <a:schemeClr val="bg1">
                  <a:lumMod val="50000"/>
                </a:schemeClr>
              </a:solidFill>
            </a:endParaRPr>
          </a:p>
        </p:txBody>
      </p:sp>
    </p:spTree>
    <p:custDataLst>
      <p:tags r:id="rId1"/>
    </p:custDataLst>
    <p:extLst>
      <p:ext uri="{BB962C8B-B14F-4D97-AF65-F5344CB8AC3E}">
        <p14:creationId xmlns:p14="http://schemas.microsoft.com/office/powerpoint/2010/main" val="417793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38500" y="1747966"/>
            <a:ext cx="2667000" cy="1576917"/>
            <a:chOff x="3238500" y="1785037"/>
            <a:chExt cx="2667000" cy="1576917"/>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1785037"/>
              <a:ext cx="2667000" cy="1576917"/>
            </a:xfrm>
            <a:prstGeom prst="rect">
              <a:avLst/>
            </a:prstGeom>
          </p:spPr>
        </p:pic>
        <p:sp>
          <p:nvSpPr>
            <p:cNvPr id="3" name="TextBox 2"/>
            <p:cNvSpPr txBox="1"/>
            <p:nvPr/>
          </p:nvSpPr>
          <p:spPr bwMode="black">
            <a:xfrm>
              <a:off x="5580530" y="2308353"/>
              <a:ext cx="275665" cy="18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noAutofit/>
            </a:bodyPr>
            <a:lstStyle/>
            <a:p>
              <a:pPr marL="0" indent="0">
                <a:lnSpc>
                  <a:spcPct val="90000"/>
                </a:lnSpc>
                <a:spcBef>
                  <a:spcPts val="600"/>
                </a:spcBef>
                <a:buNone/>
              </a:pPr>
              <a:r>
                <a:rPr lang="en-US" sz="900" dirty="0">
                  <a:solidFill>
                    <a:schemeClr val="bg1"/>
                  </a:solidFill>
                  <a:latin typeface="+mn-lt"/>
                </a:rPr>
                <a:t>™</a:t>
              </a:r>
            </a:p>
          </p:txBody>
        </p:sp>
      </p:grpSp>
      <p:pic>
        <p:nvPicPr>
          <p:cNvPr id="5" name="Picture 4">
            <a:extLst>
              <a:ext uri="{FF2B5EF4-FFF2-40B4-BE49-F238E27FC236}">
                <a16:creationId xmlns="" xmlns:a16="http://schemas.microsoft.com/office/drawing/2014/main" id="{906E7ADC-97E0-F342-A0FA-817F9A3F8EC2}"/>
              </a:ext>
            </a:extLst>
          </p:cNvPr>
          <p:cNvPicPr>
            <a:picLocks noChangeAspect="1"/>
          </p:cNvPicPr>
          <p:nvPr/>
        </p:nvPicPr>
        <p:blipFill rotWithShape="1">
          <a:blip r:embed="rId5"/>
          <a:srcRect l="1848" r="8652" b="18152"/>
          <a:stretch/>
        </p:blipFill>
        <p:spPr>
          <a:xfrm>
            <a:off x="3407164" y="4841411"/>
            <a:ext cx="2320749" cy="228137"/>
          </a:xfrm>
          <a:prstGeom prst="rect">
            <a:avLst/>
          </a:prstGeom>
        </p:spPr>
      </p:pic>
      <p:sp>
        <p:nvSpPr>
          <p:cNvPr id="6" name="TextBox 5">
            <a:extLst>
              <a:ext uri="{FF2B5EF4-FFF2-40B4-BE49-F238E27FC236}">
                <a16:creationId xmlns="" xmlns:a16="http://schemas.microsoft.com/office/drawing/2014/main" id="{05181C3C-E956-0142-AAEC-443B18262ECF}"/>
              </a:ext>
            </a:extLst>
          </p:cNvPr>
          <p:cNvSpPr txBox="1"/>
          <p:nvPr/>
        </p:nvSpPr>
        <p:spPr bwMode="gray">
          <a:xfrm>
            <a:off x="277219" y="4908667"/>
            <a:ext cx="110608" cy="11849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rgbClr val="5F5F5F"/>
                </a:solidFill>
                <a:latin typeface="Arial"/>
              </a:rPr>
              <a:pPr/>
              <a:t>26</a:t>
            </a:fld>
            <a:endParaRPr lang="en-US" sz="700" dirty="0">
              <a:solidFill>
                <a:srgbClr val="5F5F5F"/>
              </a:solidFill>
              <a:latin typeface="Arial"/>
            </a:endParaRPr>
          </a:p>
        </p:txBody>
      </p:sp>
      <p:sp>
        <p:nvSpPr>
          <p:cNvPr id="7" name="TextBox 6">
            <a:extLst>
              <a:ext uri="{FF2B5EF4-FFF2-40B4-BE49-F238E27FC236}">
                <a16:creationId xmlns="" xmlns:a16="http://schemas.microsoft.com/office/drawing/2014/main" id="{F3825BCC-EE09-F541-AB7A-F41DF2C0DAB8}"/>
              </a:ext>
            </a:extLst>
          </p:cNvPr>
          <p:cNvSpPr txBox="1"/>
          <p:nvPr/>
        </p:nvSpPr>
        <p:spPr bwMode="gray">
          <a:xfrm>
            <a:off x="503755" y="4939361"/>
            <a:ext cx="1409040"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5F5F5F"/>
                </a:solidFill>
              </a:rPr>
              <a:t>© 2018 WIND RIVER. ALL RIGHTS RESERVED.</a:t>
            </a:r>
          </a:p>
        </p:txBody>
      </p:sp>
    </p:spTree>
    <p:custDataLst>
      <p:tags r:id="rId1"/>
    </p:custDataLst>
    <p:extLst>
      <p:ext uri="{BB962C8B-B14F-4D97-AF65-F5344CB8AC3E}">
        <p14:creationId xmlns:p14="http://schemas.microsoft.com/office/powerpoint/2010/main" val="73894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History</a:t>
            </a:r>
            <a:endParaRPr lang="en-US" sz="2400" dirty="0"/>
          </a:p>
        </p:txBody>
      </p:sp>
      <p:sp>
        <p:nvSpPr>
          <p:cNvPr id="5" name="Rectangle 4"/>
          <p:cNvSpPr>
            <a:spLocks noChangeArrowheads="1"/>
          </p:cNvSpPr>
          <p:nvPr/>
        </p:nvSpPr>
        <p:spPr bwMode="auto">
          <a:xfrm>
            <a:off x="8401050" y="10629900"/>
            <a:ext cx="342900" cy="11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endParaRPr lang="en-US"/>
          </a:p>
        </p:txBody>
      </p:sp>
      <p:sp>
        <p:nvSpPr>
          <p:cNvPr id="6" name="Rectangle 5"/>
          <p:cNvSpPr>
            <a:spLocks noChangeArrowheads="1"/>
          </p:cNvSpPr>
          <p:nvPr/>
        </p:nvSpPr>
        <p:spPr bwMode="auto">
          <a:xfrm>
            <a:off x="8515350" y="10629900"/>
            <a:ext cx="1143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endParaRPr lang="en-US"/>
          </a:p>
        </p:txBody>
      </p:sp>
      <p:sp>
        <p:nvSpPr>
          <p:cNvPr id="7" name="Rectangle 6"/>
          <p:cNvSpPr>
            <a:spLocks noChangeArrowheads="1"/>
          </p:cNvSpPr>
          <p:nvPr/>
        </p:nvSpPr>
        <p:spPr bwMode="auto">
          <a:xfrm>
            <a:off x="8401050" y="10629900"/>
            <a:ext cx="1257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endParaRPr lang="en-US"/>
          </a:p>
        </p:txBody>
      </p:sp>
      <p:graphicFrame>
        <p:nvGraphicFramePr>
          <p:cNvPr id="9" name="Content Placeholder 8"/>
          <p:cNvGraphicFramePr>
            <a:graphicFrameLocks noGrp="1"/>
          </p:cNvGraphicFramePr>
          <p:nvPr>
            <p:ph sz="quarter" idx="10"/>
            <p:extLst>
              <p:ext uri="{D42A27DB-BD31-4B8C-83A1-F6EECF244321}">
                <p14:modId xmlns:p14="http://schemas.microsoft.com/office/powerpoint/2010/main" val="2047238075"/>
              </p:ext>
            </p:extLst>
          </p:nvPr>
        </p:nvGraphicFramePr>
        <p:xfrm>
          <a:off x="303213" y="1389063"/>
          <a:ext cx="8480003" cy="2595880"/>
        </p:xfrm>
        <a:graphic>
          <a:graphicData uri="http://schemas.openxmlformats.org/drawingml/2006/table">
            <a:tbl>
              <a:tblPr firstRow="1" bandRow="1">
                <a:tableStyleId>{E8034E78-7F5D-4C2E-B375-FC64B27BC917}</a:tableStyleId>
              </a:tblPr>
              <a:tblGrid>
                <a:gridCol w="1104710"/>
                <a:gridCol w="1071944"/>
                <a:gridCol w="995680"/>
                <a:gridCol w="5307669"/>
              </a:tblGrid>
              <a:tr h="370840">
                <a:tc>
                  <a:txBody>
                    <a:bodyPr/>
                    <a:lstStyle/>
                    <a:p>
                      <a:r>
                        <a:rPr lang="en-US" dirty="0" smtClean="0"/>
                        <a:t>Date</a:t>
                      </a:r>
                      <a:endParaRPr lang="en-US" dirty="0"/>
                    </a:p>
                  </a:txBody>
                  <a:tcPr/>
                </a:tc>
                <a:tc>
                  <a:txBody>
                    <a:bodyPr/>
                    <a:lstStyle/>
                    <a:p>
                      <a:r>
                        <a:rPr lang="en-US" dirty="0" smtClean="0"/>
                        <a:t>Version</a:t>
                      </a:r>
                      <a:endParaRPr lang="en-US" dirty="0"/>
                    </a:p>
                  </a:txBody>
                  <a:tcPr/>
                </a:tc>
                <a:tc>
                  <a:txBody>
                    <a:bodyPr/>
                    <a:lstStyle/>
                    <a:p>
                      <a:r>
                        <a:rPr lang="en-US" dirty="0" smtClean="0"/>
                        <a:t>Author</a:t>
                      </a:r>
                      <a:endParaRPr lang="en-US" dirty="0"/>
                    </a:p>
                  </a:txBody>
                  <a:tcPr/>
                </a:tc>
                <a:tc>
                  <a:txBody>
                    <a:bodyPr/>
                    <a:lstStyle/>
                    <a:p>
                      <a:r>
                        <a:rPr lang="en-US" dirty="0" err="1" smtClean="0"/>
                        <a:t>Changelog</a:t>
                      </a:r>
                      <a:endParaRPr lang="en-US" dirty="0"/>
                    </a:p>
                  </a:txBody>
                  <a:tcPr/>
                </a:tc>
              </a:tr>
              <a:tr h="370840">
                <a:tc>
                  <a:txBody>
                    <a:bodyPr/>
                    <a:lstStyle/>
                    <a:p>
                      <a:r>
                        <a:rPr lang="en-US" sz="1400" dirty="0" smtClean="0">
                          <a:solidFill>
                            <a:schemeClr val="tx1"/>
                          </a:solidFill>
                        </a:rPr>
                        <a:t>2018/11/05</a:t>
                      </a:r>
                      <a:endParaRPr lang="en-US" sz="1400" dirty="0">
                        <a:solidFill>
                          <a:schemeClr val="tx1"/>
                        </a:solidFill>
                      </a:endParaRPr>
                    </a:p>
                  </a:txBody>
                  <a:tcPr/>
                </a:tc>
                <a:tc>
                  <a:txBody>
                    <a:bodyPr/>
                    <a:lstStyle/>
                    <a:p>
                      <a:r>
                        <a:rPr lang="en-US" sz="1400" dirty="0" smtClean="0">
                          <a:solidFill>
                            <a:schemeClr val="tx1"/>
                          </a:solidFill>
                        </a:rPr>
                        <a:t>0.1</a:t>
                      </a:r>
                      <a:endParaRPr lang="en-US" sz="1400" dirty="0">
                        <a:solidFill>
                          <a:schemeClr val="tx1"/>
                        </a:solidFill>
                      </a:endParaRPr>
                    </a:p>
                  </a:txBody>
                  <a:tcPr/>
                </a:tc>
                <a:tc>
                  <a:txBody>
                    <a:bodyPr/>
                    <a:lstStyle/>
                    <a:p>
                      <a:r>
                        <a:rPr lang="en-US" sz="1400" dirty="0" smtClean="0">
                          <a:solidFill>
                            <a:schemeClr val="tx1"/>
                          </a:solidFill>
                        </a:rPr>
                        <a:t>Bin Meng</a:t>
                      </a:r>
                      <a:endParaRPr lang="en-US" sz="1400" dirty="0">
                        <a:solidFill>
                          <a:schemeClr val="tx1"/>
                        </a:solidFill>
                      </a:endParaRPr>
                    </a:p>
                  </a:txBody>
                  <a:tcPr/>
                </a:tc>
                <a:tc>
                  <a:txBody>
                    <a:bodyPr/>
                    <a:lstStyle/>
                    <a:p>
                      <a:r>
                        <a:rPr lang="en-US" sz="1400" dirty="0" smtClean="0">
                          <a:solidFill>
                            <a:schemeClr val="tx1"/>
                          </a:solidFill>
                        </a:rPr>
                        <a:t>Initial version for review</a:t>
                      </a:r>
                      <a:endParaRPr lang="en-US" sz="1400" dirty="0">
                        <a:solidFill>
                          <a:schemeClr val="tx1"/>
                        </a:solidFill>
                      </a:endParaRPr>
                    </a:p>
                  </a:txBody>
                  <a:tcPr/>
                </a:tc>
              </a:tr>
              <a:tr h="370840">
                <a:tc>
                  <a:txBody>
                    <a:bodyPr/>
                    <a:lstStyle/>
                    <a:p>
                      <a:r>
                        <a:rPr lang="en-US" sz="1400" dirty="0" smtClean="0">
                          <a:solidFill>
                            <a:schemeClr val="tx1"/>
                          </a:solidFill>
                        </a:rPr>
                        <a:t>2018/11/14</a:t>
                      </a:r>
                      <a:endParaRPr lang="en-US" sz="1400" dirty="0">
                        <a:solidFill>
                          <a:schemeClr val="tx1"/>
                        </a:solidFill>
                      </a:endParaRPr>
                    </a:p>
                  </a:txBody>
                  <a:tcPr/>
                </a:tc>
                <a:tc>
                  <a:txBody>
                    <a:bodyPr/>
                    <a:lstStyle/>
                    <a:p>
                      <a:r>
                        <a:rPr lang="en-US" sz="1400" dirty="0" smtClean="0">
                          <a:solidFill>
                            <a:schemeClr val="tx1"/>
                          </a:solidFill>
                        </a:rPr>
                        <a:t>0.2</a:t>
                      </a:r>
                      <a:endParaRPr lang="en-US" sz="1400" dirty="0">
                        <a:solidFill>
                          <a:schemeClr val="tx1"/>
                        </a:solidFill>
                      </a:endParaRPr>
                    </a:p>
                  </a:txBody>
                  <a:tcPr/>
                </a:tc>
                <a:tc>
                  <a:txBody>
                    <a:bodyPr/>
                    <a:lstStyle/>
                    <a:p>
                      <a:r>
                        <a:rPr lang="en-US" sz="1400" dirty="0" smtClean="0">
                          <a:solidFill>
                            <a:schemeClr val="tx1"/>
                          </a:solidFill>
                        </a:rPr>
                        <a:t>Bin Meng</a:t>
                      </a:r>
                      <a:endParaRPr lang="en-US" sz="1400" dirty="0">
                        <a:solidFill>
                          <a:schemeClr val="tx1"/>
                        </a:solidFill>
                      </a:endParaRPr>
                    </a:p>
                  </a:txBody>
                  <a:tcPr/>
                </a:tc>
                <a:tc>
                  <a:txBody>
                    <a:bodyPr/>
                    <a:lstStyle/>
                    <a:p>
                      <a:r>
                        <a:rPr lang="en-US" sz="1400" dirty="0" smtClean="0">
                          <a:solidFill>
                            <a:schemeClr val="tx1"/>
                          </a:solidFill>
                        </a:rPr>
                        <a:t>Updated</a:t>
                      </a:r>
                      <a:r>
                        <a:rPr lang="en-US" sz="1400" baseline="0" dirty="0" smtClean="0">
                          <a:solidFill>
                            <a:schemeClr val="tx1"/>
                          </a:solidFill>
                        </a:rPr>
                        <a:t> per Kun and Markus’s comments</a:t>
                      </a:r>
                      <a:endParaRPr lang="en-US" sz="1400" dirty="0">
                        <a:solidFill>
                          <a:schemeClr val="tx1"/>
                        </a:solidFill>
                      </a:endParaRPr>
                    </a:p>
                  </a:txBody>
                  <a:tcPr/>
                </a:tc>
              </a:tr>
              <a:tr h="370840">
                <a:tc>
                  <a:txBody>
                    <a:bodyPr/>
                    <a:lstStyle/>
                    <a:p>
                      <a:r>
                        <a:rPr lang="en-US" sz="1400" dirty="0" smtClean="0">
                          <a:solidFill>
                            <a:schemeClr val="tx1"/>
                          </a:solidFill>
                        </a:rPr>
                        <a:t>2018/12/19</a:t>
                      </a:r>
                      <a:endParaRPr lang="en-US" sz="1400" dirty="0">
                        <a:solidFill>
                          <a:schemeClr val="tx1"/>
                        </a:solidFill>
                      </a:endParaRPr>
                    </a:p>
                  </a:txBody>
                  <a:tcPr/>
                </a:tc>
                <a:tc>
                  <a:txBody>
                    <a:bodyPr/>
                    <a:lstStyle/>
                    <a:p>
                      <a:r>
                        <a:rPr lang="en-US" sz="1400" dirty="0" smtClean="0">
                          <a:solidFill>
                            <a:schemeClr val="tx1"/>
                          </a:solidFill>
                        </a:rPr>
                        <a:t>0.3</a:t>
                      </a:r>
                      <a:endParaRPr lang="en-US" sz="1400" dirty="0">
                        <a:solidFill>
                          <a:schemeClr val="tx1"/>
                        </a:solidFill>
                      </a:endParaRPr>
                    </a:p>
                  </a:txBody>
                  <a:tcPr/>
                </a:tc>
                <a:tc>
                  <a:txBody>
                    <a:bodyPr/>
                    <a:lstStyle/>
                    <a:p>
                      <a:r>
                        <a:rPr lang="en-US" sz="1400" dirty="0" smtClean="0">
                          <a:solidFill>
                            <a:schemeClr val="tx1"/>
                          </a:solidFill>
                        </a:rPr>
                        <a:t>Bin Meng</a:t>
                      </a:r>
                      <a:endParaRPr lang="en-US" sz="1400" dirty="0">
                        <a:solidFill>
                          <a:schemeClr val="tx1"/>
                        </a:solidFill>
                      </a:endParaRPr>
                    </a:p>
                  </a:txBody>
                  <a:tcPr/>
                </a:tc>
                <a:tc>
                  <a:txBody>
                    <a:bodyPr/>
                    <a:lstStyle/>
                    <a:p>
                      <a:r>
                        <a:rPr lang="en-US" sz="1400" dirty="0" smtClean="0">
                          <a:solidFill>
                            <a:schemeClr val="tx1"/>
                          </a:solidFill>
                        </a:rPr>
                        <a:t>Minor update after internal discussion</a:t>
                      </a:r>
                      <a:endParaRPr lang="en-US" sz="1400" dirty="0">
                        <a:solidFill>
                          <a:schemeClr val="tx1"/>
                        </a:solidFill>
                      </a:endParaRPr>
                    </a:p>
                  </a:txBody>
                  <a:tcPr/>
                </a:tc>
              </a:tr>
              <a:tr h="370840">
                <a:tc>
                  <a:txBody>
                    <a:bodyPr/>
                    <a:lstStyle/>
                    <a:p>
                      <a:r>
                        <a:rPr lang="en-US" sz="1400" dirty="0" smtClean="0">
                          <a:solidFill>
                            <a:schemeClr val="tx1"/>
                          </a:solidFill>
                        </a:rPr>
                        <a:t>2018/12/24</a:t>
                      </a:r>
                      <a:endParaRPr lang="en-US" sz="1400" dirty="0">
                        <a:solidFill>
                          <a:schemeClr val="tx1"/>
                        </a:solidFill>
                      </a:endParaRPr>
                    </a:p>
                  </a:txBody>
                  <a:tcPr/>
                </a:tc>
                <a:tc>
                  <a:txBody>
                    <a:bodyPr/>
                    <a:lstStyle/>
                    <a:p>
                      <a:r>
                        <a:rPr lang="en-US" sz="1400" dirty="0" smtClean="0">
                          <a:solidFill>
                            <a:schemeClr val="tx1"/>
                          </a:solidFill>
                        </a:rPr>
                        <a:t>0.4</a:t>
                      </a:r>
                      <a:endParaRPr lang="en-US" sz="1400" dirty="0">
                        <a:solidFill>
                          <a:schemeClr val="tx1"/>
                        </a:solidFill>
                      </a:endParaRPr>
                    </a:p>
                  </a:txBody>
                  <a:tcPr/>
                </a:tc>
                <a:tc>
                  <a:txBody>
                    <a:bodyPr/>
                    <a:lstStyle/>
                    <a:p>
                      <a:r>
                        <a:rPr lang="en-US" sz="1400" dirty="0" smtClean="0">
                          <a:solidFill>
                            <a:schemeClr val="tx1"/>
                          </a:solidFill>
                        </a:rPr>
                        <a:t>Bin Meng</a:t>
                      </a:r>
                      <a:endParaRPr lang="en-US" sz="1400" dirty="0">
                        <a:solidFill>
                          <a:schemeClr val="tx1"/>
                        </a:solidFill>
                      </a:endParaRPr>
                    </a:p>
                  </a:txBody>
                  <a:tcPr/>
                </a:tc>
                <a:tc>
                  <a:txBody>
                    <a:bodyPr/>
                    <a:lstStyle/>
                    <a:p>
                      <a:r>
                        <a:rPr lang="en-US" sz="1400" dirty="0" smtClean="0">
                          <a:solidFill>
                            <a:schemeClr val="tx1"/>
                          </a:solidFill>
                        </a:rPr>
                        <a:t>Incorporated</a:t>
                      </a:r>
                      <a:r>
                        <a:rPr lang="en-US" sz="1400" baseline="0" dirty="0" smtClean="0">
                          <a:solidFill>
                            <a:schemeClr val="tx1"/>
                          </a:solidFill>
                        </a:rPr>
                        <a:t> Andrew’s comments</a:t>
                      </a:r>
                      <a:endParaRPr lang="en-US" sz="1400" dirty="0">
                        <a:solidFill>
                          <a:schemeClr val="tx1"/>
                        </a:solidFill>
                      </a:endParaRPr>
                    </a:p>
                  </a:txBody>
                  <a:tcPr/>
                </a:tc>
              </a:tr>
              <a:tr h="370840">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dirty="0">
                        <a:solidFill>
                          <a:schemeClr val="tx1"/>
                        </a:solidFill>
                      </a:endParaRPr>
                    </a:p>
                  </a:txBody>
                  <a:tcPr/>
                </a:tc>
              </a:tr>
              <a:tr h="370840">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a:solidFill>
                          <a:schemeClr val="tx1"/>
                        </a:solidFill>
                      </a:endParaRPr>
                    </a:p>
                  </a:txBody>
                  <a:tcPr/>
                </a:tc>
                <a:tc>
                  <a:txBody>
                    <a:bodyPr/>
                    <a:lstStyle/>
                    <a:p>
                      <a:endParaRPr lang="en-US" sz="1400" dirty="0">
                        <a:solidFill>
                          <a:schemeClr val="tx1"/>
                        </a:solidFill>
                      </a:endParaRPr>
                    </a:p>
                  </a:txBody>
                  <a:tcPr/>
                </a:tc>
              </a:tr>
            </a:tbl>
          </a:graphicData>
        </a:graphic>
      </p:graphicFrame>
    </p:spTree>
    <p:custDataLst>
      <p:tags r:id="rId1"/>
    </p:custDataLst>
    <p:extLst>
      <p:ext uri="{BB962C8B-B14F-4D97-AF65-F5344CB8AC3E}">
        <p14:creationId xmlns:p14="http://schemas.microsoft.com/office/powerpoint/2010/main" val="72447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2" name="Title 1"/>
          <p:cNvSpPr txBox="1">
            <a:spLocks/>
          </p:cNvSpPr>
          <p:nvPr/>
        </p:nvSpPr>
        <p:spPr bwMode="black">
          <a:xfrm>
            <a:off x="-1" y="2427307"/>
            <a:ext cx="8220635" cy="1804033"/>
          </a:xfrm>
          <a:prstGeom prst="rect">
            <a:avLst/>
          </a:prstGeom>
          <a:gradFill flip="none" rotWithShape="1">
            <a:gsLst>
              <a:gs pos="0">
                <a:schemeClr val="tx2">
                  <a:alpha val="83000"/>
                </a:schemeClr>
              </a:gs>
              <a:gs pos="69000">
                <a:schemeClr val="tx2">
                  <a:alpha val="28000"/>
                </a:schemeClr>
              </a:gs>
              <a:gs pos="100000">
                <a:schemeClr val="bg2">
                  <a:shade val="100000"/>
                  <a:satMod val="115000"/>
                  <a:alpha val="0"/>
                </a:schemeClr>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lIns="274320" tIns="0" rIns="68580" bIns="34290" rtlCol="0" anchor="ctr"/>
          <a:lstStyle>
            <a:defPPr>
              <a:defRPr lang="en-US"/>
            </a:defPPr>
            <a:lvl1pPr>
              <a:defRPr sz="3200" b="1">
                <a:solidFill>
                  <a:srgbClr val="3D6E8E"/>
                </a:solidFill>
                <a:latin typeface="Arial" panose="020B0604020202020204" pitchFamily="34" charset="0"/>
                <a:cs typeface="Arial" panose="020B0604020202020204" pitchFamily="34" charset="0"/>
              </a:defRPr>
            </a:lvl1pPr>
          </a:lstStyle>
          <a:p>
            <a:pPr>
              <a:lnSpc>
                <a:spcPct val="90000"/>
              </a:lnSpc>
            </a:pPr>
            <a:r>
              <a:rPr lang="en-US" sz="3600" kern="0" dirty="0" smtClean="0">
                <a:solidFill>
                  <a:srgbClr val="FFFFFF"/>
                </a:solidFill>
                <a:latin typeface="+mn-lt"/>
                <a:ea typeface="ＭＳ Ｐゴシック" pitchFamily="34" charset="-128"/>
              </a:rPr>
              <a:t>10 Best Practices for Code Review</a:t>
            </a:r>
          </a:p>
          <a:p>
            <a:pPr>
              <a:lnSpc>
                <a:spcPct val="90000"/>
              </a:lnSpc>
            </a:pPr>
            <a:r>
              <a:rPr lang="en-US" sz="2000" kern="0" dirty="0" smtClean="0">
                <a:solidFill>
                  <a:srgbClr val="FFFFFF"/>
                </a:solidFill>
                <a:latin typeface="+mn-lt"/>
                <a:ea typeface="ＭＳ Ｐゴシック" pitchFamily="34" charset="-128"/>
              </a:rPr>
              <a:t>From </a:t>
            </a:r>
            <a:r>
              <a:rPr lang="en-US" sz="2000" kern="0" dirty="0" smtClean="0">
                <a:solidFill>
                  <a:srgbClr val="FFFFFF"/>
                </a:solidFill>
                <a:latin typeface="+mn-lt"/>
                <a:ea typeface="ＭＳ Ｐゴシック" pitchFamily="34" charset="-128"/>
                <a:hlinkClick r:id="rId5"/>
              </a:rPr>
              <a:t>SMARTBEAR</a:t>
            </a:r>
            <a:endParaRPr lang="en-US" sz="2000" dirty="0">
              <a:solidFill>
                <a:schemeClr val="bg1"/>
              </a:solidFill>
              <a:latin typeface="+mn-lt"/>
            </a:endParaRPr>
          </a:p>
        </p:txBody>
      </p:sp>
      <p:sp>
        <p:nvSpPr>
          <p:cNvPr id="9" name="TextBox 8"/>
          <p:cNvSpPr txBox="1"/>
          <p:nvPr/>
        </p:nvSpPr>
        <p:spPr bwMode="gray">
          <a:xfrm>
            <a:off x="338133" y="4914053"/>
            <a:ext cx="49694"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r>
              <a:rPr lang="en-US" sz="700" dirty="0">
                <a:solidFill>
                  <a:srgbClr val="FFFFFF"/>
                </a:solidFill>
                <a:latin typeface="Arial"/>
              </a:rPr>
              <a:t>8</a:t>
            </a:r>
          </a:p>
        </p:txBody>
      </p:sp>
      <p:sp>
        <p:nvSpPr>
          <p:cNvPr id="11" name="TextBox 10"/>
          <p:cNvSpPr txBox="1"/>
          <p:nvPr/>
        </p:nvSpPr>
        <p:spPr bwMode="gray">
          <a:xfrm>
            <a:off x="503755" y="4939361"/>
            <a:ext cx="1401313" cy="76944"/>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500" dirty="0">
                <a:solidFill>
                  <a:srgbClr val="FFFFFF"/>
                </a:solidFill>
              </a:rPr>
              <a:t>© 2018 WIND RIVER. ALL RIGHTS RESERVED.</a:t>
            </a:r>
          </a:p>
        </p:txBody>
      </p:sp>
      <p:pic>
        <p:nvPicPr>
          <p:cNvPr id="1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88700" y="47565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7610078" y="4959587"/>
            <a:ext cx="814399" cy="66505"/>
          </a:xfrm>
          <a:prstGeom prst="rect">
            <a:avLst/>
          </a:prstGeom>
        </p:spPr>
      </p:pic>
      <p:cxnSp>
        <p:nvCxnSpPr>
          <p:cNvPr id="14" name="Straight Connector 13"/>
          <p:cNvCxnSpPr/>
          <p:nvPr/>
        </p:nvCxnSpPr>
        <p:spPr bwMode="gray">
          <a:xfrm flipH="1">
            <a:off x="2257572" y="4901325"/>
            <a:ext cx="6229608" cy="3471"/>
          </a:xfrm>
          <a:prstGeom prst="line">
            <a:avLst/>
          </a:prstGeom>
          <a:solidFill>
            <a:schemeClr val="accent2"/>
          </a:solidFill>
          <a:ln w="9525" cap="flat" cmpd="sng" algn="ctr">
            <a:gradFill>
              <a:gsLst>
                <a:gs pos="0">
                  <a:schemeClr val="bg1"/>
                </a:gs>
                <a:gs pos="19000">
                  <a:schemeClr val="bg1"/>
                </a:gs>
                <a:gs pos="100000">
                  <a:schemeClr val="accent1">
                    <a:tint val="23500"/>
                    <a:satMod val="160000"/>
                    <a:alpha val="0"/>
                  </a:schemeClr>
                </a:gs>
              </a:gsLst>
              <a:lin ang="0" scaled="0"/>
            </a:gra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149693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1. Review fewer than 400 lines of code at a time</a:t>
            </a:r>
            <a:endParaRPr lang="en-US" sz="2400" dirty="0"/>
          </a:p>
        </p:txBody>
      </p:sp>
      <p:sp>
        <p:nvSpPr>
          <p:cNvPr id="2" name="Content Placeholder 1"/>
          <p:cNvSpPr>
            <a:spLocks noGrp="1"/>
          </p:cNvSpPr>
          <p:nvPr>
            <p:ph sz="quarter" idx="10"/>
          </p:nvPr>
        </p:nvSpPr>
        <p:spPr>
          <a:xfrm>
            <a:off x="303461" y="1388711"/>
            <a:ext cx="5369551" cy="3251713"/>
          </a:xfrm>
        </p:spPr>
        <p:txBody>
          <a:bodyPr/>
          <a:lstStyle/>
          <a:p>
            <a:r>
              <a:rPr lang="en-US" sz="1800" dirty="0"/>
              <a:t>A </a:t>
            </a:r>
            <a:r>
              <a:rPr lang="en-US" sz="1800" dirty="0" err="1"/>
              <a:t>SmartBear</a:t>
            </a:r>
            <a:r>
              <a:rPr lang="en-US" sz="1800" dirty="0"/>
              <a:t> study of a Cisco Systems programming team revealed that developers should review no more than 200 to 400 lines of code (LOC) at a time. The brain can only effectively process so much information at a time; beyond 400 LOC, the ability to find defects diminishes</a:t>
            </a:r>
            <a:r>
              <a:rPr lang="en-US" sz="1800" dirty="0" smtClean="0"/>
              <a:t>.</a:t>
            </a:r>
            <a:endParaRPr lang="en-US" sz="1800" dirty="0"/>
          </a:p>
          <a:p>
            <a:r>
              <a:rPr lang="en-US" sz="1800" dirty="0"/>
              <a:t>In practice, a review of 200-400 LOC over 60 to 90 minutes should yield 70-90% defect discovery. So, if 10 defects existed in the code, a properly conducted review would find between seven and nine of them</a:t>
            </a:r>
            <a:r>
              <a:rPr lang="en-US" sz="1800" dirty="0" smtClean="0"/>
              <a:t>.</a:t>
            </a:r>
            <a:endParaRPr lang="en-US" sz="1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0" y="1851058"/>
            <a:ext cx="32956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938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95274" y="558947"/>
            <a:ext cx="8572501" cy="313932"/>
          </a:xfrm>
        </p:spPr>
        <p:txBody>
          <a:bodyPr/>
          <a:lstStyle/>
          <a:p>
            <a:r>
              <a:rPr lang="en-US" dirty="0"/>
              <a:t>2. </a:t>
            </a:r>
            <a:r>
              <a:rPr lang="en-US" dirty="0" smtClean="0"/>
              <a:t>Inspection </a:t>
            </a:r>
            <a:r>
              <a:rPr lang="en-US" dirty="0"/>
              <a:t>rates should under 500 LOC per hour</a:t>
            </a:r>
            <a:endParaRPr lang="en-US" sz="2400" dirty="0"/>
          </a:p>
        </p:txBody>
      </p:sp>
      <p:sp>
        <p:nvSpPr>
          <p:cNvPr id="2" name="Content Placeholder 1"/>
          <p:cNvSpPr>
            <a:spLocks noGrp="1"/>
          </p:cNvSpPr>
          <p:nvPr>
            <p:ph sz="quarter" idx="10"/>
          </p:nvPr>
        </p:nvSpPr>
        <p:spPr>
          <a:xfrm>
            <a:off x="303461" y="1388711"/>
            <a:ext cx="5369551" cy="1994392"/>
          </a:xfrm>
        </p:spPr>
        <p:txBody>
          <a:bodyPr/>
          <a:lstStyle/>
          <a:p>
            <a:r>
              <a:rPr lang="en-US" sz="1800" dirty="0"/>
              <a:t>It can be tempting to tear through a review, assuming that someone else will catch the errors that you don´t find. However, </a:t>
            </a:r>
            <a:r>
              <a:rPr lang="en-US" sz="1800" dirty="0" err="1"/>
              <a:t>SmartBear</a:t>
            </a:r>
            <a:r>
              <a:rPr lang="en-US" sz="1800" dirty="0"/>
              <a:t> research shows a significant drop in defect density at rates faster than 500 LOC per hour. Code reviews in reasonable quantity, at a slower pace for a limited amount of time results in the most effective code review.</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1739265"/>
            <a:ext cx="32861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9839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Do not review for more than 60 minutes at a time</a:t>
            </a:r>
            <a:endParaRPr lang="en-US" sz="2400" dirty="0"/>
          </a:p>
        </p:txBody>
      </p:sp>
      <p:sp>
        <p:nvSpPr>
          <p:cNvPr id="3" name="Content Placeholder 2"/>
          <p:cNvSpPr>
            <a:spLocks noGrp="1"/>
          </p:cNvSpPr>
          <p:nvPr>
            <p:ph sz="quarter" idx="10"/>
          </p:nvPr>
        </p:nvSpPr>
        <p:spPr>
          <a:xfrm>
            <a:off x="303461" y="1388711"/>
            <a:ext cx="8573839" cy="1495794"/>
          </a:xfrm>
        </p:spPr>
        <p:txBody>
          <a:bodyPr/>
          <a:lstStyle/>
          <a:p>
            <a:r>
              <a:rPr lang="en-US" sz="1800" dirty="0"/>
              <a:t>Just as you shouldn´t review code too quickly, you also should not review for too long in one sitting. When people engage in any activity requiring concentrated effort over a period of time, performance starts dropping off after about 60 minutes. Studies show that taking breaks from a task over a period of time can greatly improve quality of work. Conducting more frequent reviews should reduce the need to ever have to conduct a review of this length.</a:t>
            </a:r>
          </a:p>
        </p:txBody>
      </p:sp>
    </p:spTree>
    <p:custDataLst>
      <p:tags r:id="rId1"/>
    </p:custDataLst>
    <p:extLst>
      <p:ext uri="{BB962C8B-B14F-4D97-AF65-F5344CB8AC3E}">
        <p14:creationId xmlns:p14="http://schemas.microsoft.com/office/powerpoint/2010/main" val="385583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Set goals and capture metrics</a:t>
            </a:r>
            <a:endParaRPr lang="en-US" sz="2400" dirty="0"/>
          </a:p>
        </p:txBody>
      </p:sp>
      <p:sp>
        <p:nvSpPr>
          <p:cNvPr id="3" name="Content Placeholder 2"/>
          <p:cNvSpPr>
            <a:spLocks noGrp="1"/>
          </p:cNvSpPr>
          <p:nvPr>
            <p:ph sz="quarter" idx="10"/>
          </p:nvPr>
        </p:nvSpPr>
        <p:spPr>
          <a:xfrm>
            <a:off x="303461" y="1388711"/>
            <a:ext cx="8573839" cy="2871555"/>
          </a:xfrm>
        </p:spPr>
        <p:txBody>
          <a:bodyPr/>
          <a:lstStyle/>
          <a:p>
            <a:r>
              <a:rPr lang="en-US" sz="1800" dirty="0"/>
              <a:t>Before implementing a process, your team should decide how you will measure the effectiveness of peer review and name a few tangible goals</a:t>
            </a:r>
            <a:r>
              <a:rPr lang="en-US" sz="1800" dirty="0" smtClean="0"/>
              <a:t>.</a:t>
            </a:r>
            <a:endParaRPr lang="en-US" sz="1800" dirty="0"/>
          </a:p>
          <a:p>
            <a:r>
              <a:rPr lang="en-US" sz="1800" dirty="0"/>
              <a:t>Using SMART criteria, start with external metrics. For example, "reduce support calls by 15%," or "cut the percentage of defects injected by development in half." This information should give you a quantifiable picture of how your code is improving. "Fix more bugs" is not an effective goal</a:t>
            </a:r>
            <a:r>
              <a:rPr lang="en-US" sz="1800" dirty="0" smtClean="0"/>
              <a:t>.</a:t>
            </a:r>
            <a:endParaRPr lang="en-US" sz="1800" dirty="0"/>
          </a:p>
          <a:p>
            <a:r>
              <a:rPr lang="en-US" sz="1800" dirty="0"/>
              <a:t>It´s also useful to watch internal process metrics, including</a:t>
            </a:r>
            <a:r>
              <a:rPr lang="en-US" sz="1800" dirty="0" smtClean="0"/>
              <a:t>:</a:t>
            </a:r>
            <a:endParaRPr lang="en-US" sz="1800" dirty="0"/>
          </a:p>
          <a:p>
            <a:pPr lvl="1"/>
            <a:r>
              <a:rPr lang="en-US" sz="1600" dirty="0"/>
              <a:t>Inspection rate: the speed with which a review is performed</a:t>
            </a:r>
          </a:p>
          <a:p>
            <a:pPr lvl="1"/>
            <a:r>
              <a:rPr lang="en-US" sz="1600" dirty="0"/>
              <a:t>Defect rate: the number of bugs found per hour of review</a:t>
            </a:r>
          </a:p>
          <a:p>
            <a:pPr lvl="1"/>
            <a:r>
              <a:rPr lang="en-US" sz="1600" dirty="0"/>
              <a:t>Defect density: the average number of bugs found per line of code</a:t>
            </a:r>
          </a:p>
        </p:txBody>
      </p:sp>
    </p:spTree>
    <p:custDataLst>
      <p:tags r:id="rId1"/>
    </p:custDataLst>
    <p:extLst>
      <p:ext uri="{BB962C8B-B14F-4D97-AF65-F5344CB8AC3E}">
        <p14:creationId xmlns:p14="http://schemas.microsoft.com/office/powerpoint/2010/main" val="35732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Authors should annotate source code before the review</a:t>
            </a:r>
            <a:endParaRPr lang="en-US" sz="2400" dirty="0"/>
          </a:p>
        </p:txBody>
      </p:sp>
      <p:sp>
        <p:nvSpPr>
          <p:cNvPr id="3" name="Content Placeholder 2"/>
          <p:cNvSpPr>
            <a:spLocks noGrp="1"/>
          </p:cNvSpPr>
          <p:nvPr>
            <p:ph sz="quarter" idx="10"/>
          </p:nvPr>
        </p:nvSpPr>
        <p:spPr>
          <a:xfrm>
            <a:off x="303461" y="1388711"/>
            <a:ext cx="8573839" cy="1745093"/>
          </a:xfrm>
        </p:spPr>
        <p:txBody>
          <a:bodyPr/>
          <a:lstStyle/>
          <a:p>
            <a:r>
              <a:rPr lang="en-US" sz="1800" dirty="0"/>
              <a:t>Authors should annotate code before the review occurs because annotations guide the reviewer through the changes, showing which files to look at first and defending the reason behind each code modification. Annotations should be directed at other reviewers to ease the process and provide more depth in context. As an added benefit, the author will often find additional errors before the peer review even begins. More bugs found prior to peer review will yield in lower defect density because fewer bugs exist overall.</a:t>
            </a:r>
          </a:p>
        </p:txBody>
      </p:sp>
    </p:spTree>
    <p:custDataLst>
      <p:tags r:id="rId1"/>
    </p:custDataLst>
    <p:extLst>
      <p:ext uri="{BB962C8B-B14F-4D97-AF65-F5344CB8AC3E}">
        <p14:creationId xmlns:p14="http://schemas.microsoft.com/office/powerpoint/2010/main" val="84638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Use checklists</a:t>
            </a:r>
            <a:endParaRPr lang="en-US" sz="2400" dirty="0"/>
          </a:p>
        </p:txBody>
      </p:sp>
      <p:sp>
        <p:nvSpPr>
          <p:cNvPr id="3" name="Content Placeholder 2"/>
          <p:cNvSpPr>
            <a:spLocks noGrp="1"/>
          </p:cNvSpPr>
          <p:nvPr>
            <p:ph sz="quarter" idx="10"/>
          </p:nvPr>
        </p:nvSpPr>
        <p:spPr>
          <a:xfrm>
            <a:off x="303461" y="1388711"/>
            <a:ext cx="8573839" cy="1745093"/>
          </a:xfrm>
        </p:spPr>
        <p:txBody>
          <a:bodyPr/>
          <a:lstStyle/>
          <a:p>
            <a:r>
              <a:rPr lang="en-US" sz="1800" dirty="0"/>
              <a:t>It´s very likely that each person on your team makes the same 10 mistakes over and over. Omissions in particular are the hardest defects to find because it´s difficult to review something that isn´t there. Checklists are the most effective way to eliminate frequently made errors and to combat the challenges of omission finding. Code review checklists also provide team members with clear expectations for each type of review and can be helpful to track for reporting and process improvement purposes.</a:t>
            </a:r>
          </a:p>
        </p:txBody>
      </p:sp>
    </p:spTree>
    <p:custDataLst>
      <p:tags r:id="rId1"/>
    </p:custDataLst>
    <p:extLst>
      <p:ext uri="{BB962C8B-B14F-4D97-AF65-F5344CB8AC3E}">
        <p14:creationId xmlns:p14="http://schemas.microsoft.com/office/powerpoint/2010/main" val="35801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f457104a-8e32-417a-b844-0d725117e47d"/>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c7c64441-a7e7-4e89-a928-1c8a78e0cc00"/>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2b79ebfc-97a7-435e-bd93-0ff7fb359f29"/>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1e6610c7-586e-4fda-a3b9-9f75d7643a01"/>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f7a07ec4-066b-4041-83de-c1086c31b654"/>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a82043da-1d68-4796-afde-290e96ca6fe4"/>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2f2a767a-c718-4de1-b4c1-4fbe5f33c4cf"/>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bb2ee715-ce1b-4fe1-8adf-8824b9a96840"/>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8cb32baa-50e5-4bc3-8023-95970cb46e21"/>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8acd5a85-4d5c-4f84-8388-7a484d7e9998"/>
</p:tagLst>
</file>

<file path=ppt/tags/tag2.xml><?xml version="1.0" encoding="utf-8"?>
<p:tagLst xmlns:a="http://schemas.openxmlformats.org/drawingml/2006/main" xmlns:r="http://schemas.openxmlformats.org/officeDocument/2006/relationships" xmlns:p="http://schemas.openxmlformats.org/presentationml/2006/main">
  <p:tag name="OFFISYNC_SLIDE_GUID" val="83e94549-dbda-4e5a-92b6-f83c196ea887"/>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63020119-a8f5-403b-9eee-d1e4b093e037"/>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5c300cd6-0c54-4d4c-82a4-54006b30ce73"/>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454361af-df50-448a-8068-9795af639bb1"/>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d4768b74-3b81-4211-9211-4204fbf3eed9"/>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6c5e7895-1504-40e9-a948-11f002bc14e7"/>
</p:tagLst>
</file>

<file path=ppt/tags/tag25.xml><?xml version="1.0" encoding="utf-8"?>
<p:tagLst xmlns:a="http://schemas.openxmlformats.org/drawingml/2006/main" xmlns:r="http://schemas.openxmlformats.org/officeDocument/2006/relationships" xmlns:p="http://schemas.openxmlformats.org/presentationml/2006/main">
  <p:tag name="OFFISYNC_SLIDE_GUID" val="3e76af4f-e4cb-45c6-9d42-8e284e8d7302"/>
</p:tagLst>
</file>

<file path=ppt/tags/tag26.xml><?xml version="1.0" encoding="utf-8"?>
<p:tagLst xmlns:a="http://schemas.openxmlformats.org/drawingml/2006/main" xmlns:r="http://schemas.openxmlformats.org/officeDocument/2006/relationships" xmlns:p="http://schemas.openxmlformats.org/presentationml/2006/main">
  <p:tag name="OFFISYNC_SLIDE_GUID" val="2207fc50-ba1a-4dfa-aeea-3bf6b7445858"/>
</p:tagLst>
</file>

<file path=ppt/tags/tag27.xml><?xml version="1.0" encoding="utf-8"?>
<p:tagLst xmlns:a="http://schemas.openxmlformats.org/drawingml/2006/main" xmlns:r="http://schemas.openxmlformats.org/officeDocument/2006/relationships" xmlns:p="http://schemas.openxmlformats.org/presentationml/2006/main">
  <p:tag name="OFFISYNC_SLIDE_GUID" val="48de210c-b8e0-4b13-b65f-b01f9405d3c3"/>
</p:tagLst>
</file>

<file path=ppt/tags/tag28.xml><?xml version="1.0" encoding="utf-8"?>
<p:tagLst xmlns:a="http://schemas.openxmlformats.org/drawingml/2006/main" xmlns:r="http://schemas.openxmlformats.org/officeDocument/2006/relationships" xmlns:p="http://schemas.openxmlformats.org/presentationml/2006/main">
  <p:tag name="OFFISYNC_SLIDE_GUID" val="5780bab7-7955-4773-ad11-8af518810cd2"/>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1454886-331a-4822-b501-863007d552ef"/>
</p:tagLst>
</file>

<file path=ppt/tags/tag4.xml><?xml version="1.0" encoding="utf-8"?>
<p:tagLst xmlns:a="http://schemas.openxmlformats.org/drawingml/2006/main" xmlns:r="http://schemas.openxmlformats.org/officeDocument/2006/relationships" xmlns:p="http://schemas.openxmlformats.org/presentationml/2006/main">
  <p:tag name="OFFISYNC_SLIDE_GUID" val="848cfd81-6f51-45f7-8f32-5d9f9da26b41"/>
</p:tagLst>
</file>

<file path=ppt/tags/tag5.xml><?xml version="1.0" encoding="utf-8"?>
<p:tagLst xmlns:a="http://schemas.openxmlformats.org/drawingml/2006/main" xmlns:r="http://schemas.openxmlformats.org/officeDocument/2006/relationships" xmlns:p="http://schemas.openxmlformats.org/presentationml/2006/main">
  <p:tag name="OFFISYNC_SLIDE_GUID" val="72baef96-9386-4787-a530-09cebbcbb64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dfb3607b-ef65-4892-87d5-f9a3f26d357c"/>
</p:tagLst>
</file>

<file path=ppt/tags/tag7.xml><?xml version="1.0" encoding="utf-8"?>
<p:tagLst xmlns:a="http://schemas.openxmlformats.org/drawingml/2006/main" xmlns:r="http://schemas.openxmlformats.org/officeDocument/2006/relationships" xmlns:p="http://schemas.openxmlformats.org/presentationml/2006/main">
  <p:tag name="OFFISYNC_SLIDE_GUID" val="68ad8781-222c-4dde-bc65-7e3a73c0e728"/>
</p:tagLst>
</file>

<file path=ppt/tags/tag8.xml><?xml version="1.0" encoding="utf-8"?>
<p:tagLst xmlns:a="http://schemas.openxmlformats.org/drawingml/2006/main" xmlns:r="http://schemas.openxmlformats.org/officeDocument/2006/relationships" xmlns:p="http://schemas.openxmlformats.org/presentationml/2006/main">
  <p:tag name="OFFISYNC_SLIDE_GUID" val="d44889d8-5786-4797-897f-902aea434132"/>
</p:tagLst>
</file>

<file path=ppt/tags/tag9.xml><?xml version="1.0" encoding="utf-8"?>
<p:tagLst xmlns:a="http://schemas.openxmlformats.org/drawingml/2006/main" xmlns:r="http://schemas.openxmlformats.org/officeDocument/2006/relationships" xmlns:p="http://schemas.openxmlformats.org/presentationml/2006/main">
  <p:tag name="OFFISYNC_SLIDE_GUID" val="f5375365-731d-4981-afeb-868c0ff33180"/>
</p:tagLst>
</file>

<file path=ppt/theme/theme1.xml><?xml version="1.0" encoding="utf-8"?>
<a:theme xmlns:a="http://schemas.openxmlformats.org/drawingml/2006/main" name="Wind River PPT Template_WHITE_16-9">
  <a:themeElements>
    <a:clrScheme name="Wind River Corporate Colors">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3379B7"/>
      </a:hlink>
      <a:folHlink>
        <a:srgbClr val="3F8DC3"/>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2"/>
        </a:soli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3" id="{82CF3A71-861E-9540-B9ED-8E77CEFF1E96}" vid="{ADAAD8FD-9CCC-9A43-8CCD-D8BBBA64EBB0}"/>
    </a:ext>
  </a:extLst>
</a:theme>
</file>

<file path=ppt/theme/theme2.xml><?xml version="1.0" encoding="utf-8"?>
<a:theme xmlns:a="http://schemas.openxmlformats.org/drawingml/2006/main" name="1_Wind River PPT Template_Non_Vertical">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2"/>
        </a:soli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3" id="{82CF3A71-861E-9540-B9ED-8E77CEFF1E96}" vid="{A01D89E3-F50A-C646-8585-B7B659CEAD7B}"/>
    </a:ext>
  </a:extLst>
</a:theme>
</file>

<file path=ppt/theme/theme3.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River PPT Template_WHITE_16-9</Template>
  <TotalTime>2551</TotalTime>
  <Words>2106</Words>
  <Application>Microsoft Office PowerPoint</Application>
  <PresentationFormat>On-screen Show (16:9)</PresentationFormat>
  <Paragraphs>148</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Wind River PPT Template_WHITE_16-9</vt:lpstr>
      <vt:lpstr>1_Wind River PPT Template_Non_Vertical</vt:lpstr>
      <vt:lpstr>Code Review Improvements</vt:lpstr>
      <vt:lpstr>Agenda</vt:lpstr>
      <vt:lpstr>PowerPoint Presentation</vt:lpstr>
      <vt:lpstr>1. Review fewer than 400 lines of code at a time</vt:lpstr>
      <vt:lpstr>2. Inspection rates should under 500 LOC per hour</vt:lpstr>
      <vt:lpstr>3. Do not review for more than 60 minutes at a time</vt:lpstr>
      <vt:lpstr>4. Set goals and capture metrics</vt:lpstr>
      <vt:lpstr>5. Authors should annotate source code before the review</vt:lpstr>
      <vt:lpstr>6. Use checklists</vt:lpstr>
      <vt:lpstr>7. Establish a process for fixing defects found</vt:lpstr>
      <vt:lpstr>8. Foster a positive code review culture</vt:lpstr>
      <vt:lpstr>9. Embrace the subconscious implications of peer review</vt:lpstr>
      <vt:lpstr>10. Practice lightweight code reviews</vt:lpstr>
      <vt:lpstr>PowerPoint Presentation</vt:lpstr>
      <vt:lpstr>Improvement #1</vt:lpstr>
      <vt:lpstr>Improvement #1 – A Good Example</vt:lpstr>
      <vt:lpstr>Improvement #1 – Another Good Example</vt:lpstr>
      <vt:lpstr>Improvement #2</vt:lpstr>
      <vt:lpstr>Top 10 Coding Standard Issues</vt:lpstr>
      <vt:lpstr>Improvement #3</vt:lpstr>
      <vt:lpstr>Commit Break Down Guidelines</vt:lpstr>
      <vt:lpstr>3rd Party Source Codes - How?</vt:lpstr>
      <vt:lpstr>Improvement #4</vt:lpstr>
      <vt:lpstr>Improvement #5</vt:lpstr>
      <vt:lpstr>Improvement #6</vt:lpstr>
      <vt:lpstr>PowerPoint Presentation</vt:lpstr>
      <vt:lpstr>Document History</vt:lpstr>
    </vt:vector>
  </TitlesOfParts>
  <Company>Wind River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LAYOUT (ARIAL 30 PT.)</dc:title>
  <dc:creator>Wind River</dc:creator>
  <cp:keywords>Wind River PPT Template SKO</cp:keywords>
  <cp:lastModifiedBy>Wind River</cp:lastModifiedBy>
  <cp:revision>154</cp:revision>
  <dcterms:created xsi:type="dcterms:W3CDTF">2018-07-09T06:48:27Z</dcterms:created>
  <dcterms:modified xsi:type="dcterms:W3CDTF">2018-12-24T09:20:13Z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ServerID" pid="2">
    <vt:lpwstr>7cef1815-9ab8-4d94-a10b-e5437e9435f9</vt:lpwstr>
  </property>
  <property fmtid="{D5CDD505-2E9C-101B-9397-08002B2CF9AE}" name="Offisync_ProviderInitializationData" pid="3">
    <vt:lpwstr>https://jive.windriver.com</vt:lpwstr>
  </property>
  <property fmtid="{D5CDD505-2E9C-101B-9397-08002B2CF9AE}" name="Offisync_UpdateToken" pid="4">
    <vt:lpwstr>4</vt:lpwstr>
  </property>
  <property fmtid="{D5CDD505-2E9C-101B-9397-08002B2CF9AE}" name="Jive_PrevVersionNumber" pid="5">
    <vt:lpwstr/>
  </property>
  <property fmtid="{D5CDD505-2E9C-101B-9397-08002B2CF9AE}" name="Jive_LatestUserAccountName" pid="6">
    <vt:lpwstr>sjayara0</vt:lpwstr>
  </property>
  <property fmtid="{D5CDD505-2E9C-101B-9397-08002B2CF9AE}" name="Jive_LatestFileFullName" pid="7">
    <vt:lpwstr/>
  </property>
  <property fmtid="{D5CDD505-2E9C-101B-9397-08002B2CF9AE}" name="Jive_ModifiedButNotPublished" pid="8">
    <vt:lpwstr/>
  </property>
  <property fmtid="{D5CDD505-2E9C-101B-9397-08002B2CF9AE}" name="Offisync_UniqueId" pid="9">
    <vt:lpwstr>73724</vt:lpwstr>
  </property>
  <property fmtid="{D5CDD505-2E9C-101B-9397-08002B2CF9AE}" name="Jive_VersionGuid_v2.5" pid="10">
    <vt:lpwstr/>
  </property>
  <property fmtid="{D5CDD505-2E9C-101B-9397-08002B2CF9AE}" name="Jive_VersionGuid" pid="11">
    <vt:lpwstr>436ad1fc20b14bed9820cb371f8df385</vt:lpwstr>
  </property>
</Properties>
</file>