
<file path=[Content_Types].xml><?xml version="1.0" encoding="utf-8"?>
<Types xmlns="http://schemas.openxmlformats.org/package/2006/content-types">
  <Default ContentType="image/gif" Extension="gif"/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image/vnd.ms-photo" Extension="wdp"/>
  <Default ContentType="image/x-wmf" Extension="wmf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notesMaster+xml" PartName="/ppt/notesMasters/notesMaster1.xml"/>
  <Override ContentType="application/vnd.openxmlformats-officedocument.presentationml.handoutMaster+xml" PartName="/ppt/handoutMasters/handoutMaster1.xml"/>
  <Override ContentType="application/vnd.openxmlformats-officedocument.presentationml.tags+xml" PartName="/ppt/tags/tag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tags+xml" PartName="/ppt/tags/tag2.xml"/>
  <Override ContentType="application/vnd.openxmlformats-officedocument.presentationml.notesSlide+xml" PartName="/ppt/notesSlides/notesSlide1.xml"/>
  <Override ContentType="application/vnd.openxmlformats-officedocument.presentationml.tags+xml" PartName="/ppt/tags/tag3.xml"/>
  <Override ContentType="application/vnd.openxmlformats-officedocument.presentationml.notesSlide+xml" PartName="/ppt/notesSlides/notesSlide2.xml"/>
  <Override ContentType="application/vnd.openxmlformats-officedocument.presentationml.tags+xml" PartName="/ppt/tags/tag4.xml"/>
  <Override ContentType="application/vnd.openxmlformats-officedocument.presentationml.tags+xml" PartName="/ppt/tags/tag5.xml"/>
  <Override ContentType="application/vnd.openxmlformats-officedocument.presentationml.tags+xml" PartName="/ppt/tags/tag6.xml"/>
  <Override ContentType="application/vnd.openxmlformats-officedocument.presentationml.tags+xml" PartName="/ppt/tags/tag7.xml"/>
  <Override ContentType="application/vnd.openxmlformats-officedocument.presentationml.tags+xml" PartName="/ppt/tags/tag8.xml"/>
  <Override ContentType="application/vnd.openxmlformats-officedocument.presentationml.tags+xml" PartName="/ppt/tags/tag9.xml"/>
  <Override ContentType="application/vnd.openxmlformats-officedocument.presentationml.notesSlide+xml" PartName="/ppt/notesSlides/notesSlide3.xml"/>
  <Override ContentType="application/vnd.openxmlformats-officedocument.presentationml.tags+xml" PartName="/ppt/tags/tag10.xml"/>
  <Override ContentType="application/vnd.openxmlformats-officedocument.presentationml.tags+xml" PartName="/ppt/tags/tag11.xml"/>
  <Override ContentType="application/vnd.openxmlformats-officedocument.presentationml.tags+xml" PartName="/ppt/tags/tag12.xml"/>
  <Override ContentType="application/vnd.openxmlformats-officedocument.presentationml.tags+xml" PartName="/ppt/tags/tag13.xml"/>
  <Override ContentType="application/vnd.openxmlformats-officedocument.presentationml.notesSlide+xml" PartName="/ppt/notesSlides/notesSlide4.xml"/>
  <Override ContentType="application/vnd.openxmlformats-officedocument.presentationml.tags+xml" PartName="/ppt/tags/tag14.xml"/>
  <Override ContentType="application/vnd.openxmlformats-officedocument.presentationml.tags+xml" PartName="/ppt/tags/tag15.xml"/>
  <Override ContentType="application/vnd.openxmlformats-officedocument.presentationml.tags+xml" PartName="/ppt/tags/tag16.xml"/>
  <Override ContentType="application/vnd.openxmlformats-officedocument.presentationml.notesSlide+xml" PartName="/ppt/notesSlides/notesSlide5.xml"/>
  <Override ContentType="application/vnd.openxmlformats-officedocument.presentationml.tags+xml" PartName="/ppt/tags/tag17.xml"/>
  <Override ContentType="application/vnd.openxmlformats-officedocument.presentationml.notesSlide+xml" PartName="/ppt/notesSlides/notesSlide6.xml"/>
  <Override ContentType="application/vnd.openxmlformats-officedocument.presentationml.tags+xml" PartName="/ppt/tags/tag18.xml"/>
  <Override ContentType="application/vnd.openxmlformats-officedocument.presentationml.notesSlide+xml" PartName="/ppt/notesSlides/notesSlide7.xml"/>
  <Override ContentType="application/vnd.openxmlformats-officedocument.presentationml.tags+xml" PartName="/ppt/tags/tag19.xml"/>
  <Override ContentType="application/vnd.openxmlformats-officedocument.presentationml.notesSlide+xml" PartName="/ppt/notesSlides/notesSlide8.xml"/>
  <Override ContentType="application/vnd.openxmlformats-officedocument.presentationml.tags+xml" PartName="/ppt/tags/tag20.xml"/>
  <Override ContentType="application/vnd.openxmlformats-officedocument.presentationml.tags+xml" PartName="/ppt/tags/tag21.xml"/>
  <Override ContentType="application/vnd.openxmlformats-officedocument.presentationml.notesSlide+xml" PartName="/ppt/notesSlides/notesSlide9.xml"/>
  <Override ContentType="application/vnd.openxmlformats-officedocument.presentationml.tags+xml" PartName="/ppt/tags/tag22.xml"/>
  <Override ContentType="application/vnd.openxmlformats-officedocument.presentationml.notesSlide+xml" PartName="/ppt/notesSlides/notesSlide10.xml"/>
  <Override ContentType="application/vnd.openxmlformats-officedocument.presentationml.tags+xml" PartName="/ppt/tags/tag23.xml"/>
  <Override ContentType="application/vnd.openxmlformats-officedocument.presentationml.notesSlide+xml" PartName="/ppt/notesSlides/notesSlide11.xml"/>
  <Override ContentType="application/vnd.openxmlformats-officedocument.presentationml.tags+xml" PartName="/ppt/tags/tag24.xml"/>
  <Override ContentType="application/vnd.openxmlformats-officedocument.presentationml.notesSlide+xml" PartName="/ppt/notesSlides/notesSlide12.xml"/>
  <Override ContentType="application/vnd.openxmlformats-officedocument.presentationml.tags+xml" PartName="/ppt/tags/tag25.xml"/>
  <Override ContentType="application/vnd.openxmlformats-officedocument.presentationml.tags+xml" PartName="/ppt/tags/tag26.xml"/>
  <Override ContentType="application/vnd.openxmlformats-officedocument.presentationml.tags+xml" PartName="/ppt/tags/tag27.xml"/>
  <Override ContentType="application/vnd.openxmlformats-officedocument.presentationml.tags+xml" PartName="/ppt/tags/tag28.xml"/>
  <Override ContentType="application/vnd.openxmlformats-officedocument.presentationml.notesSlide+xml" PartName="/ppt/notesSlides/notesSlide13.xml"/>
  <Override ContentType="application/vnd.openxmlformats-officedocument.presentationml.tags+xml" PartName="/ppt/tags/tag29.xml"/>
  <Override ContentType="application/vnd.openxmlformats-officedocument.presentationml.tags+xml" PartName="/ppt/tags/tag30.xml"/>
  <Override ContentType="application/vnd.openxmlformats-officedocument.presentationml.tags+xml" PartName="/ppt/tags/tag31.xml"/>
  <Override ContentType="application/vnd.openxmlformats-officedocument.presentationml.tags+xml" PartName="/ppt/tags/tag32.xml"/>
  <Override ContentType="application/vnd.openxmlformats-officedocument.presentationml.notesSlide+xml" PartName="/ppt/notesSlides/notesSlide14.xml"/>
  <Override ContentType="application/vnd.openxmlformats-officedocument.presentationml.tags+xml" PartName="/ppt/tags/tag33.xml"/>
  <Override ContentType="application/vnd.openxmlformats-officedocument.presentationml.tags+xml" PartName="/ppt/tags/tag34.xml"/>
  <Override ContentType="application/vnd.openxmlformats-officedocument.presentationml.notesSlide+xml" PartName="/ppt/notesSlides/notesSlide15.xml"/>
  <Override ContentType="application/vnd.openxmlformats-officedocument.presentationml.tags+xml" PartName="/ppt/tags/tag35.xml"/>
  <Override ContentType="application/vnd.openxmlformats-officedocument.presentationml.notesSlide+xml" PartName="/ppt/notesSlides/notesSlide16.xml"/>
  <Override ContentType="application/vnd.openxmlformats-officedocument.presentationml.tags+xml" PartName="/ppt/tags/tag36.xml"/>
  <Override ContentType="application/vnd.openxmlformats-officedocument.presentationml.notesSlide+xml" PartName="/ppt/notesSlides/notesSlide17.xml"/>
  <Override ContentType="application/vnd.openxmlformats-officedocument.presentationml.tags+xml" PartName="/ppt/tags/tag37.xml"/>
  <Override ContentType="application/vnd.openxmlformats-officedocument.presentationml.notesSlide+xml" PartName="/ppt/notesSlides/notesSlide18.xml"/>
  <Override ContentType="application/vnd.openxmlformats-officedocument.presentationml.tags+xml" PartName="/ppt/tags/tag38.xml"/>
  <Override ContentType="application/vnd.openxmlformats-officedocument.presentationml.notesSlide+xml" PartName="/ppt/notesSlides/notesSlide19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6544" r:id="rId1"/>
  </p:sldMasterIdLst>
  <p:notesMasterIdLst>
    <p:notesMasterId r:id="rId41"/>
  </p:notesMasterIdLst>
  <p:handoutMasterIdLst>
    <p:handoutMasterId r:id="rId42"/>
  </p:handoutMasterIdLst>
  <p:sldIdLst>
    <p:sldId id="391" r:id="rId2"/>
    <p:sldId id="450" r:id="rId3"/>
    <p:sldId id="399" r:id="rId4"/>
    <p:sldId id="401" r:id="rId5"/>
    <p:sldId id="495" r:id="rId6"/>
    <p:sldId id="412" r:id="rId7"/>
    <p:sldId id="451" r:id="rId8"/>
    <p:sldId id="452" r:id="rId9"/>
    <p:sldId id="453" r:id="rId10"/>
    <p:sldId id="494" r:id="rId11"/>
    <p:sldId id="490" r:id="rId12"/>
    <p:sldId id="491" r:id="rId13"/>
    <p:sldId id="492" r:id="rId14"/>
    <p:sldId id="493" r:id="rId15"/>
    <p:sldId id="454" r:id="rId16"/>
    <p:sldId id="455" r:id="rId17"/>
    <p:sldId id="487" r:id="rId18"/>
    <p:sldId id="459" r:id="rId19"/>
    <p:sldId id="460" r:id="rId20"/>
    <p:sldId id="458" r:id="rId21"/>
    <p:sldId id="395" r:id="rId22"/>
    <p:sldId id="456" r:id="rId23"/>
    <p:sldId id="463" r:id="rId24"/>
    <p:sldId id="464" r:id="rId25"/>
    <p:sldId id="477" r:id="rId26"/>
    <p:sldId id="478" r:id="rId27"/>
    <p:sldId id="479" r:id="rId28"/>
    <p:sldId id="480" r:id="rId29"/>
    <p:sldId id="482" r:id="rId30"/>
    <p:sldId id="486" r:id="rId31"/>
    <p:sldId id="496" r:id="rId32"/>
    <p:sldId id="476" r:id="rId33"/>
    <p:sldId id="481" r:id="rId34"/>
    <p:sldId id="484" r:id="rId35"/>
    <p:sldId id="485" r:id="rId36"/>
    <p:sldId id="488" r:id="rId37"/>
    <p:sldId id="489" r:id="rId38"/>
    <p:sldId id="483" r:id="rId39"/>
    <p:sldId id="448" r:id="rId40"/>
  </p:sldIdLst>
  <p:sldSz cx="9144000" cy="5143500" type="screen16x9"/>
  <p:notesSz cx="7023100" cy="9309100"/>
  <p:custDataLst>
    <p:tags r:id="rId43"/>
  </p:custDataLst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9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33"/>
    <a:srgbClr val="FFFFFF"/>
    <a:srgbClr val="BFBFBF"/>
    <a:srgbClr val="336699"/>
    <a:srgbClr val="5F5F5F"/>
    <a:srgbClr val="336666"/>
    <a:srgbClr val="CC0000"/>
    <a:srgbClr val="A6A6A6"/>
    <a:srgbClr val="4D4D4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08" autoAdjust="0"/>
    <p:restoredTop sz="94438" autoAdjust="0"/>
  </p:normalViewPr>
  <p:slideViewPr>
    <p:cSldViewPr snapToGrid="0">
      <p:cViewPr varScale="1">
        <p:scale>
          <a:sx n="153" d="100"/>
          <a:sy n="153" d="100"/>
        </p:scale>
        <p:origin x="426" y="138"/>
      </p:cViewPr>
      <p:guideLst>
        <p:guide orient="horz" pos="9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3834" y="-96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9033" y="9027239"/>
            <a:ext cx="12503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r" defTabSz="914400">
              <a:defRPr sz="800">
                <a:solidFill>
                  <a:srgbClr val="5F5F5F"/>
                </a:solidFill>
              </a:defRPr>
            </a:lvl1pPr>
          </a:lstStyle>
          <a:p>
            <a:pPr lvl="0"/>
            <a:fld id="{58EC7406-F4CC-4ABF-902E-2AF4E70E5C0F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pPr lvl="0"/>
              <a:t>‹#›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818" y="9027239"/>
            <a:ext cx="197009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pPr lvl="0" algn="l" defTabSz="9144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|   © 2015 Wind River. All Rights Reserved.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699" y="8917075"/>
            <a:ext cx="660401" cy="39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139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15950" y="692150"/>
            <a:ext cx="5811794" cy="3270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9033" y="9027239"/>
            <a:ext cx="12503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r" defTabSz="914400">
              <a:defRPr sz="800">
                <a:solidFill>
                  <a:srgbClr val="5F5F5F"/>
                </a:solidFill>
              </a:defRPr>
            </a:lvl1pPr>
          </a:lstStyle>
          <a:p>
            <a:pPr lvl="0"/>
            <a:fld id="{58EC7406-F4CC-4ABF-902E-2AF4E70E5C0F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pPr lvl="0"/>
              <a:t>‹#›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818" y="9027239"/>
            <a:ext cx="197009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pPr lvl="0" algn="l" defTabSz="9144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|   © 2015 Wind River. All Rights Reserved.</a:t>
            </a:r>
          </a:p>
        </p:txBody>
      </p:sp>
      <p:sp>
        <p:nvSpPr>
          <p:cNvPr id="6" name="Notes Placeholder 5"/>
          <p:cNvSpPr>
            <a:spLocks noGrp="1"/>
          </p:cNvSpPr>
          <p:nvPr>
            <p:ph type="body" sz="quarter" idx="3"/>
          </p:nvPr>
        </p:nvSpPr>
        <p:spPr>
          <a:xfrm>
            <a:off x="609600" y="4421188"/>
            <a:ext cx="5814646" cy="4189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699" y="8917075"/>
            <a:ext cx="660401" cy="39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464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90000"/>
      </a:lnSpc>
      <a:spcBef>
        <a:spcPts val="900"/>
      </a:spcBef>
      <a:spcAft>
        <a:spcPts val="0"/>
      </a:spcAft>
      <a:buClrTx/>
      <a:buSzTx/>
      <a:buFontTx/>
      <a:buNone/>
      <a:tabLst/>
      <a:defRPr sz="1200" b="0" kern="1200" baseline="0">
        <a:solidFill>
          <a:schemeClr val="tx2"/>
        </a:solidFill>
        <a:latin typeface="+mn-lt"/>
        <a:ea typeface="+mn-ea"/>
        <a:cs typeface="+mn-cs"/>
      </a:defRPr>
    </a:lvl1pPr>
    <a:lvl2pPr marL="287338" marR="0" indent="-169863" algn="l" defTabSz="914400" rtl="0" eaLnBrk="1" fontAlgn="auto" latinLnBrk="0" hangingPunct="1">
      <a:lnSpc>
        <a:spcPct val="90000"/>
      </a:lnSpc>
      <a:spcBef>
        <a:spcPts val="600"/>
      </a:spcBef>
      <a:spcAft>
        <a:spcPts val="0"/>
      </a:spcAft>
      <a:buClr>
        <a:srgbClr val="336699"/>
      </a:buClr>
      <a:buSzTx/>
      <a:buFont typeface="Wingdings" pitchFamily="2" charset="2"/>
      <a:buChar char="§"/>
      <a:tabLst/>
      <a:defRPr sz="1200" b="0" kern="1200">
        <a:solidFill>
          <a:schemeClr val="tx2"/>
        </a:solidFill>
        <a:latin typeface="+mn-lt"/>
        <a:ea typeface="+mn-ea"/>
        <a:cs typeface="+mn-cs"/>
      </a:defRPr>
    </a:lvl2pPr>
    <a:lvl3pPr marL="577850" marR="0" indent="-171450" algn="l" defTabSz="914400" rtl="0" eaLnBrk="1" fontAlgn="auto" latinLnBrk="0" hangingPunct="1">
      <a:lnSpc>
        <a:spcPct val="90000"/>
      </a:lnSpc>
      <a:spcBef>
        <a:spcPts val="300"/>
      </a:spcBef>
      <a:spcAft>
        <a:spcPts val="0"/>
      </a:spcAft>
      <a:buClr>
        <a:srgbClr val="336699"/>
      </a:buClr>
      <a:buSzTx/>
      <a:buFont typeface="Arial" pitchFamily="34" charset="0"/>
      <a:buChar char="–"/>
      <a:tabLst/>
      <a:defRPr sz="1200" b="0" kern="1200">
        <a:solidFill>
          <a:schemeClr val="tx2"/>
        </a:solidFill>
        <a:latin typeface="+mn-lt"/>
        <a:ea typeface="+mn-ea"/>
        <a:cs typeface="+mn-cs"/>
      </a:defRPr>
    </a:lvl3pPr>
    <a:lvl4pPr marL="857250" marR="0" indent="-171450" algn="l" defTabSz="914400" rtl="0" eaLnBrk="1" fontAlgn="auto" latinLnBrk="0" hangingPunct="1">
      <a:lnSpc>
        <a:spcPct val="90000"/>
      </a:lnSpc>
      <a:spcBef>
        <a:spcPts val="300"/>
      </a:spcBef>
      <a:spcAft>
        <a:spcPts val="0"/>
      </a:spcAft>
      <a:buClr>
        <a:srgbClr val="336699"/>
      </a:buClr>
      <a:buSzTx/>
      <a:buFont typeface="Wingdings" pitchFamily="2" charset="2"/>
      <a:buChar char="§"/>
      <a:tabLst/>
      <a:defRPr sz="1200" b="0" kern="1200">
        <a:solidFill>
          <a:schemeClr val="tx2"/>
        </a:solidFill>
        <a:latin typeface="+mn-lt"/>
        <a:ea typeface="+mn-ea"/>
        <a:cs typeface="+mn-cs"/>
      </a:defRPr>
    </a:lvl4pPr>
    <a:lvl5pPr marL="1144588" marR="0" indent="-171450" algn="l" defTabSz="914400" rtl="0" eaLnBrk="1" fontAlgn="auto" latinLnBrk="0" hangingPunct="1">
      <a:lnSpc>
        <a:spcPct val="90000"/>
      </a:lnSpc>
      <a:spcBef>
        <a:spcPts val="300"/>
      </a:spcBef>
      <a:spcAft>
        <a:spcPts val="0"/>
      </a:spcAft>
      <a:buClr>
        <a:srgbClr val="336699"/>
      </a:buClr>
      <a:buSzTx/>
      <a:buFont typeface="Arial" pitchFamily="34" charset="0"/>
      <a:buChar char="–"/>
      <a:tabLst/>
      <a:defRPr sz="1200" b="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63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7928" y="8842723"/>
            <a:ext cx="3043649" cy="464839"/>
          </a:xfrm>
          <a:prstGeom prst="rect">
            <a:avLst/>
          </a:prstGeom>
          <a:ln/>
        </p:spPr>
        <p:txBody>
          <a:bodyPr lIns="88276" tIns="44138" rIns="88276" bIns="44138"/>
          <a:lstStyle/>
          <a:p>
            <a:fld id="{002D991B-645B-4F48-88C1-4788DCB800E2}" type="slidenum">
              <a:rPr lang="en-US"/>
              <a:pPr/>
              <a:t>23</a:t>
            </a:fld>
            <a:endParaRPr lang="en-US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9575" y="698500"/>
            <a:ext cx="6203950" cy="34909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2616" y="4422131"/>
            <a:ext cx="5617870" cy="41881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95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7928" y="8842723"/>
            <a:ext cx="3043649" cy="464839"/>
          </a:xfrm>
          <a:prstGeom prst="rect">
            <a:avLst/>
          </a:prstGeom>
          <a:ln/>
        </p:spPr>
        <p:txBody>
          <a:bodyPr lIns="88276" tIns="44138" rIns="88276" bIns="44138"/>
          <a:lstStyle/>
          <a:p>
            <a:fld id="{002D991B-645B-4F48-88C1-4788DCB800E2}" type="slidenum">
              <a:rPr lang="en-US"/>
              <a:pPr/>
              <a:t>25</a:t>
            </a:fld>
            <a:endParaRPr lang="en-US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9575" y="698500"/>
            <a:ext cx="6203950" cy="34909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2616" y="4422131"/>
            <a:ext cx="5617870" cy="41881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7928" y="8842723"/>
            <a:ext cx="3043649" cy="464839"/>
          </a:xfrm>
          <a:prstGeom prst="rect">
            <a:avLst/>
          </a:prstGeom>
          <a:ln/>
        </p:spPr>
        <p:txBody>
          <a:bodyPr lIns="88276" tIns="44138" rIns="88276" bIns="44138"/>
          <a:lstStyle/>
          <a:p>
            <a:fld id="{002D991B-645B-4F48-88C1-4788DCB800E2}" type="slidenum">
              <a:rPr lang="en-US"/>
              <a:pPr/>
              <a:t>29</a:t>
            </a:fld>
            <a:endParaRPr lang="en-US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9575" y="698500"/>
            <a:ext cx="6203950" cy="34909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2616" y="4422131"/>
            <a:ext cx="5617870" cy="41881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7928" y="8842723"/>
            <a:ext cx="3043649" cy="464839"/>
          </a:xfrm>
          <a:prstGeom prst="rect">
            <a:avLst/>
          </a:prstGeom>
          <a:ln/>
        </p:spPr>
        <p:txBody>
          <a:bodyPr lIns="88276" tIns="44138" rIns="88276" bIns="44138"/>
          <a:lstStyle/>
          <a:p>
            <a:fld id="{002D991B-645B-4F48-88C1-4788DCB800E2}" type="slidenum">
              <a:rPr lang="en-US"/>
              <a:pPr/>
              <a:t>33</a:t>
            </a:fld>
            <a:endParaRPr lang="en-US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9575" y="698500"/>
            <a:ext cx="6203950" cy="34909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2616" y="4422131"/>
            <a:ext cx="5617870" cy="41881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9125" y="693738"/>
            <a:ext cx="5805488" cy="3267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3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7928" y="8842723"/>
            <a:ext cx="3043649" cy="464839"/>
          </a:xfrm>
          <a:prstGeom prst="rect">
            <a:avLst/>
          </a:prstGeom>
          <a:ln/>
        </p:spPr>
        <p:txBody>
          <a:bodyPr lIns="88276" tIns="44138" rIns="88276" bIns="44138"/>
          <a:lstStyle/>
          <a:p>
            <a:fld id="{002D991B-645B-4F48-88C1-4788DCB800E2}" type="slidenum">
              <a:rPr lang="en-US"/>
              <a:pPr/>
              <a:t>36</a:t>
            </a:fld>
            <a:endParaRPr lang="en-US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9575" y="698500"/>
            <a:ext cx="6203950" cy="34909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2616" y="4422131"/>
            <a:ext cx="5617870" cy="41881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9245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7928" y="8842723"/>
            <a:ext cx="3043649" cy="464839"/>
          </a:xfrm>
          <a:prstGeom prst="rect">
            <a:avLst/>
          </a:prstGeom>
          <a:ln/>
        </p:spPr>
        <p:txBody>
          <a:bodyPr lIns="88276" tIns="44138" rIns="88276" bIns="44138"/>
          <a:lstStyle/>
          <a:p>
            <a:fld id="{002D991B-645B-4F48-88C1-4788DCB800E2}" type="slidenum">
              <a:rPr lang="en-US"/>
              <a:pPr/>
              <a:t>38</a:t>
            </a:fld>
            <a:endParaRPr lang="en-US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9575" y="698500"/>
            <a:ext cx="6203950" cy="34909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2616" y="4422131"/>
            <a:ext cx="5617870" cy="41881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63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7928" y="8842723"/>
            <a:ext cx="3043649" cy="464839"/>
          </a:xfrm>
          <a:prstGeom prst="rect">
            <a:avLst/>
          </a:prstGeom>
          <a:ln/>
        </p:spPr>
        <p:txBody>
          <a:bodyPr lIns="88276" tIns="44138" rIns="88276" bIns="44138"/>
          <a:lstStyle/>
          <a:p>
            <a:fld id="{002D991B-645B-4F48-88C1-4788DCB800E2}" type="slidenum">
              <a:rPr lang="en-US"/>
              <a:pPr/>
              <a:t>2</a:t>
            </a:fld>
            <a:endParaRPr lang="en-US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9575" y="698500"/>
            <a:ext cx="6203950" cy="34909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2616" y="4422131"/>
            <a:ext cx="5617870" cy="41881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18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18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1/5/2018 (SJL)</a:t>
            </a:r>
          </a:p>
          <a:p>
            <a:r>
              <a:rPr lang="en-US" dirty="0"/>
              <a:t>Moved complete gate prior to completed state for project and POC</a:t>
            </a:r>
          </a:p>
          <a:p>
            <a:r>
              <a:rPr lang="en-US" dirty="0"/>
              <a:t>QUESTION: Should</a:t>
            </a:r>
            <a:r>
              <a:rPr lang="en-US" baseline="0" dirty="0"/>
              <a:t> Project just have Active and completed states?</a:t>
            </a:r>
          </a:p>
          <a:p>
            <a:r>
              <a:rPr lang="en-US" baseline="0" dirty="0"/>
              <a:t>QUESTION: Should POC have different states?</a:t>
            </a:r>
          </a:p>
          <a:p>
            <a:r>
              <a:rPr lang="en-US" baseline="0" dirty="0"/>
              <a:t>ACTION: Test Program phase needs to be in more slides?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96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7928" y="8842723"/>
            <a:ext cx="3043649" cy="464839"/>
          </a:xfrm>
          <a:prstGeom prst="rect">
            <a:avLst/>
          </a:prstGeom>
          <a:ln/>
        </p:spPr>
        <p:txBody>
          <a:bodyPr lIns="88276" tIns="44138" rIns="88276" bIns="44138"/>
          <a:lstStyle/>
          <a:p>
            <a:fld id="{002D991B-645B-4F48-88C1-4788DCB800E2}" type="slidenum">
              <a:rPr lang="en-US"/>
              <a:pPr/>
              <a:t>18</a:t>
            </a:fld>
            <a:endParaRPr lang="en-US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9575" y="698500"/>
            <a:ext cx="6203950" cy="34909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2616" y="4422131"/>
            <a:ext cx="5617870" cy="41881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7928" y="8842723"/>
            <a:ext cx="3043649" cy="464839"/>
          </a:xfrm>
          <a:prstGeom prst="rect">
            <a:avLst/>
          </a:prstGeom>
          <a:ln/>
        </p:spPr>
        <p:txBody>
          <a:bodyPr lIns="88276" tIns="44138" rIns="88276" bIns="44138"/>
          <a:lstStyle/>
          <a:p>
            <a:fld id="{002D991B-645B-4F48-88C1-4788DCB800E2}" type="slidenum">
              <a:rPr lang="en-US"/>
              <a:pPr/>
              <a:t>19</a:t>
            </a:fld>
            <a:endParaRPr lang="en-US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9575" y="698500"/>
            <a:ext cx="6203950" cy="34909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2616" y="4422131"/>
            <a:ext cx="5617870" cy="41881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4 Ps = Product Price Promotion &amp; Place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7928" y="8842723"/>
            <a:ext cx="3043649" cy="464839"/>
          </a:xfrm>
          <a:prstGeom prst="rect">
            <a:avLst/>
          </a:prstGeom>
          <a:ln/>
        </p:spPr>
        <p:txBody>
          <a:bodyPr lIns="88276" tIns="44138" rIns="88276" bIns="44138"/>
          <a:lstStyle/>
          <a:p>
            <a:fld id="{002D991B-645B-4F48-88C1-4788DCB800E2}" type="slidenum">
              <a:rPr lang="en-US"/>
              <a:pPr/>
              <a:t>20</a:t>
            </a:fld>
            <a:endParaRPr lang="en-US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9575" y="698500"/>
            <a:ext cx="6203950" cy="34909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2616" y="4422131"/>
            <a:ext cx="5617870" cy="41881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7629" y="8842052"/>
            <a:ext cx="3043876" cy="465455"/>
          </a:xfrm>
          <a:prstGeom prst="rect">
            <a:avLst/>
          </a:prstGeom>
          <a:noFill/>
        </p:spPr>
        <p:txBody>
          <a:bodyPr lIns="91852" tIns="45926" rIns="91852" bIns="45926"/>
          <a:lstStyle/>
          <a:p>
            <a:pPr defTabSz="932712"/>
            <a:fld id="{CFAAE645-D5BF-4E32-BE40-13FFEF1CC0DE}" type="slidenum">
              <a:rPr lang="en-US" smtClean="0"/>
              <a:pPr defTabSz="932712"/>
              <a:t>22</a:t>
            </a:fld>
            <a:endParaRPr lang="en-US" dirty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700088"/>
            <a:ext cx="6203950" cy="3489325"/>
          </a:xfrm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310" y="4421823"/>
            <a:ext cx="5618480" cy="418909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5000"/>
                  <a:lumOff val="35000"/>
                </a:schemeClr>
              </a:gs>
              <a:gs pos="100000">
                <a:schemeClr val="tx2">
                  <a:lumMod val="85000"/>
                  <a:lumOff val="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round/>
            <a:headEnd/>
            <a:tailEnd/>
          </a:ln>
          <a:effec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33" name="Rectangle 132"/>
          <p:cNvSpPr/>
          <p:nvPr userDrawn="1"/>
        </p:nvSpPr>
        <p:spPr bwMode="gray">
          <a:xfrm flipV="1">
            <a:off x="0" y="3438525"/>
            <a:ext cx="9144000" cy="170497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  <a:alpha val="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  <a:alpha val="67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409575" y="2065270"/>
            <a:ext cx="4712758" cy="418576"/>
          </a:xfr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lang="en-US" sz="3200" b="0" cap="none" dirty="0">
                <a:solidFill>
                  <a:schemeClr val="bg1"/>
                </a:solidFill>
                <a:latin typeface="+mn-lt"/>
              </a:defRPr>
            </a:lvl1pPr>
          </a:lstStyle>
          <a:p>
            <a:pPr lvl="0" eaLnBrk="1" hangingPunct="1"/>
            <a:r>
              <a:rPr lang="en-US" dirty="0"/>
              <a:t>Click to Add Title</a:t>
            </a:r>
          </a:p>
        </p:txBody>
      </p:sp>
      <p:cxnSp>
        <p:nvCxnSpPr>
          <p:cNvPr id="22" name="Straight Connector 21"/>
          <p:cNvCxnSpPr/>
          <p:nvPr userDrawn="1"/>
        </p:nvCxnSpPr>
        <p:spPr bwMode="gray">
          <a:xfrm flipH="1">
            <a:off x="419100" y="2486025"/>
            <a:ext cx="6080760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 Placeholder 19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419099" y="2624978"/>
            <a:ext cx="4695825" cy="276999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4876328"/>
            <a:ext cx="9144000" cy="267172"/>
            <a:chOff x="0" y="4876328"/>
            <a:chExt cx="9144000" cy="267172"/>
          </a:xfrm>
        </p:grpSpPr>
        <p:sp>
          <p:nvSpPr>
            <p:cNvPr id="132" name="TextBox 131"/>
            <p:cNvSpPr txBox="1"/>
            <p:nvPr userDrawn="1"/>
          </p:nvSpPr>
          <p:spPr bwMode="gray">
            <a:xfrm>
              <a:off x="7203008" y="4876328"/>
              <a:ext cx="1615827" cy="107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GB"/>
              </a:defPPr>
              <a:lvl1pPr defTabSz="914400" fontAlgn="auto">
                <a:spcBef>
                  <a:spcPts val="0"/>
                </a:spcBef>
                <a:spcAft>
                  <a:spcPts val="0"/>
                </a:spcAft>
                <a:defRPr sz="800">
                  <a:solidFill>
                    <a:srgbClr val="5F5F5F"/>
                  </a:solidFill>
                  <a:latin typeface="Arial"/>
                  <a:ea typeface="+mn-ea"/>
                </a:defRPr>
              </a:lvl1pPr>
            </a:lstStyle>
            <a:p>
              <a:r>
                <a:rPr lang="en-US" sz="700" dirty="0">
                  <a:solidFill>
                    <a:schemeClr val="bg1">
                      <a:lumMod val="75000"/>
                    </a:schemeClr>
                  </a:solidFill>
                </a:rPr>
                <a:t>© 2020 Wind River. All Rights Reserved.</a:t>
              </a:r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>
              <a:off x="0" y="5010150"/>
              <a:ext cx="9144000" cy="133350"/>
            </a:xfrm>
            <a:prstGeom prst="rect">
              <a:avLst/>
            </a:prstGeom>
            <a:solidFill>
              <a:schemeClr val="tx2">
                <a:lumMod val="85000"/>
                <a:lumOff val="1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square" rtlCol="0" anchor="ctr"/>
            <a:lstStyle/>
            <a:p>
              <a:pPr algn="ctr" defTabSz="914400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79" name="Picture 7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884765"/>
            <a:ext cx="2667000" cy="1576917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4612"/>
            <a:ext cx="7019925" cy="1065745"/>
          </a:xfrm>
          <a:prstGeom prst="rect">
            <a:avLst/>
          </a:prstGeom>
        </p:spPr>
      </p:pic>
      <p:sp>
        <p:nvSpPr>
          <p:cNvPr id="6" name="AutoShape 3"/>
          <p:cNvSpPr>
            <a:spLocks noChangeAspect="1" noChangeArrowheads="1" noTextEdit="1"/>
          </p:cNvSpPr>
          <p:nvPr userDrawn="1"/>
        </p:nvSpPr>
        <p:spPr bwMode="auto">
          <a:xfrm>
            <a:off x="3862388" y="2981325"/>
            <a:ext cx="2698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4" name="Group 83"/>
          <p:cNvGrpSpPr/>
          <p:nvPr userDrawn="1"/>
        </p:nvGrpSpPr>
        <p:grpSpPr bwMode="gray">
          <a:xfrm>
            <a:off x="5731062" y="1433512"/>
            <a:ext cx="371475" cy="371475"/>
            <a:chOff x="5733443" y="1465431"/>
            <a:chExt cx="371475" cy="371475"/>
          </a:xfrm>
        </p:grpSpPr>
        <p:sp>
          <p:nvSpPr>
            <p:cNvPr id="85" name="Oval 84"/>
            <p:cNvSpPr/>
            <p:nvPr userDrawn="1"/>
          </p:nvSpPr>
          <p:spPr bwMode="gray">
            <a:xfrm>
              <a:off x="5733443" y="1465431"/>
              <a:ext cx="371475" cy="371475"/>
            </a:xfrm>
            <a:prstGeom prst="ellipse">
              <a:avLst/>
            </a:prstGeom>
            <a:solidFill>
              <a:schemeClr val="tx2">
                <a:lumMod val="85000"/>
                <a:lumOff val="15000"/>
              </a:schemeClr>
            </a:solidFill>
            <a:ln w="19050">
              <a:noFill/>
              <a:round/>
              <a:headEnd/>
              <a:tailEnd/>
            </a:ln>
            <a:effectLst/>
          </p:spPr>
          <p:txBody>
            <a:bodyPr wrap="squar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4" name="Group 93"/>
            <p:cNvGrpSpPr/>
            <p:nvPr userDrawn="1"/>
          </p:nvGrpSpPr>
          <p:grpSpPr bwMode="gray">
            <a:xfrm>
              <a:off x="5795199" y="1532523"/>
              <a:ext cx="250247" cy="248651"/>
              <a:chOff x="1148865" y="84814"/>
              <a:chExt cx="368236" cy="365890"/>
            </a:xfrm>
          </p:grpSpPr>
          <p:sp>
            <p:nvSpPr>
              <p:cNvPr id="97" name="Freeform 5"/>
              <p:cNvSpPr>
                <a:spLocks/>
              </p:cNvSpPr>
              <p:nvPr userDrawn="1"/>
            </p:nvSpPr>
            <p:spPr bwMode="gray">
              <a:xfrm>
                <a:off x="1260081" y="197653"/>
                <a:ext cx="147735" cy="146111"/>
              </a:xfrm>
              <a:custGeom>
                <a:avLst/>
                <a:gdLst>
                  <a:gd name="T0" fmla="*/ 176 w 181"/>
                  <a:gd name="T1" fmla="*/ 79 h 180"/>
                  <a:gd name="T2" fmla="*/ 176 w 181"/>
                  <a:gd name="T3" fmla="*/ 79 h 180"/>
                  <a:gd name="T4" fmla="*/ 179 w 181"/>
                  <a:gd name="T5" fmla="*/ 75 h 180"/>
                  <a:gd name="T6" fmla="*/ 181 w 181"/>
                  <a:gd name="T7" fmla="*/ 70 h 180"/>
                  <a:gd name="T8" fmla="*/ 179 w 181"/>
                  <a:gd name="T9" fmla="*/ 64 h 180"/>
                  <a:gd name="T10" fmla="*/ 176 w 181"/>
                  <a:gd name="T11" fmla="*/ 59 h 180"/>
                  <a:gd name="T12" fmla="*/ 120 w 181"/>
                  <a:gd name="T13" fmla="*/ 5 h 180"/>
                  <a:gd name="T14" fmla="*/ 120 w 181"/>
                  <a:gd name="T15" fmla="*/ 5 h 180"/>
                  <a:gd name="T16" fmla="*/ 116 w 181"/>
                  <a:gd name="T17" fmla="*/ 2 h 180"/>
                  <a:gd name="T18" fmla="*/ 111 w 181"/>
                  <a:gd name="T19" fmla="*/ 0 h 180"/>
                  <a:gd name="T20" fmla="*/ 105 w 181"/>
                  <a:gd name="T21" fmla="*/ 2 h 180"/>
                  <a:gd name="T22" fmla="*/ 100 w 181"/>
                  <a:gd name="T23" fmla="*/ 5 h 180"/>
                  <a:gd name="T24" fmla="*/ 4 w 181"/>
                  <a:gd name="T25" fmla="*/ 101 h 180"/>
                  <a:gd name="T26" fmla="*/ 4 w 181"/>
                  <a:gd name="T27" fmla="*/ 101 h 180"/>
                  <a:gd name="T28" fmla="*/ 1 w 181"/>
                  <a:gd name="T29" fmla="*/ 105 h 180"/>
                  <a:gd name="T30" fmla="*/ 0 w 181"/>
                  <a:gd name="T31" fmla="*/ 112 h 180"/>
                  <a:gd name="T32" fmla="*/ 1 w 181"/>
                  <a:gd name="T33" fmla="*/ 116 h 180"/>
                  <a:gd name="T34" fmla="*/ 4 w 181"/>
                  <a:gd name="T35" fmla="*/ 121 h 180"/>
                  <a:gd name="T36" fmla="*/ 58 w 181"/>
                  <a:gd name="T37" fmla="*/ 177 h 180"/>
                  <a:gd name="T38" fmla="*/ 58 w 181"/>
                  <a:gd name="T39" fmla="*/ 177 h 180"/>
                  <a:gd name="T40" fmla="*/ 63 w 181"/>
                  <a:gd name="T41" fmla="*/ 180 h 180"/>
                  <a:gd name="T42" fmla="*/ 69 w 181"/>
                  <a:gd name="T43" fmla="*/ 180 h 180"/>
                  <a:gd name="T44" fmla="*/ 74 w 181"/>
                  <a:gd name="T45" fmla="*/ 180 h 180"/>
                  <a:gd name="T46" fmla="*/ 80 w 181"/>
                  <a:gd name="T47" fmla="*/ 177 h 180"/>
                  <a:gd name="T48" fmla="*/ 176 w 181"/>
                  <a:gd name="T49" fmla="*/ 79 h 180"/>
                  <a:gd name="T50" fmla="*/ 176 w 181"/>
                  <a:gd name="T51" fmla="*/ 7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1" h="180">
                    <a:moveTo>
                      <a:pt x="176" y="79"/>
                    </a:moveTo>
                    <a:lnTo>
                      <a:pt x="176" y="79"/>
                    </a:lnTo>
                    <a:lnTo>
                      <a:pt x="179" y="75"/>
                    </a:lnTo>
                    <a:lnTo>
                      <a:pt x="181" y="70"/>
                    </a:lnTo>
                    <a:lnTo>
                      <a:pt x="179" y="64"/>
                    </a:lnTo>
                    <a:lnTo>
                      <a:pt x="176" y="59"/>
                    </a:lnTo>
                    <a:lnTo>
                      <a:pt x="120" y="5"/>
                    </a:lnTo>
                    <a:lnTo>
                      <a:pt x="120" y="5"/>
                    </a:lnTo>
                    <a:lnTo>
                      <a:pt x="116" y="2"/>
                    </a:lnTo>
                    <a:lnTo>
                      <a:pt x="111" y="0"/>
                    </a:lnTo>
                    <a:lnTo>
                      <a:pt x="105" y="2"/>
                    </a:lnTo>
                    <a:lnTo>
                      <a:pt x="100" y="5"/>
                    </a:lnTo>
                    <a:lnTo>
                      <a:pt x="4" y="101"/>
                    </a:lnTo>
                    <a:lnTo>
                      <a:pt x="4" y="101"/>
                    </a:lnTo>
                    <a:lnTo>
                      <a:pt x="1" y="105"/>
                    </a:lnTo>
                    <a:lnTo>
                      <a:pt x="0" y="112"/>
                    </a:lnTo>
                    <a:lnTo>
                      <a:pt x="1" y="116"/>
                    </a:lnTo>
                    <a:lnTo>
                      <a:pt x="4" y="121"/>
                    </a:lnTo>
                    <a:lnTo>
                      <a:pt x="58" y="177"/>
                    </a:lnTo>
                    <a:lnTo>
                      <a:pt x="58" y="177"/>
                    </a:lnTo>
                    <a:lnTo>
                      <a:pt x="63" y="180"/>
                    </a:lnTo>
                    <a:lnTo>
                      <a:pt x="69" y="180"/>
                    </a:lnTo>
                    <a:lnTo>
                      <a:pt x="74" y="180"/>
                    </a:lnTo>
                    <a:lnTo>
                      <a:pt x="80" y="177"/>
                    </a:lnTo>
                    <a:lnTo>
                      <a:pt x="176" y="79"/>
                    </a:lnTo>
                    <a:lnTo>
                      <a:pt x="176" y="79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6"/>
              <p:cNvSpPr>
                <a:spLocks/>
              </p:cNvSpPr>
              <p:nvPr userDrawn="1"/>
            </p:nvSpPr>
            <p:spPr bwMode="gray">
              <a:xfrm>
                <a:off x="1379954" y="125235"/>
                <a:ext cx="95762" cy="95762"/>
              </a:xfrm>
              <a:custGeom>
                <a:avLst/>
                <a:gdLst>
                  <a:gd name="T0" fmla="*/ 113 w 133"/>
                  <a:gd name="T1" fmla="*/ 113 h 133"/>
                  <a:gd name="T2" fmla="*/ 113 w 133"/>
                  <a:gd name="T3" fmla="*/ 113 h 133"/>
                  <a:gd name="T4" fmla="*/ 122 w 133"/>
                  <a:gd name="T5" fmla="*/ 102 h 133"/>
                  <a:gd name="T6" fmla="*/ 129 w 133"/>
                  <a:gd name="T7" fmla="*/ 91 h 133"/>
                  <a:gd name="T8" fmla="*/ 132 w 133"/>
                  <a:gd name="T9" fmla="*/ 79 h 133"/>
                  <a:gd name="T10" fmla="*/ 133 w 133"/>
                  <a:gd name="T11" fmla="*/ 66 h 133"/>
                  <a:gd name="T12" fmla="*/ 132 w 133"/>
                  <a:gd name="T13" fmla="*/ 54 h 133"/>
                  <a:gd name="T14" fmla="*/ 129 w 133"/>
                  <a:gd name="T15" fmla="*/ 42 h 133"/>
                  <a:gd name="T16" fmla="*/ 122 w 133"/>
                  <a:gd name="T17" fmla="*/ 29 h 133"/>
                  <a:gd name="T18" fmla="*/ 113 w 133"/>
                  <a:gd name="T19" fmla="*/ 18 h 133"/>
                  <a:gd name="T20" fmla="*/ 113 w 133"/>
                  <a:gd name="T21" fmla="*/ 18 h 133"/>
                  <a:gd name="T22" fmla="*/ 102 w 133"/>
                  <a:gd name="T23" fmla="*/ 11 h 133"/>
                  <a:gd name="T24" fmla="*/ 91 w 133"/>
                  <a:gd name="T25" fmla="*/ 4 h 133"/>
                  <a:gd name="T26" fmla="*/ 79 w 133"/>
                  <a:gd name="T27" fmla="*/ 1 h 133"/>
                  <a:gd name="T28" fmla="*/ 67 w 133"/>
                  <a:gd name="T29" fmla="*/ 0 h 133"/>
                  <a:gd name="T30" fmla="*/ 54 w 133"/>
                  <a:gd name="T31" fmla="*/ 1 h 133"/>
                  <a:gd name="T32" fmla="*/ 42 w 133"/>
                  <a:gd name="T33" fmla="*/ 4 h 133"/>
                  <a:gd name="T34" fmla="*/ 29 w 133"/>
                  <a:gd name="T35" fmla="*/ 11 h 133"/>
                  <a:gd name="T36" fmla="*/ 19 w 133"/>
                  <a:gd name="T37" fmla="*/ 18 h 133"/>
                  <a:gd name="T38" fmla="*/ 19 w 133"/>
                  <a:gd name="T39" fmla="*/ 18 h 133"/>
                  <a:gd name="T40" fmla="*/ 11 w 133"/>
                  <a:gd name="T41" fmla="*/ 29 h 133"/>
                  <a:gd name="T42" fmla="*/ 5 w 133"/>
                  <a:gd name="T43" fmla="*/ 42 h 133"/>
                  <a:gd name="T44" fmla="*/ 2 w 133"/>
                  <a:gd name="T45" fmla="*/ 54 h 133"/>
                  <a:gd name="T46" fmla="*/ 0 w 133"/>
                  <a:gd name="T47" fmla="*/ 66 h 133"/>
                  <a:gd name="T48" fmla="*/ 2 w 133"/>
                  <a:gd name="T49" fmla="*/ 79 h 133"/>
                  <a:gd name="T50" fmla="*/ 5 w 133"/>
                  <a:gd name="T51" fmla="*/ 91 h 133"/>
                  <a:gd name="T52" fmla="*/ 11 w 133"/>
                  <a:gd name="T53" fmla="*/ 102 h 133"/>
                  <a:gd name="T54" fmla="*/ 19 w 133"/>
                  <a:gd name="T55" fmla="*/ 113 h 133"/>
                  <a:gd name="T56" fmla="*/ 19 w 133"/>
                  <a:gd name="T57" fmla="*/ 113 h 133"/>
                  <a:gd name="T58" fmla="*/ 29 w 133"/>
                  <a:gd name="T59" fmla="*/ 122 h 133"/>
                  <a:gd name="T60" fmla="*/ 42 w 133"/>
                  <a:gd name="T61" fmla="*/ 128 h 133"/>
                  <a:gd name="T62" fmla="*/ 54 w 133"/>
                  <a:gd name="T63" fmla="*/ 131 h 133"/>
                  <a:gd name="T64" fmla="*/ 67 w 133"/>
                  <a:gd name="T65" fmla="*/ 133 h 133"/>
                  <a:gd name="T66" fmla="*/ 79 w 133"/>
                  <a:gd name="T67" fmla="*/ 131 h 133"/>
                  <a:gd name="T68" fmla="*/ 91 w 133"/>
                  <a:gd name="T69" fmla="*/ 128 h 133"/>
                  <a:gd name="T70" fmla="*/ 102 w 133"/>
                  <a:gd name="T71" fmla="*/ 122 h 133"/>
                  <a:gd name="T72" fmla="*/ 113 w 133"/>
                  <a:gd name="T73" fmla="*/ 113 h 133"/>
                  <a:gd name="T74" fmla="*/ 113 w 133"/>
                  <a:gd name="T75" fmla="*/ 11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3" h="133">
                    <a:moveTo>
                      <a:pt x="113" y="113"/>
                    </a:moveTo>
                    <a:lnTo>
                      <a:pt x="113" y="113"/>
                    </a:lnTo>
                    <a:lnTo>
                      <a:pt x="122" y="102"/>
                    </a:lnTo>
                    <a:lnTo>
                      <a:pt x="129" y="91"/>
                    </a:lnTo>
                    <a:lnTo>
                      <a:pt x="132" y="79"/>
                    </a:lnTo>
                    <a:lnTo>
                      <a:pt x="133" y="66"/>
                    </a:lnTo>
                    <a:lnTo>
                      <a:pt x="132" y="54"/>
                    </a:lnTo>
                    <a:lnTo>
                      <a:pt x="129" y="42"/>
                    </a:lnTo>
                    <a:lnTo>
                      <a:pt x="122" y="29"/>
                    </a:lnTo>
                    <a:lnTo>
                      <a:pt x="113" y="18"/>
                    </a:lnTo>
                    <a:lnTo>
                      <a:pt x="113" y="18"/>
                    </a:lnTo>
                    <a:lnTo>
                      <a:pt x="102" y="11"/>
                    </a:lnTo>
                    <a:lnTo>
                      <a:pt x="91" y="4"/>
                    </a:lnTo>
                    <a:lnTo>
                      <a:pt x="79" y="1"/>
                    </a:lnTo>
                    <a:lnTo>
                      <a:pt x="67" y="0"/>
                    </a:lnTo>
                    <a:lnTo>
                      <a:pt x="54" y="1"/>
                    </a:lnTo>
                    <a:lnTo>
                      <a:pt x="42" y="4"/>
                    </a:lnTo>
                    <a:lnTo>
                      <a:pt x="29" y="11"/>
                    </a:lnTo>
                    <a:lnTo>
                      <a:pt x="19" y="18"/>
                    </a:lnTo>
                    <a:lnTo>
                      <a:pt x="19" y="18"/>
                    </a:lnTo>
                    <a:lnTo>
                      <a:pt x="11" y="29"/>
                    </a:lnTo>
                    <a:lnTo>
                      <a:pt x="5" y="42"/>
                    </a:lnTo>
                    <a:lnTo>
                      <a:pt x="2" y="54"/>
                    </a:lnTo>
                    <a:lnTo>
                      <a:pt x="0" y="66"/>
                    </a:lnTo>
                    <a:lnTo>
                      <a:pt x="2" y="79"/>
                    </a:lnTo>
                    <a:lnTo>
                      <a:pt x="5" y="91"/>
                    </a:lnTo>
                    <a:lnTo>
                      <a:pt x="11" y="102"/>
                    </a:lnTo>
                    <a:lnTo>
                      <a:pt x="19" y="113"/>
                    </a:lnTo>
                    <a:lnTo>
                      <a:pt x="19" y="113"/>
                    </a:lnTo>
                    <a:lnTo>
                      <a:pt x="29" y="122"/>
                    </a:lnTo>
                    <a:lnTo>
                      <a:pt x="42" y="128"/>
                    </a:lnTo>
                    <a:lnTo>
                      <a:pt x="54" y="131"/>
                    </a:lnTo>
                    <a:lnTo>
                      <a:pt x="67" y="133"/>
                    </a:lnTo>
                    <a:lnTo>
                      <a:pt x="79" y="131"/>
                    </a:lnTo>
                    <a:lnTo>
                      <a:pt x="91" y="128"/>
                    </a:lnTo>
                    <a:lnTo>
                      <a:pt x="102" y="122"/>
                    </a:lnTo>
                    <a:lnTo>
                      <a:pt x="113" y="113"/>
                    </a:lnTo>
                    <a:lnTo>
                      <a:pt x="113" y="113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8"/>
              <p:cNvSpPr>
                <a:spLocks noEditPoints="1"/>
              </p:cNvSpPr>
              <p:nvPr userDrawn="1"/>
            </p:nvSpPr>
            <p:spPr bwMode="gray">
              <a:xfrm>
                <a:off x="1148865" y="84814"/>
                <a:ext cx="181828" cy="181827"/>
              </a:xfrm>
              <a:custGeom>
                <a:avLst/>
                <a:gdLst>
                  <a:gd name="T0" fmla="*/ 221 w 225"/>
                  <a:gd name="T1" fmla="*/ 73 h 225"/>
                  <a:gd name="T2" fmla="*/ 152 w 225"/>
                  <a:gd name="T3" fmla="*/ 3 h 225"/>
                  <a:gd name="T4" fmla="*/ 152 w 225"/>
                  <a:gd name="T5" fmla="*/ 3 h 225"/>
                  <a:gd name="T6" fmla="*/ 147 w 225"/>
                  <a:gd name="T7" fmla="*/ 0 h 225"/>
                  <a:gd name="T8" fmla="*/ 142 w 225"/>
                  <a:gd name="T9" fmla="*/ 0 h 225"/>
                  <a:gd name="T10" fmla="*/ 138 w 225"/>
                  <a:gd name="T11" fmla="*/ 0 h 225"/>
                  <a:gd name="T12" fmla="*/ 135 w 225"/>
                  <a:gd name="T13" fmla="*/ 3 h 225"/>
                  <a:gd name="T14" fmla="*/ 3 w 225"/>
                  <a:gd name="T15" fmla="*/ 135 h 225"/>
                  <a:gd name="T16" fmla="*/ 3 w 225"/>
                  <a:gd name="T17" fmla="*/ 135 h 225"/>
                  <a:gd name="T18" fmla="*/ 0 w 225"/>
                  <a:gd name="T19" fmla="*/ 138 h 225"/>
                  <a:gd name="T20" fmla="*/ 0 w 225"/>
                  <a:gd name="T21" fmla="*/ 142 h 225"/>
                  <a:gd name="T22" fmla="*/ 0 w 225"/>
                  <a:gd name="T23" fmla="*/ 149 h 225"/>
                  <a:gd name="T24" fmla="*/ 3 w 225"/>
                  <a:gd name="T25" fmla="*/ 152 h 225"/>
                  <a:gd name="T26" fmla="*/ 73 w 225"/>
                  <a:gd name="T27" fmla="*/ 221 h 225"/>
                  <a:gd name="T28" fmla="*/ 73 w 225"/>
                  <a:gd name="T29" fmla="*/ 221 h 225"/>
                  <a:gd name="T30" fmla="*/ 76 w 225"/>
                  <a:gd name="T31" fmla="*/ 225 h 225"/>
                  <a:gd name="T32" fmla="*/ 81 w 225"/>
                  <a:gd name="T33" fmla="*/ 225 h 225"/>
                  <a:gd name="T34" fmla="*/ 85 w 225"/>
                  <a:gd name="T35" fmla="*/ 225 h 225"/>
                  <a:gd name="T36" fmla="*/ 90 w 225"/>
                  <a:gd name="T37" fmla="*/ 221 h 225"/>
                  <a:gd name="T38" fmla="*/ 221 w 225"/>
                  <a:gd name="T39" fmla="*/ 90 h 225"/>
                  <a:gd name="T40" fmla="*/ 221 w 225"/>
                  <a:gd name="T41" fmla="*/ 90 h 225"/>
                  <a:gd name="T42" fmla="*/ 223 w 225"/>
                  <a:gd name="T43" fmla="*/ 87 h 225"/>
                  <a:gd name="T44" fmla="*/ 225 w 225"/>
                  <a:gd name="T45" fmla="*/ 82 h 225"/>
                  <a:gd name="T46" fmla="*/ 223 w 225"/>
                  <a:gd name="T47" fmla="*/ 76 h 225"/>
                  <a:gd name="T48" fmla="*/ 221 w 225"/>
                  <a:gd name="T49" fmla="*/ 73 h 225"/>
                  <a:gd name="T50" fmla="*/ 221 w 225"/>
                  <a:gd name="T51" fmla="*/ 73 h 225"/>
                  <a:gd name="T52" fmla="*/ 81 w 225"/>
                  <a:gd name="T53" fmla="*/ 215 h 225"/>
                  <a:gd name="T54" fmla="*/ 8 w 225"/>
                  <a:gd name="T55" fmla="*/ 142 h 225"/>
                  <a:gd name="T56" fmla="*/ 142 w 225"/>
                  <a:gd name="T57" fmla="*/ 9 h 225"/>
                  <a:gd name="T58" fmla="*/ 215 w 225"/>
                  <a:gd name="T59" fmla="*/ 82 h 225"/>
                  <a:gd name="T60" fmla="*/ 81 w 225"/>
                  <a:gd name="T61" fmla="*/ 215 h 225"/>
                  <a:gd name="T62" fmla="*/ 81 w 225"/>
                  <a:gd name="T63" fmla="*/ 215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5" h="225">
                    <a:moveTo>
                      <a:pt x="221" y="73"/>
                    </a:moveTo>
                    <a:lnTo>
                      <a:pt x="152" y="3"/>
                    </a:lnTo>
                    <a:lnTo>
                      <a:pt x="152" y="3"/>
                    </a:lnTo>
                    <a:lnTo>
                      <a:pt x="147" y="0"/>
                    </a:lnTo>
                    <a:lnTo>
                      <a:pt x="142" y="0"/>
                    </a:lnTo>
                    <a:lnTo>
                      <a:pt x="138" y="0"/>
                    </a:lnTo>
                    <a:lnTo>
                      <a:pt x="135" y="3"/>
                    </a:lnTo>
                    <a:lnTo>
                      <a:pt x="3" y="135"/>
                    </a:lnTo>
                    <a:lnTo>
                      <a:pt x="3" y="135"/>
                    </a:lnTo>
                    <a:lnTo>
                      <a:pt x="0" y="138"/>
                    </a:lnTo>
                    <a:lnTo>
                      <a:pt x="0" y="142"/>
                    </a:lnTo>
                    <a:lnTo>
                      <a:pt x="0" y="149"/>
                    </a:lnTo>
                    <a:lnTo>
                      <a:pt x="3" y="152"/>
                    </a:lnTo>
                    <a:lnTo>
                      <a:pt x="73" y="221"/>
                    </a:lnTo>
                    <a:lnTo>
                      <a:pt x="73" y="221"/>
                    </a:lnTo>
                    <a:lnTo>
                      <a:pt x="76" y="225"/>
                    </a:lnTo>
                    <a:lnTo>
                      <a:pt x="81" y="225"/>
                    </a:lnTo>
                    <a:lnTo>
                      <a:pt x="85" y="225"/>
                    </a:lnTo>
                    <a:lnTo>
                      <a:pt x="90" y="221"/>
                    </a:lnTo>
                    <a:lnTo>
                      <a:pt x="221" y="90"/>
                    </a:lnTo>
                    <a:lnTo>
                      <a:pt x="221" y="90"/>
                    </a:lnTo>
                    <a:lnTo>
                      <a:pt x="223" y="87"/>
                    </a:lnTo>
                    <a:lnTo>
                      <a:pt x="225" y="82"/>
                    </a:lnTo>
                    <a:lnTo>
                      <a:pt x="223" y="76"/>
                    </a:lnTo>
                    <a:lnTo>
                      <a:pt x="221" y="73"/>
                    </a:lnTo>
                    <a:lnTo>
                      <a:pt x="221" y="73"/>
                    </a:lnTo>
                    <a:close/>
                    <a:moveTo>
                      <a:pt x="81" y="215"/>
                    </a:moveTo>
                    <a:lnTo>
                      <a:pt x="8" y="142"/>
                    </a:lnTo>
                    <a:lnTo>
                      <a:pt x="142" y="9"/>
                    </a:lnTo>
                    <a:lnTo>
                      <a:pt x="215" y="82"/>
                    </a:lnTo>
                    <a:lnTo>
                      <a:pt x="81" y="215"/>
                    </a:lnTo>
                    <a:lnTo>
                      <a:pt x="81" y="215"/>
                    </a:lnTo>
                    <a:close/>
                  </a:path>
                </a:pathLst>
              </a:custGeom>
              <a:solidFill>
                <a:srgbClr val="A6A6A6"/>
              </a:solidFill>
              <a:ln w="12700">
                <a:solidFill>
                  <a:srgbClr val="A6A6A6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11"/>
              <p:cNvSpPr>
                <a:spLocks noEditPoints="1"/>
              </p:cNvSpPr>
              <p:nvPr userDrawn="1"/>
            </p:nvSpPr>
            <p:spPr bwMode="gray">
              <a:xfrm>
                <a:off x="1333650" y="268877"/>
                <a:ext cx="183451" cy="181827"/>
              </a:xfrm>
              <a:custGeom>
                <a:avLst/>
                <a:gdLst>
                  <a:gd name="T0" fmla="*/ 221 w 226"/>
                  <a:gd name="T1" fmla="*/ 73 h 225"/>
                  <a:gd name="T2" fmla="*/ 153 w 226"/>
                  <a:gd name="T3" fmla="*/ 4 h 225"/>
                  <a:gd name="T4" fmla="*/ 153 w 226"/>
                  <a:gd name="T5" fmla="*/ 4 h 225"/>
                  <a:gd name="T6" fmla="*/ 149 w 226"/>
                  <a:gd name="T7" fmla="*/ 0 h 225"/>
                  <a:gd name="T8" fmla="*/ 144 w 226"/>
                  <a:gd name="T9" fmla="*/ 0 h 225"/>
                  <a:gd name="T10" fmla="*/ 139 w 226"/>
                  <a:gd name="T11" fmla="*/ 0 h 225"/>
                  <a:gd name="T12" fmla="*/ 135 w 226"/>
                  <a:gd name="T13" fmla="*/ 4 h 225"/>
                  <a:gd name="T14" fmla="*/ 5 w 226"/>
                  <a:gd name="T15" fmla="*/ 135 h 225"/>
                  <a:gd name="T16" fmla="*/ 5 w 226"/>
                  <a:gd name="T17" fmla="*/ 135 h 225"/>
                  <a:gd name="T18" fmla="*/ 1 w 226"/>
                  <a:gd name="T19" fmla="*/ 138 h 225"/>
                  <a:gd name="T20" fmla="*/ 0 w 226"/>
                  <a:gd name="T21" fmla="*/ 143 h 225"/>
                  <a:gd name="T22" fmla="*/ 1 w 226"/>
                  <a:gd name="T23" fmla="*/ 148 h 225"/>
                  <a:gd name="T24" fmla="*/ 5 w 226"/>
                  <a:gd name="T25" fmla="*/ 152 h 225"/>
                  <a:gd name="T26" fmla="*/ 73 w 226"/>
                  <a:gd name="T27" fmla="*/ 222 h 225"/>
                  <a:gd name="T28" fmla="*/ 73 w 226"/>
                  <a:gd name="T29" fmla="*/ 222 h 225"/>
                  <a:gd name="T30" fmla="*/ 77 w 226"/>
                  <a:gd name="T31" fmla="*/ 223 h 225"/>
                  <a:gd name="T32" fmla="*/ 82 w 226"/>
                  <a:gd name="T33" fmla="*/ 225 h 225"/>
                  <a:gd name="T34" fmla="*/ 87 w 226"/>
                  <a:gd name="T35" fmla="*/ 223 h 225"/>
                  <a:gd name="T36" fmla="*/ 91 w 226"/>
                  <a:gd name="T37" fmla="*/ 222 h 225"/>
                  <a:gd name="T38" fmla="*/ 221 w 226"/>
                  <a:gd name="T39" fmla="*/ 90 h 225"/>
                  <a:gd name="T40" fmla="*/ 221 w 226"/>
                  <a:gd name="T41" fmla="*/ 90 h 225"/>
                  <a:gd name="T42" fmla="*/ 224 w 226"/>
                  <a:gd name="T43" fmla="*/ 86 h 225"/>
                  <a:gd name="T44" fmla="*/ 226 w 226"/>
                  <a:gd name="T45" fmla="*/ 81 h 225"/>
                  <a:gd name="T46" fmla="*/ 224 w 226"/>
                  <a:gd name="T47" fmla="*/ 76 h 225"/>
                  <a:gd name="T48" fmla="*/ 221 w 226"/>
                  <a:gd name="T49" fmla="*/ 73 h 225"/>
                  <a:gd name="T50" fmla="*/ 221 w 226"/>
                  <a:gd name="T51" fmla="*/ 73 h 225"/>
                  <a:gd name="T52" fmla="*/ 82 w 226"/>
                  <a:gd name="T53" fmla="*/ 216 h 225"/>
                  <a:gd name="T54" fmla="*/ 9 w 226"/>
                  <a:gd name="T55" fmla="*/ 143 h 225"/>
                  <a:gd name="T56" fmla="*/ 144 w 226"/>
                  <a:gd name="T57" fmla="*/ 8 h 225"/>
                  <a:gd name="T58" fmla="*/ 217 w 226"/>
                  <a:gd name="T59" fmla="*/ 81 h 225"/>
                  <a:gd name="T60" fmla="*/ 82 w 226"/>
                  <a:gd name="T61" fmla="*/ 216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6" h="225">
                    <a:moveTo>
                      <a:pt x="221" y="73"/>
                    </a:moveTo>
                    <a:lnTo>
                      <a:pt x="153" y="4"/>
                    </a:lnTo>
                    <a:lnTo>
                      <a:pt x="153" y="4"/>
                    </a:lnTo>
                    <a:lnTo>
                      <a:pt x="149" y="0"/>
                    </a:lnTo>
                    <a:lnTo>
                      <a:pt x="144" y="0"/>
                    </a:lnTo>
                    <a:lnTo>
                      <a:pt x="139" y="0"/>
                    </a:lnTo>
                    <a:lnTo>
                      <a:pt x="135" y="4"/>
                    </a:lnTo>
                    <a:lnTo>
                      <a:pt x="5" y="135"/>
                    </a:lnTo>
                    <a:lnTo>
                      <a:pt x="5" y="135"/>
                    </a:lnTo>
                    <a:lnTo>
                      <a:pt x="1" y="138"/>
                    </a:lnTo>
                    <a:lnTo>
                      <a:pt x="0" y="143"/>
                    </a:lnTo>
                    <a:lnTo>
                      <a:pt x="1" y="148"/>
                    </a:lnTo>
                    <a:lnTo>
                      <a:pt x="5" y="152"/>
                    </a:lnTo>
                    <a:lnTo>
                      <a:pt x="73" y="222"/>
                    </a:lnTo>
                    <a:lnTo>
                      <a:pt x="73" y="222"/>
                    </a:lnTo>
                    <a:lnTo>
                      <a:pt x="77" y="223"/>
                    </a:lnTo>
                    <a:lnTo>
                      <a:pt x="82" y="225"/>
                    </a:lnTo>
                    <a:lnTo>
                      <a:pt x="87" y="223"/>
                    </a:lnTo>
                    <a:lnTo>
                      <a:pt x="91" y="222"/>
                    </a:lnTo>
                    <a:lnTo>
                      <a:pt x="221" y="90"/>
                    </a:lnTo>
                    <a:lnTo>
                      <a:pt x="221" y="90"/>
                    </a:lnTo>
                    <a:lnTo>
                      <a:pt x="224" y="86"/>
                    </a:lnTo>
                    <a:lnTo>
                      <a:pt x="226" y="81"/>
                    </a:lnTo>
                    <a:lnTo>
                      <a:pt x="224" y="76"/>
                    </a:lnTo>
                    <a:lnTo>
                      <a:pt x="221" y="73"/>
                    </a:lnTo>
                    <a:lnTo>
                      <a:pt x="221" y="73"/>
                    </a:lnTo>
                    <a:close/>
                    <a:moveTo>
                      <a:pt x="82" y="216"/>
                    </a:moveTo>
                    <a:lnTo>
                      <a:pt x="9" y="143"/>
                    </a:lnTo>
                    <a:lnTo>
                      <a:pt x="144" y="8"/>
                    </a:lnTo>
                    <a:lnTo>
                      <a:pt x="217" y="81"/>
                    </a:lnTo>
                    <a:lnTo>
                      <a:pt x="82" y="216"/>
                    </a:lnTo>
                    <a:close/>
                  </a:path>
                </a:pathLst>
              </a:custGeom>
              <a:solidFill>
                <a:srgbClr val="A6A6A6"/>
              </a:solidFill>
              <a:ln w="12700">
                <a:solidFill>
                  <a:srgbClr val="A6A6A6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13"/>
              <p:cNvSpPr>
                <a:spLocks/>
              </p:cNvSpPr>
              <p:nvPr userDrawn="1"/>
            </p:nvSpPr>
            <p:spPr bwMode="gray">
              <a:xfrm>
                <a:off x="1253588" y="295061"/>
                <a:ext cx="55197" cy="55197"/>
              </a:xfrm>
              <a:custGeom>
                <a:avLst/>
                <a:gdLst>
                  <a:gd name="T0" fmla="*/ 1 w 66"/>
                  <a:gd name="T1" fmla="*/ 6 h 67"/>
                  <a:gd name="T2" fmla="*/ 1 w 66"/>
                  <a:gd name="T3" fmla="*/ 6 h 67"/>
                  <a:gd name="T4" fmla="*/ 0 w 66"/>
                  <a:gd name="T5" fmla="*/ 9 h 67"/>
                  <a:gd name="T6" fmla="*/ 0 w 66"/>
                  <a:gd name="T7" fmla="*/ 12 h 67"/>
                  <a:gd name="T8" fmla="*/ 0 w 66"/>
                  <a:gd name="T9" fmla="*/ 15 h 67"/>
                  <a:gd name="T10" fmla="*/ 1 w 66"/>
                  <a:gd name="T11" fmla="*/ 19 h 67"/>
                  <a:gd name="T12" fmla="*/ 48 w 66"/>
                  <a:gd name="T13" fmla="*/ 65 h 67"/>
                  <a:gd name="T14" fmla="*/ 48 w 66"/>
                  <a:gd name="T15" fmla="*/ 65 h 67"/>
                  <a:gd name="T16" fmla="*/ 51 w 66"/>
                  <a:gd name="T17" fmla="*/ 67 h 67"/>
                  <a:gd name="T18" fmla="*/ 54 w 66"/>
                  <a:gd name="T19" fmla="*/ 67 h 67"/>
                  <a:gd name="T20" fmla="*/ 57 w 66"/>
                  <a:gd name="T21" fmla="*/ 67 h 67"/>
                  <a:gd name="T22" fmla="*/ 60 w 66"/>
                  <a:gd name="T23" fmla="*/ 65 h 67"/>
                  <a:gd name="T24" fmla="*/ 66 w 66"/>
                  <a:gd name="T25" fmla="*/ 59 h 67"/>
                  <a:gd name="T26" fmla="*/ 8 w 66"/>
                  <a:gd name="T27" fmla="*/ 0 h 67"/>
                  <a:gd name="T28" fmla="*/ 1 w 66"/>
                  <a:gd name="T29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67">
                    <a:moveTo>
                      <a:pt x="1" y="6"/>
                    </a:moveTo>
                    <a:lnTo>
                      <a:pt x="1" y="6"/>
                    </a:lnTo>
                    <a:lnTo>
                      <a:pt x="0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1" y="19"/>
                    </a:lnTo>
                    <a:lnTo>
                      <a:pt x="48" y="65"/>
                    </a:lnTo>
                    <a:lnTo>
                      <a:pt x="48" y="65"/>
                    </a:lnTo>
                    <a:lnTo>
                      <a:pt x="51" y="67"/>
                    </a:lnTo>
                    <a:lnTo>
                      <a:pt x="54" y="67"/>
                    </a:lnTo>
                    <a:lnTo>
                      <a:pt x="57" y="67"/>
                    </a:lnTo>
                    <a:lnTo>
                      <a:pt x="60" y="65"/>
                    </a:lnTo>
                    <a:lnTo>
                      <a:pt x="66" y="59"/>
                    </a:lnTo>
                    <a:lnTo>
                      <a:pt x="8" y="0"/>
                    </a:lnTo>
                    <a:lnTo>
                      <a:pt x="1" y="6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14"/>
              <p:cNvSpPr>
                <a:spLocks/>
              </p:cNvSpPr>
              <p:nvPr userDrawn="1"/>
            </p:nvSpPr>
            <p:spPr bwMode="gray">
              <a:xfrm>
                <a:off x="1247093" y="314543"/>
                <a:ext cx="42209" cy="42209"/>
              </a:xfrm>
              <a:custGeom>
                <a:avLst/>
                <a:gdLst>
                  <a:gd name="T0" fmla="*/ 0 w 52"/>
                  <a:gd name="T1" fmla="*/ 23 h 53"/>
                  <a:gd name="T2" fmla="*/ 29 w 52"/>
                  <a:gd name="T3" fmla="*/ 53 h 53"/>
                  <a:gd name="T4" fmla="*/ 29 w 52"/>
                  <a:gd name="T5" fmla="*/ 53 h 53"/>
                  <a:gd name="T6" fmla="*/ 34 w 52"/>
                  <a:gd name="T7" fmla="*/ 50 h 53"/>
                  <a:gd name="T8" fmla="*/ 40 w 52"/>
                  <a:gd name="T9" fmla="*/ 47 h 53"/>
                  <a:gd name="T10" fmla="*/ 46 w 52"/>
                  <a:gd name="T11" fmla="*/ 44 h 53"/>
                  <a:gd name="T12" fmla="*/ 52 w 52"/>
                  <a:gd name="T13" fmla="*/ 44 h 53"/>
                  <a:gd name="T14" fmla="*/ 52 w 52"/>
                  <a:gd name="T15" fmla="*/ 44 h 53"/>
                  <a:gd name="T16" fmla="*/ 9 w 52"/>
                  <a:gd name="T17" fmla="*/ 0 h 53"/>
                  <a:gd name="T18" fmla="*/ 9 w 52"/>
                  <a:gd name="T19" fmla="*/ 0 h 53"/>
                  <a:gd name="T20" fmla="*/ 9 w 52"/>
                  <a:gd name="T21" fmla="*/ 6 h 53"/>
                  <a:gd name="T22" fmla="*/ 6 w 52"/>
                  <a:gd name="T23" fmla="*/ 13 h 53"/>
                  <a:gd name="T24" fmla="*/ 3 w 52"/>
                  <a:gd name="T25" fmla="*/ 19 h 53"/>
                  <a:gd name="T26" fmla="*/ 0 w 52"/>
                  <a:gd name="T27" fmla="*/ 23 h 53"/>
                  <a:gd name="T28" fmla="*/ 0 w 52"/>
                  <a:gd name="T29" fmla="*/ 2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53">
                    <a:moveTo>
                      <a:pt x="0" y="23"/>
                    </a:moveTo>
                    <a:lnTo>
                      <a:pt x="29" y="53"/>
                    </a:lnTo>
                    <a:lnTo>
                      <a:pt x="29" y="53"/>
                    </a:lnTo>
                    <a:lnTo>
                      <a:pt x="34" y="50"/>
                    </a:lnTo>
                    <a:lnTo>
                      <a:pt x="40" y="47"/>
                    </a:lnTo>
                    <a:lnTo>
                      <a:pt x="46" y="44"/>
                    </a:lnTo>
                    <a:lnTo>
                      <a:pt x="52" y="44"/>
                    </a:lnTo>
                    <a:lnTo>
                      <a:pt x="52" y="44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9" y="6"/>
                    </a:lnTo>
                    <a:lnTo>
                      <a:pt x="6" y="13"/>
                    </a:lnTo>
                    <a:lnTo>
                      <a:pt x="3" y="19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15"/>
              <p:cNvSpPr>
                <a:spLocks/>
              </p:cNvSpPr>
              <p:nvPr userDrawn="1"/>
            </p:nvSpPr>
            <p:spPr bwMode="gray">
              <a:xfrm>
                <a:off x="1243847" y="340517"/>
                <a:ext cx="21105" cy="21105"/>
              </a:xfrm>
              <a:custGeom>
                <a:avLst/>
                <a:gdLst>
                  <a:gd name="T0" fmla="*/ 5 w 27"/>
                  <a:gd name="T1" fmla="*/ 22 h 27"/>
                  <a:gd name="T2" fmla="*/ 5 w 27"/>
                  <a:gd name="T3" fmla="*/ 22 h 27"/>
                  <a:gd name="T4" fmla="*/ 10 w 27"/>
                  <a:gd name="T5" fmla="*/ 25 h 27"/>
                  <a:gd name="T6" fmla="*/ 16 w 27"/>
                  <a:gd name="T7" fmla="*/ 27 h 27"/>
                  <a:gd name="T8" fmla="*/ 21 w 27"/>
                  <a:gd name="T9" fmla="*/ 25 h 27"/>
                  <a:gd name="T10" fmla="*/ 27 w 27"/>
                  <a:gd name="T11" fmla="*/ 22 h 27"/>
                  <a:gd name="T12" fmla="*/ 5 w 27"/>
                  <a:gd name="T13" fmla="*/ 0 h 27"/>
                  <a:gd name="T14" fmla="*/ 5 w 27"/>
                  <a:gd name="T15" fmla="*/ 0 h 27"/>
                  <a:gd name="T16" fmla="*/ 2 w 27"/>
                  <a:gd name="T17" fmla="*/ 5 h 27"/>
                  <a:gd name="T18" fmla="*/ 0 w 27"/>
                  <a:gd name="T19" fmla="*/ 11 h 27"/>
                  <a:gd name="T20" fmla="*/ 2 w 27"/>
                  <a:gd name="T21" fmla="*/ 17 h 27"/>
                  <a:gd name="T22" fmla="*/ 5 w 27"/>
                  <a:gd name="T23" fmla="*/ 22 h 27"/>
                  <a:gd name="T24" fmla="*/ 5 w 27"/>
                  <a:gd name="T25" fmla="*/ 2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" h="27">
                    <a:moveTo>
                      <a:pt x="5" y="22"/>
                    </a:moveTo>
                    <a:lnTo>
                      <a:pt x="5" y="22"/>
                    </a:lnTo>
                    <a:lnTo>
                      <a:pt x="10" y="25"/>
                    </a:lnTo>
                    <a:lnTo>
                      <a:pt x="16" y="27"/>
                    </a:lnTo>
                    <a:lnTo>
                      <a:pt x="21" y="25"/>
                    </a:lnTo>
                    <a:lnTo>
                      <a:pt x="27" y="2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5"/>
                    </a:lnTo>
                    <a:lnTo>
                      <a:pt x="0" y="11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5" y="22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6"/>
              <p:cNvSpPr>
                <a:spLocks/>
              </p:cNvSpPr>
              <p:nvPr userDrawn="1"/>
            </p:nvSpPr>
            <p:spPr bwMode="gray">
              <a:xfrm>
                <a:off x="1363983" y="192784"/>
                <a:ext cx="47081" cy="47081"/>
              </a:xfrm>
              <a:custGeom>
                <a:avLst/>
                <a:gdLst>
                  <a:gd name="T0" fmla="*/ 58 w 58"/>
                  <a:gd name="T1" fmla="*/ 48 h 59"/>
                  <a:gd name="T2" fmla="*/ 58 w 58"/>
                  <a:gd name="T3" fmla="*/ 48 h 59"/>
                  <a:gd name="T4" fmla="*/ 51 w 58"/>
                  <a:gd name="T5" fmla="*/ 45 h 59"/>
                  <a:gd name="T6" fmla="*/ 43 w 58"/>
                  <a:gd name="T7" fmla="*/ 42 h 59"/>
                  <a:gd name="T8" fmla="*/ 35 w 58"/>
                  <a:gd name="T9" fmla="*/ 36 h 59"/>
                  <a:gd name="T10" fmla="*/ 29 w 58"/>
                  <a:gd name="T11" fmla="*/ 31 h 59"/>
                  <a:gd name="T12" fmla="*/ 29 w 58"/>
                  <a:gd name="T13" fmla="*/ 31 h 59"/>
                  <a:gd name="T14" fmla="*/ 23 w 58"/>
                  <a:gd name="T15" fmla="*/ 23 h 59"/>
                  <a:gd name="T16" fmla="*/ 18 w 58"/>
                  <a:gd name="T17" fmla="*/ 15 h 59"/>
                  <a:gd name="T18" fmla="*/ 14 w 58"/>
                  <a:gd name="T19" fmla="*/ 8 h 59"/>
                  <a:gd name="T20" fmla="*/ 12 w 58"/>
                  <a:gd name="T21" fmla="*/ 0 h 59"/>
                  <a:gd name="T22" fmla="*/ 0 w 58"/>
                  <a:gd name="T23" fmla="*/ 12 h 59"/>
                  <a:gd name="T24" fmla="*/ 48 w 58"/>
                  <a:gd name="T25" fmla="*/ 59 h 59"/>
                  <a:gd name="T26" fmla="*/ 58 w 58"/>
                  <a:gd name="T27" fmla="*/ 48 h 59"/>
                  <a:gd name="T28" fmla="*/ 58 w 58"/>
                  <a:gd name="T29" fmla="*/ 4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59">
                    <a:moveTo>
                      <a:pt x="58" y="48"/>
                    </a:moveTo>
                    <a:lnTo>
                      <a:pt x="58" y="48"/>
                    </a:lnTo>
                    <a:lnTo>
                      <a:pt x="51" y="45"/>
                    </a:lnTo>
                    <a:lnTo>
                      <a:pt x="43" y="42"/>
                    </a:lnTo>
                    <a:lnTo>
                      <a:pt x="35" y="36"/>
                    </a:lnTo>
                    <a:lnTo>
                      <a:pt x="29" y="31"/>
                    </a:lnTo>
                    <a:lnTo>
                      <a:pt x="29" y="31"/>
                    </a:lnTo>
                    <a:lnTo>
                      <a:pt x="23" y="23"/>
                    </a:lnTo>
                    <a:lnTo>
                      <a:pt x="18" y="15"/>
                    </a:lnTo>
                    <a:lnTo>
                      <a:pt x="14" y="8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48" y="59"/>
                    </a:lnTo>
                    <a:lnTo>
                      <a:pt x="58" y="48"/>
                    </a:lnTo>
                    <a:lnTo>
                      <a:pt x="58" y="48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7"/>
              <p:cNvSpPr>
                <a:spLocks/>
              </p:cNvSpPr>
              <p:nvPr userDrawn="1"/>
            </p:nvSpPr>
            <p:spPr bwMode="gray">
              <a:xfrm>
                <a:off x="1336384" y="197653"/>
                <a:ext cx="47081" cy="29223"/>
              </a:xfrm>
              <a:custGeom>
                <a:avLst/>
                <a:gdLst>
                  <a:gd name="T0" fmla="*/ 18 w 58"/>
                  <a:gd name="T1" fmla="*/ 0 h 36"/>
                  <a:gd name="T2" fmla="*/ 18 w 58"/>
                  <a:gd name="T3" fmla="*/ 0 h 36"/>
                  <a:gd name="T4" fmla="*/ 12 w 58"/>
                  <a:gd name="T5" fmla="*/ 2 h 36"/>
                  <a:gd name="T6" fmla="*/ 7 w 58"/>
                  <a:gd name="T7" fmla="*/ 5 h 36"/>
                  <a:gd name="T8" fmla="*/ 0 w 58"/>
                  <a:gd name="T9" fmla="*/ 13 h 36"/>
                  <a:gd name="T10" fmla="*/ 0 w 58"/>
                  <a:gd name="T11" fmla="*/ 13 h 36"/>
                  <a:gd name="T12" fmla="*/ 58 w 58"/>
                  <a:gd name="T13" fmla="*/ 36 h 36"/>
                  <a:gd name="T14" fmla="*/ 27 w 58"/>
                  <a:gd name="T15" fmla="*/ 5 h 36"/>
                  <a:gd name="T16" fmla="*/ 27 w 58"/>
                  <a:gd name="T17" fmla="*/ 5 h 36"/>
                  <a:gd name="T18" fmla="*/ 23 w 58"/>
                  <a:gd name="T19" fmla="*/ 2 h 36"/>
                  <a:gd name="T20" fmla="*/ 18 w 58"/>
                  <a:gd name="T21" fmla="*/ 0 h 36"/>
                  <a:gd name="T22" fmla="*/ 18 w 58"/>
                  <a:gd name="T2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8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7" y="5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58" y="36"/>
                    </a:lnTo>
                    <a:lnTo>
                      <a:pt x="27" y="5"/>
                    </a:lnTo>
                    <a:lnTo>
                      <a:pt x="27" y="5"/>
                    </a:lnTo>
                    <a:lnTo>
                      <a:pt x="23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1"/>
              <p:cNvSpPr>
                <a:spLocks/>
              </p:cNvSpPr>
              <p:nvPr userDrawn="1"/>
            </p:nvSpPr>
            <p:spPr bwMode="gray">
              <a:xfrm>
                <a:off x="1363983" y="192784"/>
                <a:ext cx="47081" cy="42209"/>
              </a:xfrm>
              <a:custGeom>
                <a:avLst/>
                <a:gdLst>
                  <a:gd name="T0" fmla="*/ 12 w 58"/>
                  <a:gd name="T1" fmla="*/ 0 h 53"/>
                  <a:gd name="T2" fmla="*/ 0 w 58"/>
                  <a:gd name="T3" fmla="*/ 12 h 53"/>
                  <a:gd name="T4" fmla="*/ 32 w 58"/>
                  <a:gd name="T5" fmla="*/ 43 h 53"/>
                  <a:gd name="T6" fmla="*/ 32 w 58"/>
                  <a:gd name="T7" fmla="*/ 43 h 53"/>
                  <a:gd name="T8" fmla="*/ 55 w 58"/>
                  <a:gd name="T9" fmla="*/ 53 h 53"/>
                  <a:gd name="T10" fmla="*/ 58 w 58"/>
                  <a:gd name="T11" fmla="*/ 48 h 53"/>
                  <a:gd name="T12" fmla="*/ 58 w 58"/>
                  <a:gd name="T13" fmla="*/ 48 h 53"/>
                  <a:gd name="T14" fmla="*/ 51 w 58"/>
                  <a:gd name="T15" fmla="*/ 45 h 53"/>
                  <a:gd name="T16" fmla="*/ 43 w 58"/>
                  <a:gd name="T17" fmla="*/ 42 h 53"/>
                  <a:gd name="T18" fmla="*/ 35 w 58"/>
                  <a:gd name="T19" fmla="*/ 36 h 53"/>
                  <a:gd name="T20" fmla="*/ 29 w 58"/>
                  <a:gd name="T21" fmla="*/ 31 h 53"/>
                  <a:gd name="T22" fmla="*/ 29 w 58"/>
                  <a:gd name="T23" fmla="*/ 31 h 53"/>
                  <a:gd name="T24" fmla="*/ 23 w 58"/>
                  <a:gd name="T25" fmla="*/ 23 h 53"/>
                  <a:gd name="T26" fmla="*/ 18 w 58"/>
                  <a:gd name="T27" fmla="*/ 15 h 53"/>
                  <a:gd name="T28" fmla="*/ 14 w 58"/>
                  <a:gd name="T29" fmla="*/ 8 h 53"/>
                  <a:gd name="T30" fmla="*/ 12 w 58"/>
                  <a:gd name="T31" fmla="*/ 0 h 53"/>
                  <a:gd name="T32" fmla="*/ 12 w 58"/>
                  <a:gd name="T33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8" h="53">
                    <a:moveTo>
                      <a:pt x="12" y="0"/>
                    </a:moveTo>
                    <a:lnTo>
                      <a:pt x="0" y="12"/>
                    </a:lnTo>
                    <a:lnTo>
                      <a:pt x="32" y="43"/>
                    </a:lnTo>
                    <a:lnTo>
                      <a:pt x="32" y="43"/>
                    </a:lnTo>
                    <a:lnTo>
                      <a:pt x="55" y="53"/>
                    </a:lnTo>
                    <a:lnTo>
                      <a:pt x="58" y="48"/>
                    </a:lnTo>
                    <a:lnTo>
                      <a:pt x="58" y="48"/>
                    </a:lnTo>
                    <a:lnTo>
                      <a:pt x="51" y="45"/>
                    </a:lnTo>
                    <a:lnTo>
                      <a:pt x="43" y="42"/>
                    </a:lnTo>
                    <a:lnTo>
                      <a:pt x="35" y="36"/>
                    </a:lnTo>
                    <a:lnTo>
                      <a:pt x="29" y="31"/>
                    </a:lnTo>
                    <a:lnTo>
                      <a:pt x="29" y="31"/>
                    </a:lnTo>
                    <a:lnTo>
                      <a:pt x="23" y="23"/>
                    </a:lnTo>
                    <a:lnTo>
                      <a:pt x="18" y="15"/>
                    </a:lnTo>
                    <a:lnTo>
                      <a:pt x="14" y="8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79" name="Group 178"/>
          <p:cNvGrpSpPr/>
          <p:nvPr userDrawn="1"/>
        </p:nvGrpSpPr>
        <p:grpSpPr bwMode="gray">
          <a:xfrm>
            <a:off x="5731062" y="914400"/>
            <a:ext cx="371475" cy="371475"/>
            <a:chOff x="1676399" y="895350"/>
            <a:chExt cx="304800" cy="304800"/>
          </a:xfrm>
        </p:grpSpPr>
        <p:sp>
          <p:nvSpPr>
            <p:cNvPr id="180" name="Oval 179"/>
            <p:cNvSpPr/>
            <p:nvPr userDrawn="1"/>
          </p:nvSpPr>
          <p:spPr bwMode="gray">
            <a:xfrm>
              <a:off x="1676399" y="895350"/>
              <a:ext cx="304800" cy="304800"/>
            </a:xfrm>
            <a:prstGeom prst="ellipse">
              <a:avLst/>
            </a:prstGeom>
            <a:solidFill>
              <a:schemeClr val="tx2">
                <a:lumMod val="85000"/>
                <a:lumOff val="15000"/>
              </a:schemeClr>
            </a:solidFill>
            <a:ln w="19050">
              <a:noFill/>
              <a:round/>
              <a:headEnd/>
              <a:tailEnd/>
            </a:ln>
            <a:effectLst/>
          </p:spPr>
          <p:txBody>
            <a:bodyPr wrap="squar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1" name="Freeform 11"/>
            <p:cNvSpPr>
              <a:spLocks/>
            </p:cNvSpPr>
            <p:nvPr userDrawn="1"/>
          </p:nvSpPr>
          <p:spPr bwMode="gray">
            <a:xfrm>
              <a:off x="1726683" y="928563"/>
              <a:ext cx="204233" cy="233408"/>
            </a:xfrm>
            <a:custGeom>
              <a:avLst/>
              <a:gdLst>
                <a:gd name="T0" fmla="*/ 325 w 618"/>
                <a:gd name="T1" fmla="*/ 683 h 706"/>
                <a:gd name="T2" fmla="*/ 423 w 618"/>
                <a:gd name="T3" fmla="*/ 695 h 706"/>
                <a:gd name="T4" fmla="*/ 341 w 618"/>
                <a:gd name="T5" fmla="*/ 606 h 706"/>
                <a:gd name="T6" fmla="*/ 340 w 618"/>
                <a:gd name="T7" fmla="*/ 494 h 706"/>
                <a:gd name="T8" fmla="*/ 348 w 618"/>
                <a:gd name="T9" fmla="*/ 360 h 706"/>
                <a:gd name="T10" fmla="*/ 427 w 618"/>
                <a:gd name="T11" fmla="*/ 384 h 706"/>
                <a:gd name="T12" fmla="*/ 617 w 618"/>
                <a:gd name="T13" fmla="*/ 484 h 706"/>
                <a:gd name="T14" fmla="*/ 611 w 618"/>
                <a:gd name="T15" fmla="*/ 438 h 706"/>
                <a:gd name="T16" fmla="*/ 538 w 618"/>
                <a:gd name="T17" fmla="*/ 359 h 706"/>
                <a:gd name="T18" fmla="*/ 524 w 618"/>
                <a:gd name="T19" fmla="*/ 322 h 706"/>
                <a:gd name="T20" fmla="*/ 513 w 618"/>
                <a:gd name="T21" fmla="*/ 338 h 706"/>
                <a:gd name="T22" fmla="*/ 496 w 618"/>
                <a:gd name="T23" fmla="*/ 340 h 706"/>
                <a:gd name="T24" fmla="*/ 443 w 618"/>
                <a:gd name="T25" fmla="*/ 290 h 706"/>
                <a:gd name="T26" fmla="*/ 430 w 618"/>
                <a:gd name="T27" fmla="*/ 238 h 706"/>
                <a:gd name="T28" fmla="*/ 418 w 618"/>
                <a:gd name="T29" fmla="*/ 256 h 706"/>
                <a:gd name="T30" fmla="*/ 398 w 618"/>
                <a:gd name="T31" fmla="*/ 254 h 706"/>
                <a:gd name="T32" fmla="*/ 337 w 618"/>
                <a:gd name="T33" fmla="*/ 185 h 706"/>
                <a:gd name="T34" fmla="*/ 305 w 618"/>
                <a:gd name="T35" fmla="*/ 0 h 706"/>
                <a:gd name="T36" fmla="*/ 274 w 618"/>
                <a:gd name="T37" fmla="*/ 185 h 706"/>
                <a:gd name="T38" fmla="*/ 218 w 618"/>
                <a:gd name="T39" fmla="*/ 253 h 706"/>
                <a:gd name="T40" fmla="*/ 196 w 618"/>
                <a:gd name="T41" fmla="*/ 258 h 706"/>
                <a:gd name="T42" fmla="*/ 183 w 618"/>
                <a:gd name="T43" fmla="*/ 240 h 706"/>
                <a:gd name="T44" fmla="*/ 170 w 618"/>
                <a:gd name="T45" fmla="*/ 283 h 706"/>
                <a:gd name="T46" fmla="*/ 117 w 618"/>
                <a:gd name="T47" fmla="*/ 344 h 706"/>
                <a:gd name="T48" fmla="*/ 99 w 618"/>
                <a:gd name="T49" fmla="*/ 344 h 706"/>
                <a:gd name="T50" fmla="*/ 86 w 618"/>
                <a:gd name="T51" fmla="*/ 322 h 706"/>
                <a:gd name="T52" fmla="*/ 73 w 618"/>
                <a:gd name="T53" fmla="*/ 369 h 706"/>
                <a:gd name="T54" fmla="*/ 8 w 618"/>
                <a:gd name="T55" fmla="*/ 441 h 706"/>
                <a:gd name="T56" fmla="*/ 3 w 618"/>
                <a:gd name="T57" fmla="*/ 485 h 706"/>
                <a:gd name="T58" fmla="*/ 181 w 618"/>
                <a:gd name="T59" fmla="*/ 387 h 706"/>
                <a:gd name="T60" fmla="*/ 267 w 618"/>
                <a:gd name="T61" fmla="*/ 361 h 706"/>
                <a:gd name="T62" fmla="*/ 275 w 618"/>
                <a:gd name="T63" fmla="*/ 494 h 706"/>
                <a:gd name="T64" fmla="*/ 272 w 618"/>
                <a:gd name="T65" fmla="*/ 612 h 706"/>
                <a:gd name="T66" fmla="*/ 193 w 618"/>
                <a:gd name="T67" fmla="*/ 693 h 706"/>
                <a:gd name="T68" fmla="*/ 293 w 618"/>
                <a:gd name="T69" fmla="*/ 684 h 706"/>
                <a:gd name="T70" fmla="*/ 308 w 618"/>
                <a:gd name="T71" fmla="*/ 706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8" h="706">
                  <a:moveTo>
                    <a:pt x="317" y="690"/>
                  </a:moveTo>
                  <a:cubicBezTo>
                    <a:pt x="319" y="684"/>
                    <a:pt x="323" y="683"/>
                    <a:pt x="325" y="683"/>
                  </a:cubicBezTo>
                  <a:cubicBezTo>
                    <a:pt x="417" y="704"/>
                    <a:pt x="417" y="704"/>
                    <a:pt x="417" y="704"/>
                  </a:cubicBezTo>
                  <a:cubicBezTo>
                    <a:pt x="421" y="704"/>
                    <a:pt x="423" y="700"/>
                    <a:pt x="423" y="695"/>
                  </a:cubicBezTo>
                  <a:cubicBezTo>
                    <a:pt x="423" y="687"/>
                    <a:pt x="419" y="679"/>
                    <a:pt x="413" y="673"/>
                  </a:cubicBezTo>
                  <a:cubicBezTo>
                    <a:pt x="341" y="606"/>
                    <a:pt x="341" y="606"/>
                    <a:pt x="341" y="606"/>
                  </a:cubicBezTo>
                  <a:cubicBezTo>
                    <a:pt x="335" y="601"/>
                    <a:pt x="334" y="597"/>
                    <a:pt x="334" y="592"/>
                  </a:cubicBezTo>
                  <a:cubicBezTo>
                    <a:pt x="334" y="581"/>
                    <a:pt x="340" y="569"/>
                    <a:pt x="340" y="494"/>
                  </a:cubicBezTo>
                  <a:cubicBezTo>
                    <a:pt x="340" y="387"/>
                    <a:pt x="340" y="387"/>
                    <a:pt x="340" y="387"/>
                  </a:cubicBezTo>
                  <a:cubicBezTo>
                    <a:pt x="340" y="366"/>
                    <a:pt x="340" y="360"/>
                    <a:pt x="348" y="360"/>
                  </a:cubicBezTo>
                  <a:cubicBezTo>
                    <a:pt x="349" y="360"/>
                    <a:pt x="353" y="362"/>
                    <a:pt x="361" y="364"/>
                  </a:cubicBezTo>
                  <a:cubicBezTo>
                    <a:pt x="427" y="384"/>
                    <a:pt x="427" y="384"/>
                    <a:pt x="427" y="384"/>
                  </a:cubicBezTo>
                  <a:cubicBezTo>
                    <a:pt x="438" y="387"/>
                    <a:pt x="448" y="391"/>
                    <a:pt x="463" y="399"/>
                  </a:cubicBezTo>
                  <a:cubicBezTo>
                    <a:pt x="617" y="484"/>
                    <a:pt x="617" y="484"/>
                    <a:pt x="617" y="484"/>
                  </a:cubicBezTo>
                  <a:cubicBezTo>
                    <a:pt x="618" y="458"/>
                    <a:pt x="618" y="458"/>
                    <a:pt x="618" y="458"/>
                  </a:cubicBezTo>
                  <a:cubicBezTo>
                    <a:pt x="618" y="447"/>
                    <a:pt x="618" y="444"/>
                    <a:pt x="611" y="438"/>
                  </a:cubicBezTo>
                  <a:cubicBezTo>
                    <a:pt x="545" y="381"/>
                    <a:pt x="545" y="381"/>
                    <a:pt x="545" y="381"/>
                  </a:cubicBezTo>
                  <a:cubicBezTo>
                    <a:pt x="538" y="375"/>
                    <a:pt x="538" y="374"/>
                    <a:pt x="538" y="359"/>
                  </a:cubicBezTo>
                  <a:cubicBezTo>
                    <a:pt x="538" y="337"/>
                    <a:pt x="538" y="337"/>
                    <a:pt x="538" y="337"/>
                  </a:cubicBezTo>
                  <a:cubicBezTo>
                    <a:pt x="538" y="326"/>
                    <a:pt x="537" y="322"/>
                    <a:pt x="524" y="322"/>
                  </a:cubicBezTo>
                  <a:cubicBezTo>
                    <a:pt x="516" y="322"/>
                    <a:pt x="513" y="324"/>
                    <a:pt x="513" y="331"/>
                  </a:cubicBezTo>
                  <a:cubicBezTo>
                    <a:pt x="513" y="338"/>
                    <a:pt x="513" y="338"/>
                    <a:pt x="513" y="338"/>
                  </a:cubicBezTo>
                  <a:cubicBezTo>
                    <a:pt x="513" y="342"/>
                    <a:pt x="509" y="345"/>
                    <a:pt x="506" y="345"/>
                  </a:cubicBezTo>
                  <a:cubicBezTo>
                    <a:pt x="505" y="345"/>
                    <a:pt x="502" y="345"/>
                    <a:pt x="496" y="340"/>
                  </a:cubicBezTo>
                  <a:cubicBezTo>
                    <a:pt x="449" y="299"/>
                    <a:pt x="449" y="299"/>
                    <a:pt x="449" y="299"/>
                  </a:cubicBezTo>
                  <a:cubicBezTo>
                    <a:pt x="444" y="295"/>
                    <a:pt x="443" y="292"/>
                    <a:pt x="443" y="290"/>
                  </a:cubicBezTo>
                  <a:cubicBezTo>
                    <a:pt x="445" y="251"/>
                    <a:pt x="445" y="251"/>
                    <a:pt x="445" y="251"/>
                  </a:cubicBezTo>
                  <a:cubicBezTo>
                    <a:pt x="445" y="241"/>
                    <a:pt x="442" y="238"/>
                    <a:pt x="430" y="238"/>
                  </a:cubicBezTo>
                  <a:cubicBezTo>
                    <a:pt x="421" y="238"/>
                    <a:pt x="418" y="241"/>
                    <a:pt x="418" y="250"/>
                  </a:cubicBezTo>
                  <a:cubicBezTo>
                    <a:pt x="418" y="256"/>
                    <a:pt x="418" y="256"/>
                    <a:pt x="418" y="256"/>
                  </a:cubicBezTo>
                  <a:cubicBezTo>
                    <a:pt x="418" y="260"/>
                    <a:pt x="415" y="263"/>
                    <a:pt x="411" y="263"/>
                  </a:cubicBezTo>
                  <a:cubicBezTo>
                    <a:pt x="407" y="263"/>
                    <a:pt x="404" y="260"/>
                    <a:pt x="398" y="254"/>
                  </a:cubicBezTo>
                  <a:cubicBezTo>
                    <a:pt x="348" y="211"/>
                    <a:pt x="348" y="211"/>
                    <a:pt x="348" y="211"/>
                  </a:cubicBezTo>
                  <a:cubicBezTo>
                    <a:pt x="338" y="202"/>
                    <a:pt x="338" y="202"/>
                    <a:pt x="337" y="185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334" y="73"/>
                    <a:pt x="324" y="0"/>
                    <a:pt x="305" y="0"/>
                  </a:cubicBezTo>
                  <a:cubicBezTo>
                    <a:pt x="285" y="0"/>
                    <a:pt x="275" y="87"/>
                    <a:pt x="274" y="144"/>
                  </a:cubicBezTo>
                  <a:cubicBezTo>
                    <a:pt x="274" y="185"/>
                    <a:pt x="274" y="185"/>
                    <a:pt x="274" y="185"/>
                  </a:cubicBezTo>
                  <a:cubicBezTo>
                    <a:pt x="274" y="202"/>
                    <a:pt x="274" y="203"/>
                    <a:pt x="264" y="212"/>
                  </a:cubicBezTo>
                  <a:cubicBezTo>
                    <a:pt x="218" y="253"/>
                    <a:pt x="218" y="253"/>
                    <a:pt x="218" y="253"/>
                  </a:cubicBezTo>
                  <a:cubicBezTo>
                    <a:pt x="209" y="262"/>
                    <a:pt x="204" y="263"/>
                    <a:pt x="201" y="263"/>
                  </a:cubicBezTo>
                  <a:cubicBezTo>
                    <a:pt x="198" y="263"/>
                    <a:pt x="196" y="261"/>
                    <a:pt x="196" y="258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6" y="244"/>
                    <a:pt x="195" y="240"/>
                    <a:pt x="183" y="240"/>
                  </a:cubicBezTo>
                  <a:cubicBezTo>
                    <a:pt x="170" y="240"/>
                    <a:pt x="170" y="245"/>
                    <a:pt x="170" y="258"/>
                  </a:cubicBezTo>
                  <a:cubicBezTo>
                    <a:pt x="170" y="283"/>
                    <a:pt x="170" y="283"/>
                    <a:pt x="170" y="283"/>
                  </a:cubicBezTo>
                  <a:cubicBezTo>
                    <a:pt x="170" y="294"/>
                    <a:pt x="169" y="298"/>
                    <a:pt x="161" y="304"/>
                  </a:cubicBezTo>
                  <a:cubicBezTo>
                    <a:pt x="117" y="344"/>
                    <a:pt x="117" y="344"/>
                    <a:pt x="117" y="344"/>
                  </a:cubicBezTo>
                  <a:cubicBezTo>
                    <a:pt x="110" y="349"/>
                    <a:pt x="106" y="351"/>
                    <a:pt x="104" y="351"/>
                  </a:cubicBezTo>
                  <a:cubicBezTo>
                    <a:pt x="102" y="351"/>
                    <a:pt x="99" y="348"/>
                    <a:pt x="99" y="344"/>
                  </a:cubicBezTo>
                  <a:cubicBezTo>
                    <a:pt x="99" y="334"/>
                    <a:pt x="99" y="334"/>
                    <a:pt x="99" y="334"/>
                  </a:cubicBezTo>
                  <a:cubicBezTo>
                    <a:pt x="99" y="324"/>
                    <a:pt x="96" y="322"/>
                    <a:pt x="86" y="322"/>
                  </a:cubicBezTo>
                  <a:cubicBezTo>
                    <a:pt x="75" y="322"/>
                    <a:pt x="73" y="327"/>
                    <a:pt x="73" y="340"/>
                  </a:cubicBezTo>
                  <a:cubicBezTo>
                    <a:pt x="73" y="369"/>
                    <a:pt x="73" y="369"/>
                    <a:pt x="73" y="369"/>
                  </a:cubicBezTo>
                  <a:cubicBezTo>
                    <a:pt x="73" y="382"/>
                    <a:pt x="72" y="384"/>
                    <a:pt x="63" y="392"/>
                  </a:cubicBezTo>
                  <a:cubicBezTo>
                    <a:pt x="8" y="441"/>
                    <a:pt x="8" y="441"/>
                    <a:pt x="8" y="441"/>
                  </a:cubicBezTo>
                  <a:cubicBezTo>
                    <a:pt x="0" y="448"/>
                    <a:pt x="0" y="449"/>
                    <a:pt x="0" y="457"/>
                  </a:cubicBezTo>
                  <a:cubicBezTo>
                    <a:pt x="3" y="485"/>
                    <a:pt x="3" y="485"/>
                    <a:pt x="3" y="485"/>
                  </a:cubicBezTo>
                  <a:cubicBezTo>
                    <a:pt x="147" y="401"/>
                    <a:pt x="147" y="401"/>
                    <a:pt x="147" y="401"/>
                  </a:cubicBezTo>
                  <a:cubicBezTo>
                    <a:pt x="162" y="392"/>
                    <a:pt x="163" y="392"/>
                    <a:pt x="181" y="387"/>
                  </a:cubicBezTo>
                  <a:cubicBezTo>
                    <a:pt x="248" y="366"/>
                    <a:pt x="248" y="366"/>
                    <a:pt x="248" y="366"/>
                  </a:cubicBezTo>
                  <a:cubicBezTo>
                    <a:pt x="259" y="362"/>
                    <a:pt x="265" y="361"/>
                    <a:pt x="267" y="361"/>
                  </a:cubicBezTo>
                  <a:cubicBezTo>
                    <a:pt x="275" y="361"/>
                    <a:pt x="275" y="367"/>
                    <a:pt x="275" y="387"/>
                  </a:cubicBezTo>
                  <a:cubicBezTo>
                    <a:pt x="275" y="494"/>
                    <a:pt x="275" y="494"/>
                    <a:pt x="275" y="494"/>
                  </a:cubicBezTo>
                  <a:cubicBezTo>
                    <a:pt x="275" y="587"/>
                    <a:pt x="281" y="574"/>
                    <a:pt x="281" y="593"/>
                  </a:cubicBezTo>
                  <a:cubicBezTo>
                    <a:pt x="281" y="599"/>
                    <a:pt x="279" y="605"/>
                    <a:pt x="272" y="612"/>
                  </a:cubicBezTo>
                  <a:cubicBezTo>
                    <a:pt x="202" y="677"/>
                    <a:pt x="202" y="677"/>
                    <a:pt x="202" y="677"/>
                  </a:cubicBezTo>
                  <a:cubicBezTo>
                    <a:pt x="195" y="683"/>
                    <a:pt x="193" y="686"/>
                    <a:pt x="193" y="693"/>
                  </a:cubicBezTo>
                  <a:cubicBezTo>
                    <a:pt x="193" y="705"/>
                    <a:pt x="195" y="706"/>
                    <a:pt x="199" y="706"/>
                  </a:cubicBezTo>
                  <a:cubicBezTo>
                    <a:pt x="293" y="684"/>
                    <a:pt x="293" y="684"/>
                    <a:pt x="293" y="684"/>
                  </a:cubicBezTo>
                  <a:cubicBezTo>
                    <a:pt x="296" y="684"/>
                    <a:pt x="299" y="686"/>
                    <a:pt x="300" y="688"/>
                  </a:cubicBezTo>
                  <a:cubicBezTo>
                    <a:pt x="308" y="706"/>
                    <a:pt x="308" y="706"/>
                    <a:pt x="308" y="706"/>
                  </a:cubicBezTo>
                  <a:lnTo>
                    <a:pt x="317" y="690"/>
                  </a:lnTo>
                  <a:close/>
                </a:path>
              </a:pathLst>
            </a:custGeom>
            <a:solidFill>
              <a:srgbClr val="FFFFFF">
                <a:lumMod val="6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2" name="Group 181"/>
          <p:cNvGrpSpPr/>
          <p:nvPr userDrawn="1"/>
        </p:nvGrpSpPr>
        <p:grpSpPr bwMode="gray">
          <a:xfrm>
            <a:off x="5731062" y="1952625"/>
            <a:ext cx="371475" cy="371475"/>
            <a:chOff x="2635865" y="895350"/>
            <a:chExt cx="304800" cy="304800"/>
          </a:xfrm>
        </p:grpSpPr>
        <p:sp>
          <p:nvSpPr>
            <p:cNvPr id="183" name="Oval 182"/>
            <p:cNvSpPr/>
            <p:nvPr userDrawn="1"/>
          </p:nvSpPr>
          <p:spPr bwMode="gray">
            <a:xfrm>
              <a:off x="2635865" y="895350"/>
              <a:ext cx="304800" cy="304800"/>
            </a:xfrm>
            <a:prstGeom prst="ellipse">
              <a:avLst/>
            </a:prstGeom>
            <a:solidFill>
              <a:schemeClr val="tx2">
                <a:lumMod val="85000"/>
                <a:lumOff val="15000"/>
              </a:schemeClr>
            </a:solidFill>
            <a:ln w="19050">
              <a:noFill/>
              <a:round/>
              <a:headEnd/>
              <a:tailEnd/>
            </a:ln>
            <a:effectLst/>
          </p:spPr>
          <p:txBody>
            <a:bodyPr wrap="squar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4" name="Freeform 21"/>
            <p:cNvSpPr>
              <a:spLocks noEditPoints="1"/>
            </p:cNvSpPr>
            <p:nvPr userDrawn="1"/>
          </p:nvSpPr>
          <p:spPr bwMode="gray">
            <a:xfrm>
              <a:off x="2673930" y="966665"/>
              <a:ext cx="241574" cy="148402"/>
            </a:xfrm>
            <a:custGeom>
              <a:avLst/>
              <a:gdLst>
                <a:gd name="T0" fmla="*/ 6 w 277"/>
                <a:gd name="T1" fmla="*/ 144 h 169"/>
                <a:gd name="T2" fmla="*/ 0 w 277"/>
                <a:gd name="T3" fmla="*/ 136 h 169"/>
                <a:gd name="T4" fmla="*/ 8 w 277"/>
                <a:gd name="T5" fmla="*/ 101 h 169"/>
                <a:gd name="T6" fmla="*/ 51 w 277"/>
                <a:gd name="T7" fmla="*/ 106 h 169"/>
                <a:gd name="T8" fmla="*/ 4 w 277"/>
                <a:gd name="T9" fmla="*/ 78 h 169"/>
                <a:gd name="T10" fmla="*/ 6 w 277"/>
                <a:gd name="T11" fmla="*/ 58 h 169"/>
                <a:gd name="T12" fmla="*/ 15 w 277"/>
                <a:gd name="T13" fmla="*/ 40 h 169"/>
                <a:gd name="T14" fmla="*/ 64 w 277"/>
                <a:gd name="T15" fmla="*/ 7 h 169"/>
                <a:gd name="T16" fmla="*/ 206 w 277"/>
                <a:gd name="T17" fmla="*/ 4 h 169"/>
                <a:gd name="T18" fmla="*/ 240 w 277"/>
                <a:gd name="T19" fmla="*/ 39 h 169"/>
                <a:gd name="T20" fmla="*/ 270 w 277"/>
                <a:gd name="T21" fmla="*/ 43 h 169"/>
                <a:gd name="T22" fmla="*/ 257 w 277"/>
                <a:gd name="T23" fmla="*/ 60 h 169"/>
                <a:gd name="T24" fmla="*/ 235 w 277"/>
                <a:gd name="T25" fmla="*/ 89 h 169"/>
                <a:gd name="T26" fmla="*/ 226 w 277"/>
                <a:gd name="T27" fmla="*/ 107 h 169"/>
                <a:gd name="T28" fmla="*/ 277 w 277"/>
                <a:gd name="T29" fmla="*/ 95 h 169"/>
                <a:gd name="T30" fmla="*/ 276 w 277"/>
                <a:gd name="T31" fmla="*/ 140 h 169"/>
                <a:gd name="T32" fmla="*/ 203 w 277"/>
                <a:gd name="T33" fmla="*/ 149 h 169"/>
                <a:gd name="T34" fmla="*/ 73 w 277"/>
                <a:gd name="T35" fmla="*/ 149 h 169"/>
                <a:gd name="T36" fmla="*/ 68 w 277"/>
                <a:gd name="T37" fmla="*/ 17 h 169"/>
                <a:gd name="T38" fmla="*/ 46 w 277"/>
                <a:gd name="T39" fmla="*/ 52 h 169"/>
                <a:gd name="T40" fmla="*/ 232 w 277"/>
                <a:gd name="T41" fmla="*/ 48 h 169"/>
                <a:gd name="T42" fmla="*/ 200 w 277"/>
                <a:gd name="T43" fmla="*/ 14 h 169"/>
                <a:gd name="T44" fmla="*/ 95 w 277"/>
                <a:gd name="T45" fmla="*/ 77 h 169"/>
                <a:gd name="T46" fmla="*/ 88 w 277"/>
                <a:gd name="T47" fmla="*/ 132 h 169"/>
                <a:gd name="T48" fmla="*/ 180 w 277"/>
                <a:gd name="T49" fmla="*/ 140 h 169"/>
                <a:gd name="T50" fmla="*/ 190 w 277"/>
                <a:gd name="T51" fmla="*/ 86 h 169"/>
                <a:gd name="T52" fmla="*/ 95 w 277"/>
                <a:gd name="T53" fmla="*/ 77 h 169"/>
                <a:gd name="T54" fmla="*/ 225 w 277"/>
                <a:gd name="T55" fmla="*/ 164 h 169"/>
                <a:gd name="T56" fmla="*/ 272 w 277"/>
                <a:gd name="T57" fmla="*/ 169 h 169"/>
                <a:gd name="T58" fmla="*/ 277 w 277"/>
                <a:gd name="T59" fmla="*/ 149 h 169"/>
                <a:gd name="T60" fmla="*/ 271 w 277"/>
                <a:gd name="T61" fmla="*/ 150 h 169"/>
                <a:gd name="T62" fmla="*/ 218 w 277"/>
                <a:gd name="T63" fmla="*/ 117 h 169"/>
                <a:gd name="T64" fmla="*/ 218 w 277"/>
                <a:gd name="T65" fmla="*/ 136 h 169"/>
                <a:gd name="T66" fmla="*/ 218 w 277"/>
                <a:gd name="T67" fmla="*/ 117 h 169"/>
                <a:gd name="T68" fmla="*/ 51 w 277"/>
                <a:gd name="T69" fmla="*/ 164 h 169"/>
                <a:gd name="T70" fmla="*/ 5 w 277"/>
                <a:gd name="T71" fmla="*/ 169 h 169"/>
                <a:gd name="T72" fmla="*/ 0 w 277"/>
                <a:gd name="T73" fmla="*/ 149 h 169"/>
                <a:gd name="T74" fmla="*/ 6 w 277"/>
                <a:gd name="T75" fmla="*/ 150 h 169"/>
                <a:gd name="T76" fmla="*/ 58 w 277"/>
                <a:gd name="T77" fmla="*/ 117 h 169"/>
                <a:gd name="T78" fmla="*/ 58 w 277"/>
                <a:gd name="T79" fmla="*/ 136 h 169"/>
                <a:gd name="T80" fmla="*/ 58 w 277"/>
                <a:gd name="T8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7" h="169">
                  <a:moveTo>
                    <a:pt x="73" y="149"/>
                  </a:moveTo>
                  <a:cubicBezTo>
                    <a:pt x="51" y="148"/>
                    <a:pt x="29" y="146"/>
                    <a:pt x="6" y="144"/>
                  </a:cubicBezTo>
                  <a:cubicBezTo>
                    <a:pt x="4" y="143"/>
                    <a:pt x="2" y="143"/>
                    <a:pt x="1" y="140"/>
                  </a:cubicBezTo>
                  <a:cubicBezTo>
                    <a:pt x="0" y="139"/>
                    <a:pt x="0" y="138"/>
                    <a:pt x="0" y="136"/>
                  </a:cubicBezTo>
                  <a:cubicBezTo>
                    <a:pt x="0" y="123"/>
                    <a:pt x="0" y="109"/>
                    <a:pt x="0" y="95"/>
                  </a:cubicBezTo>
                  <a:cubicBezTo>
                    <a:pt x="1" y="98"/>
                    <a:pt x="4" y="101"/>
                    <a:pt x="8" y="101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1" y="107"/>
                    <a:pt x="51" y="107"/>
                    <a:pt x="51" y="106"/>
                  </a:cubicBezTo>
                  <a:cubicBezTo>
                    <a:pt x="51" y="98"/>
                    <a:pt x="51" y="91"/>
                    <a:pt x="41" y="89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2" y="57"/>
                    <a:pt x="1" y="49"/>
                    <a:pt x="6" y="43"/>
                  </a:cubicBezTo>
                  <a:cubicBezTo>
                    <a:pt x="9" y="40"/>
                    <a:pt x="12" y="40"/>
                    <a:pt x="1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6" y="5"/>
                    <a:pt x="68" y="4"/>
                    <a:pt x="70" y="4"/>
                  </a:cubicBezTo>
                  <a:cubicBezTo>
                    <a:pt x="116" y="0"/>
                    <a:pt x="161" y="0"/>
                    <a:pt x="206" y="4"/>
                  </a:cubicBezTo>
                  <a:cubicBezTo>
                    <a:pt x="209" y="4"/>
                    <a:pt x="211" y="5"/>
                    <a:pt x="212" y="7"/>
                  </a:cubicBezTo>
                  <a:cubicBezTo>
                    <a:pt x="240" y="39"/>
                    <a:pt x="240" y="39"/>
                    <a:pt x="240" y="39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4" y="40"/>
                    <a:pt x="268" y="40"/>
                    <a:pt x="270" y="43"/>
                  </a:cubicBezTo>
                  <a:cubicBezTo>
                    <a:pt x="276" y="49"/>
                    <a:pt x="275" y="57"/>
                    <a:pt x="270" y="58"/>
                  </a:cubicBezTo>
                  <a:cubicBezTo>
                    <a:pt x="257" y="60"/>
                    <a:pt x="257" y="60"/>
                    <a:pt x="257" y="60"/>
                  </a:cubicBezTo>
                  <a:cubicBezTo>
                    <a:pt x="272" y="78"/>
                    <a:pt x="272" y="78"/>
                    <a:pt x="272" y="78"/>
                  </a:cubicBezTo>
                  <a:cubicBezTo>
                    <a:pt x="235" y="89"/>
                    <a:pt x="235" y="89"/>
                    <a:pt x="235" y="89"/>
                  </a:cubicBezTo>
                  <a:cubicBezTo>
                    <a:pt x="225" y="91"/>
                    <a:pt x="225" y="98"/>
                    <a:pt x="225" y="106"/>
                  </a:cubicBezTo>
                  <a:cubicBezTo>
                    <a:pt x="225" y="107"/>
                    <a:pt x="226" y="107"/>
                    <a:pt x="226" y="107"/>
                  </a:cubicBezTo>
                  <a:cubicBezTo>
                    <a:pt x="268" y="101"/>
                    <a:pt x="268" y="101"/>
                    <a:pt x="268" y="101"/>
                  </a:cubicBezTo>
                  <a:cubicBezTo>
                    <a:pt x="272" y="101"/>
                    <a:pt x="275" y="98"/>
                    <a:pt x="277" y="95"/>
                  </a:cubicBezTo>
                  <a:cubicBezTo>
                    <a:pt x="277" y="109"/>
                    <a:pt x="277" y="123"/>
                    <a:pt x="277" y="136"/>
                  </a:cubicBezTo>
                  <a:cubicBezTo>
                    <a:pt x="277" y="138"/>
                    <a:pt x="276" y="139"/>
                    <a:pt x="276" y="140"/>
                  </a:cubicBezTo>
                  <a:cubicBezTo>
                    <a:pt x="274" y="143"/>
                    <a:pt x="272" y="143"/>
                    <a:pt x="270" y="144"/>
                  </a:cubicBezTo>
                  <a:cubicBezTo>
                    <a:pt x="248" y="146"/>
                    <a:pt x="225" y="148"/>
                    <a:pt x="203" y="149"/>
                  </a:cubicBezTo>
                  <a:cubicBezTo>
                    <a:pt x="181" y="151"/>
                    <a:pt x="160" y="151"/>
                    <a:pt x="138" y="151"/>
                  </a:cubicBezTo>
                  <a:cubicBezTo>
                    <a:pt x="116" y="151"/>
                    <a:pt x="95" y="151"/>
                    <a:pt x="73" y="149"/>
                  </a:cubicBezTo>
                  <a:close/>
                  <a:moveTo>
                    <a:pt x="76" y="14"/>
                  </a:moveTo>
                  <a:cubicBezTo>
                    <a:pt x="73" y="14"/>
                    <a:pt x="70" y="14"/>
                    <a:pt x="68" y="17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2" y="50"/>
                    <a:pt x="43" y="52"/>
                    <a:pt x="46" y="52"/>
                  </a:cubicBezTo>
                  <a:cubicBezTo>
                    <a:pt x="107" y="58"/>
                    <a:pt x="169" y="58"/>
                    <a:pt x="230" y="52"/>
                  </a:cubicBezTo>
                  <a:cubicBezTo>
                    <a:pt x="233" y="52"/>
                    <a:pt x="234" y="50"/>
                    <a:pt x="232" y="48"/>
                  </a:cubicBezTo>
                  <a:cubicBezTo>
                    <a:pt x="208" y="17"/>
                    <a:pt x="208" y="17"/>
                    <a:pt x="208" y="17"/>
                  </a:cubicBezTo>
                  <a:cubicBezTo>
                    <a:pt x="206" y="14"/>
                    <a:pt x="203" y="14"/>
                    <a:pt x="200" y="14"/>
                  </a:cubicBezTo>
                  <a:cubicBezTo>
                    <a:pt x="159" y="10"/>
                    <a:pt x="117" y="10"/>
                    <a:pt x="76" y="14"/>
                  </a:cubicBezTo>
                  <a:close/>
                  <a:moveTo>
                    <a:pt x="95" y="77"/>
                  </a:moveTo>
                  <a:cubicBezTo>
                    <a:pt x="90" y="77"/>
                    <a:pt x="86" y="81"/>
                    <a:pt x="86" y="86"/>
                  </a:cubicBezTo>
                  <a:cubicBezTo>
                    <a:pt x="88" y="132"/>
                    <a:pt x="88" y="132"/>
                    <a:pt x="88" y="132"/>
                  </a:cubicBezTo>
                  <a:cubicBezTo>
                    <a:pt x="88" y="136"/>
                    <a:pt x="92" y="139"/>
                    <a:pt x="96" y="140"/>
                  </a:cubicBezTo>
                  <a:cubicBezTo>
                    <a:pt x="124" y="142"/>
                    <a:pt x="152" y="142"/>
                    <a:pt x="180" y="140"/>
                  </a:cubicBezTo>
                  <a:cubicBezTo>
                    <a:pt x="184" y="139"/>
                    <a:pt x="188" y="136"/>
                    <a:pt x="188" y="132"/>
                  </a:cubicBezTo>
                  <a:cubicBezTo>
                    <a:pt x="190" y="86"/>
                    <a:pt x="190" y="86"/>
                    <a:pt x="190" y="86"/>
                  </a:cubicBezTo>
                  <a:cubicBezTo>
                    <a:pt x="190" y="81"/>
                    <a:pt x="186" y="77"/>
                    <a:pt x="181" y="77"/>
                  </a:cubicBezTo>
                  <a:cubicBezTo>
                    <a:pt x="95" y="77"/>
                    <a:pt x="95" y="77"/>
                    <a:pt x="95" y="77"/>
                  </a:cubicBezTo>
                  <a:close/>
                  <a:moveTo>
                    <a:pt x="225" y="154"/>
                  </a:moveTo>
                  <a:cubicBezTo>
                    <a:pt x="225" y="164"/>
                    <a:pt x="225" y="164"/>
                    <a:pt x="225" y="164"/>
                  </a:cubicBezTo>
                  <a:cubicBezTo>
                    <a:pt x="225" y="167"/>
                    <a:pt x="227" y="169"/>
                    <a:pt x="23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4" y="169"/>
                    <a:pt x="277" y="167"/>
                    <a:pt x="277" y="164"/>
                  </a:cubicBezTo>
                  <a:cubicBezTo>
                    <a:pt x="277" y="149"/>
                    <a:pt x="277" y="149"/>
                    <a:pt x="277" y="149"/>
                  </a:cubicBezTo>
                  <a:cubicBezTo>
                    <a:pt x="277" y="148"/>
                    <a:pt x="277" y="148"/>
                    <a:pt x="277" y="148"/>
                  </a:cubicBezTo>
                  <a:cubicBezTo>
                    <a:pt x="275" y="149"/>
                    <a:pt x="273" y="149"/>
                    <a:pt x="271" y="150"/>
                  </a:cubicBezTo>
                  <a:cubicBezTo>
                    <a:pt x="255" y="151"/>
                    <a:pt x="240" y="153"/>
                    <a:pt x="225" y="154"/>
                  </a:cubicBezTo>
                  <a:close/>
                  <a:moveTo>
                    <a:pt x="218" y="117"/>
                  </a:moveTo>
                  <a:cubicBezTo>
                    <a:pt x="213" y="117"/>
                    <a:pt x="209" y="121"/>
                    <a:pt x="209" y="127"/>
                  </a:cubicBezTo>
                  <a:cubicBezTo>
                    <a:pt x="209" y="132"/>
                    <a:pt x="213" y="136"/>
                    <a:pt x="218" y="136"/>
                  </a:cubicBezTo>
                  <a:cubicBezTo>
                    <a:pt x="224" y="136"/>
                    <a:pt x="228" y="132"/>
                    <a:pt x="228" y="127"/>
                  </a:cubicBezTo>
                  <a:cubicBezTo>
                    <a:pt x="228" y="121"/>
                    <a:pt x="224" y="117"/>
                    <a:pt x="218" y="117"/>
                  </a:cubicBezTo>
                  <a:close/>
                  <a:moveTo>
                    <a:pt x="51" y="154"/>
                  </a:moveTo>
                  <a:cubicBezTo>
                    <a:pt x="51" y="164"/>
                    <a:pt x="51" y="164"/>
                    <a:pt x="51" y="164"/>
                  </a:cubicBezTo>
                  <a:cubicBezTo>
                    <a:pt x="51" y="167"/>
                    <a:pt x="49" y="169"/>
                    <a:pt x="46" y="169"/>
                  </a:cubicBezTo>
                  <a:cubicBezTo>
                    <a:pt x="5" y="169"/>
                    <a:pt x="5" y="169"/>
                    <a:pt x="5" y="169"/>
                  </a:cubicBezTo>
                  <a:cubicBezTo>
                    <a:pt x="2" y="169"/>
                    <a:pt x="0" y="167"/>
                    <a:pt x="0" y="164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1" y="149"/>
                    <a:pt x="3" y="149"/>
                    <a:pt x="6" y="150"/>
                  </a:cubicBezTo>
                  <a:cubicBezTo>
                    <a:pt x="21" y="151"/>
                    <a:pt x="36" y="153"/>
                    <a:pt x="51" y="154"/>
                  </a:cubicBezTo>
                  <a:close/>
                  <a:moveTo>
                    <a:pt x="58" y="117"/>
                  </a:moveTo>
                  <a:cubicBezTo>
                    <a:pt x="63" y="117"/>
                    <a:pt x="67" y="121"/>
                    <a:pt x="67" y="127"/>
                  </a:cubicBezTo>
                  <a:cubicBezTo>
                    <a:pt x="67" y="132"/>
                    <a:pt x="63" y="136"/>
                    <a:pt x="58" y="136"/>
                  </a:cubicBezTo>
                  <a:cubicBezTo>
                    <a:pt x="52" y="136"/>
                    <a:pt x="48" y="132"/>
                    <a:pt x="48" y="127"/>
                  </a:cubicBezTo>
                  <a:cubicBezTo>
                    <a:pt x="48" y="121"/>
                    <a:pt x="52" y="117"/>
                    <a:pt x="58" y="117"/>
                  </a:cubicBezTo>
                  <a:close/>
                </a:path>
              </a:pathLst>
            </a:custGeom>
            <a:solidFill>
              <a:srgbClr val="FFFFFF">
                <a:lumMod val="6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5" name="Group 184"/>
          <p:cNvGrpSpPr/>
          <p:nvPr userDrawn="1"/>
        </p:nvGrpSpPr>
        <p:grpSpPr>
          <a:xfrm>
            <a:off x="5740587" y="3192124"/>
            <a:ext cx="371475" cy="371475"/>
            <a:chOff x="5733443" y="956553"/>
            <a:chExt cx="371475" cy="371475"/>
          </a:xfrm>
        </p:grpSpPr>
        <p:sp>
          <p:nvSpPr>
            <p:cNvPr id="186" name="Oval 185"/>
            <p:cNvSpPr/>
            <p:nvPr userDrawn="1"/>
          </p:nvSpPr>
          <p:spPr bwMode="gray">
            <a:xfrm>
              <a:off x="5733443" y="956553"/>
              <a:ext cx="371475" cy="371475"/>
            </a:xfrm>
            <a:prstGeom prst="ellipse">
              <a:avLst/>
            </a:prstGeom>
            <a:solidFill>
              <a:schemeClr val="tx2">
                <a:lumMod val="85000"/>
                <a:lumOff val="15000"/>
              </a:schemeClr>
            </a:solidFill>
            <a:ln w="19050">
              <a:noFill/>
              <a:round/>
              <a:headEnd/>
              <a:tailEnd/>
            </a:ln>
            <a:effectLst/>
          </p:spPr>
          <p:txBody>
            <a:bodyPr wrap="squar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87" name="Group 186"/>
            <p:cNvGrpSpPr/>
            <p:nvPr userDrawn="1"/>
          </p:nvGrpSpPr>
          <p:grpSpPr>
            <a:xfrm>
              <a:off x="5779303" y="1029883"/>
              <a:ext cx="279755" cy="256765"/>
              <a:chOff x="5783088" y="1038848"/>
              <a:chExt cx="279755" cy="256765"/>
            </a:xfrm>
          </p:grpSpPr>
          <p:sp>
            <p:nvSpPr>
              <p:cNvPr id="188" name="Freeform 36"/>
              <p:cNvSpPr>
                <a:spLocks/>
              </p:cNvSpPr>
              <p:nvPr userDrawn="1"/>
            </p:nvSpPr>
            <p:spPr bwMode="gray">
              <a:xfrm flipH="1">
                <a:off x="5885003" y="1111137"/>
                <a:ext cx="76318" cy="184476"/>
              </a:xfrm>
              <a:custGeom>
                <a:avLst/>
                <a:gdLst>
                  <a:gd name="T0" fmla="*/ 264 w 415"/>
                  <a:gd name="T1" fmla="*/ 224 h 1003"/>
                  <a:gd name="T2" fmla="*/ 265 w 415"/>
                  <a:gd name="T3" fmla="*/ 219 h 1003"/>
                  <a:gd name="T4" fmla="*/ 287 w 415"/>
                  <a:gd name="T5" fmla="*/ 202 h 1003"/>
                  <a:gd name="T6" fmla="*/ 287 w 415"/>
                  <a:gd name="T7" fmla="*/ 43 h 1003"/>
                  <a:gd name="T8" fmla="*/ 129 w 415"/>
                  <a:gd name="T9" fmla="*/ 43 h 1003"/>
                  <a:gd name="T10" fmla="*/ 129 w 415"/>
                  <a:gd name="T11" fmla="*/ 202 h 1003"/>
                  <a:gd name="T12" fmla="*/ 151 w 415"/>
                  <a:gd name="T13" fmla="*/ 218 h 1003"/>
                  <a:gd name="T14" fmla="*/ 152 w 415"/>
                  <a:gd name="T15" fmla="*/ 224 h 1003"/>
                  <a:gd name="T16" fmla="*/ 3 w 415"/>
                  <a:gd name="T17" fmla="*/ 976 h 1003"/>
                  <a:gd name="T18" fmla="*/ 26 w 415"/>
                  <a:gd name="T19" fmla="*/ 1003 h 1003"/>
                  <a:gd name="T20" fmla="*/ 82 w 415"/>
                  <a:gd name="T21" fmla="*/ 1003 h 1003"/>
                  <a:gd name="T22" fmla="*/ 115 w 415"/>
                  <a:gd name="T23" fmla="*/ 976 h 1003"/>
                  <a:gd name="T24" fmla="*/ 208 w 415"/>
                  <a:gd name="T25" fmla="*/ 508 h 1003"/>
                  <a:gd name="T26" fmla="*/ 300 w 415"/>
                  <a:gd name="T27" fmla="*/ 976 h 1003"/>
                  <a:gd name="T28" fmla="*/ 334 w 415"/>
                  <a:gd name="T29" fmla="*/ 1003 h 1003"/>
                  <a:gd name="T30" fmla="*/ 390 w 415"/>
                  <a:gd name="T31" fmla="*/ 1003 h 1003"/>
                  <a:gd name="T32" fmla="*/ 412 w 415"/>
                  <a:gd name="T33" fmla="*/ 976 h 1003"/>
                  <a:gd name="T34" fmla="*/ 264 w 415"/>
                  <a:gd name="T35" fmla="*/ 224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15" h="1003">
                    <a:moveTo>
                      <a:pt x="264" y="224"/>
                    </a:moveTo>
                    <a:cubicBezTo>
                      <a:pt x="265" y="219"/>
                      <a:pt x="265" y="219"/>
                      <a:pt x="265" y="219"/>
                    </a:cubicBezTo>
                    <a:cubicBezTo>
                      <a:pt x="273" y="214"/>
                      <a:pt x="280" y="209"/>
                      <a:pt x="287" y="202"/>
                    </a:cubicBezTo>
                    <a:cubicBezTo>
                      <a:pt x="331" y="158"/>
                      <a:pt x="331" y="87"/>
                      <a:pt x="287" y="43"/>
                    </a:cubicBezTo>
                    <a:cubicBezTo>
                      <a:pt x="244" y="0"/>
                      <a:pt x="173" y="0"/>
                      <a:pt x="129" y="43"/>
                    </a:cubicBezTo>
                    <a:cubicBezTo>
                      <a:pt x="85" y="87"/>
                      <a:pt x="85" y="158"/>
                      <a:pt x="129" y="202"/>
                    </a:cubicBezTo>
                    <a:cubicBezTo>
                      <a:pt x="136" y="208"/>
                      <a:pt x="143" y="214"/>
                      <a:pt x="151" y="218"/>
                    </a:cubicBezTo>
                    <a:cubicBezTo>
                      <a:pt x="152" y="224"/>
                      <a:pt x="152" y="224"/>
                      <a:pt x="152" y="224"/>
                    </a:cubicBezTo>
                    <a:cubicBezTo>
                      <a:pt x="3" y="976"/>
                      <a:pt x="3" y="976"/>
                      <a:pt x="3" y="976"/>
                    </a:cubicBezTo>
                    <a:cubicBezTo>
                      <a:pt x="0" y="991"/>
                      <a:pt x="10" y="1003"/>
                      <a:pt x="26" y="1003"/>
                    </a:cubicBezTo>
                    <a:cubicBezTo>
                      <a:pt x="82" y="1003"/>
                      <a:pt x="82" y="1003"/>
                      <a:pt x="82" y="1003"/>
                    </a:cubicBezTo>
                    <a:cubicBezTo>
                      <a:pt x="97" y="1003"/>
                      <a:pt x="112" y="991"/>
                      <a:pt x="115" y="976"/>
                    </a:cubicBezTo>
                    <a:cubicBezTo>
                      <a:pt x="208" y="508"/>
                      <a:pt x="208" y="508"/>
                      <a:pt x="208" y="508"/>
                    </a:cubicBezTo>
                    <a:cubicBezTo>
                      <a:pt x="300" y="976"/>
                      <a:pt x="300" y="976"/>
                      <a:pt x="300" y="976"/>
                    </a:cubicBezTo>
                    <a:cubicBezTo>
                      <a:pt x="303" y="991"/>
                      <a:pt x="318" y="1003"/>
                      <a:pt x="334" y="1003"/>
                    </a:cubicBezTo>
                    <a:cubicBezTo>
                      <a:pt x="390" y="1003"/>
                      <a:pt x="390" y="1003"/>
                      <a:pt x="390" y="1003"/>
                    </a:cubicBezTo>
                    <a:cubicBezTo>
                      <a:pt x="405" y="1003"/>
                      <a:pt x="415" y="991"/>
                      <a:pt x="412" y="976"/>
                    </a:cubicBezTo>
                    <a:lnTo>
                      <a:pt x="264" y="224"/>
                    </a:ln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" name="Freeform 37"/>
              <p:cNvSpPr>
                <a:spLocks/>
              </p:cNvSpPr>
              <p:nvPr userDrawn="1"/>
            </p:nvSpPr>
            <p:spPr bwMode="gray">
              <a:xfrm flipH="1">
                <a:off x="5991265" y="1038848"/>
                <a:ext cx="71578" cy="188505"/>
              </a:xfrm>
              <a:custGeom>
                <a:avLst/>
                <a:gdLst>
                  <a:gd name="T0" fmla="*/ 363 w 389"/>
                  <a:gd name="T1" fmla="*/ 118 h 1025"/>
                  <a:gd name="T2" fmla="*/ 363 w 389"/>
                  <a:gd name="T3" fmla="*/ 25 h 1025"/>
                  <a:gd name="T4" fmla="*/ 270 w 389"/>
                  <a:gd name="T5" fmla="*/ 25 h 1025"/>
                  <a:gd name="T6" fmla="*/ 270 w 389"/>
                  <a:gd name="T7" fmla="*/ 1006 h 1025"/>
                  <a:gd name="T8" fmla="*/ 316 w 389"/>
                  <a:gd name="T9" fmla="*/ 1025 h 1025"/>
                  <a:gd name="T10" fmla="*/ 363 w 389"/>
                  <a:gd name="T11" fmla="*/ 1006 h 1025"/>
                  <a:gd name="T12" fmla="*/ 363 w 389"/>
                  <a:gd name="T13" fmla="*/ 913 h 1025"/>
                  <a:gd name="T14" fmla="*/ 363 w 389"/>
                  <a:gd name="T15" fmla="*/ 118 h 1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9" h="1025">
                    <a:moveTo>
                      <a:pt x="363" y="118"/>
                    </a:moveTo>
                    <a:cubicBezTo>
                      <a:pt x="389" y="93"/>
                      <a:pt x="389" y="51"/>
                      <a:pt x="363" y="25"/>
                    </a:cubicBezTo>
                    <a:cubicBezTo>
                      <a:pt x="337" y="0"/>
                      <a:pt x="296" y="0"/>
                      <a:pt x="270" y="25"/>
                    </a:cubicBezTo>
                    <a:cubicBezTo>
                      <a:pt x="0" y="296"/>
                      <a:pt x="0" y="735"/>
                      <a:pt x="270" y="1006"/>
                    </a:cubicBezTo>
                    <a:cubicBezTo>
                      <a:pt x="283" y="1019"/>
                      <a:pt x="300" y="1025"/>
                      <a:pt x="316" y="1025"/>
                    </a:cubicBezTo>
                    <a:cubicBezTo>
                      <a:pt x="333" y="1025"/>
                      <a:pt x="350" y="1019"/>
                      <a:pt x="363" y="1006"/>
                    </a:cubicBezTo>
                    <a:cubicBezTo>
                      <a:pt x="389" y="980"/>
                      <a:pt x="389" y="938"/>
                      <a:pt x="363" y="913"/>
                    </a:cubicBezTo>
                    <a:cubicBezTo>
                      <a:pt x="144" y="694"/>
                      <a:pt x="144" y="337"/>
                      <a:pt x="363" y="118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0" name="Freeform 38"/>
              <p:cNvSpPr>
                <a:spLocks/>
              </p:cNvSpPr>
              <p:nvPr userDrawn="1"/>
            </p:nvSpPr>
            <p:spPr bwMode="gray">
              <a:xfrm flipH="1">
                <a:off x="5783088" y="1038848"/>
                <a:ext cx="71578" cy="188505"/>
              </a:xfrm>
              <a:custGeom>
                <a:avLst/>
                <a:gdLst>
                  <a:gd name="T0" fmla="*/ 118 w 389"/>
                  <a:gd name="T1" fmla="*/ 25 h 1025"/>
                  <a:gd name="T2" fmla="*/ 25 w 389"/>
                  <a:gd name="T3" fmla="*/ 25 h 1025"/>
                  <a:gd name="T4" fmla="*/ 25 w 389"/>
                  <a:gd name="T5" fmla="*/ 118 h 1025"/>
                  <a:gd name="T6" fmla="*/ 25 w 389"/>
                  <a:gd name="T7" fmla="*/ 913 h 1025"/>
                  <a:gd name="T8" fmla="*/ 25 w 389"/>
                  <a:gd name="T9" fmla="*/ 1006 h 1025"/>
                  <a:gd name="T10" fmla="*/ 72 w 389"/>
                  <a:gd name="T11" fmla="*/ 1025 h 1025"/>
                  <a:gd name="T12" fmla="*/ 118 w 389"/>
                  <a:gd name="T13" fmla="*/ 1006 h 1025"/>
                  <a:gd name="T14" fmla="*/ 118 w 389"/>
                  <a:gd name="T15" fmla="*/ 25 h 1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9" h="1025">
                    <a:moveTo>
                      <a:pt x="118" y="25"/>
                    </a:moveTo>
                    <a:cubicBezTo>
                      <a:pt x="93" y="0"/>
                      <a:pt x="51" y="0"/>
                      <a:pt x="25" y="25"/>
                    </a:cubicBezTo>
                    <a:cubicBezTo>
                      <a:pt x="0" y="51"/>
                      <a:pt x="0" y="93"/>
                      <a:pt x="25" y="118"/>
                    </a:cubicBezTo>
                    <a:cubicBezTo>
                      <a:pt x="244" y="337"/>
                      <a:pt x="244" y="694"/>
                      <a:pt x="25" y="913"/>
                    </a:cubicBezTo>
                    <a:cubicBezTo>
                      <a:pt x="0" y="938"/>
                      <a:pt x="0" y="980"/>
                      <a:pt x="25" y="1006"/>
                    </a:cubicBezTo>
                    <a:cubicBezTo>
                      <a:pt x="38" y="1019"/>
                      <a:pt x="55" y="1025"/>
                      <a:pt x="72" y="1025"/>
                    </a:cubicBezTo>
                    <a:cubicBezTo>
                      <a:pt x="89" y="1025"/>
                      <a:pt x="106" y="1019"/>
                      <a:pt x="118" y="1006"/>
                    </a:cubicBezTo>
                    <a:cubicBezTo>
                      <a:pt x="389" y="735"/>
                      <a:pt x="389" y="296"/>
                      <a:pt x="118" y="25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1" name="Freeform 39"/>
              <p:cNvSpPr>
                <a:spLocks/>
              </p:cNvSpPr>
              <p:nvPr userDrawn="1"/>
            </p:nvSpPr>
            <p:spPr bwMode="gray">
              <a:xfrm flipH="1">
                <a:off x="5952632" y="1077481"/>
                <a:ext cx="50247" cy="111239"/>
              </a:xfrm>
              <a:custGeom>
                <a:avLst/>
                <a:gdLst>
                  <a:gd name="T0" fmla="*/ 247 w 273"/>
                  <a:gd name="T1" fmla="*/ 493 h 605"/>
                  <a:gd name="T2" fmla="*/ 247 w 273"/>
                  <a:gd name="T3" fmla="*/ 118 h 605"/>
                  <a:gd name="T4" fmla="*/ 247 w 273"/>
                  <a:gd name="T5" fmla="*/ 25 h 605"/>
                  <a:gd name="T6" fmla="*/ 154 w 273"/>
                  <a:gd name="T7" fmla="*/ 25 h 605"/>
                  <a:gd name="T8" fmla="*/ 154 w 273"/>
                  <a:gd name="T9" fmla="*/ 586 h 605"/>
                  <a:gd name="T10" fmla="*/ 201 w 273"/>
                  <a:gd name="T11" fmla="*/ 605 h 605"/>
                  <a:gd name="T12" fmla="*/ 247 w 273"/>
                  <a:gd name="T13" fmla="*/ 586 h 605"/>
                  <a:gd name="T14" fmla="*/ 247 w 273"/>
                  <a:gd name="T15" fmla="*/ 493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3" h="605">
                    <a:moveTo>
                      <a:pt x="247" y="493"/>
                    </a:moveTo>
                    <a:cubicBezTo>
                      <a:pt x="144" y="389"/>
                      <a:pt x="144" y="222"/>
                      <a:pt x="247" y="118"/>
                    </a:cubicBezTo>
                    <a:cubicBezTo>
                      <a:pt x="273" y="93"/>
                      <a:pt x="273" y="51"/>
                      <a:pt x="247" y="25"/>
                    </a:cubicBezTo>
                    <a:cubicBezTo>
                      <a:pt x="221" y="0"/>
                      <a:pt x="180" y="0"/>
                      <a:pt x="154" y="25"/>
                    </a:cubicBezTo>
                    <a:cubicBezTo>
                      <a:pt x="0" y="180"/>
                      <a:pt x="0" y="431"/>
                      <a:pt x="154" y="586"/>
                    </a:cubicBezTo>
                    <a:cubicBezTo>
                      <a:pt x="167" y="598"/>
                      <a:pt x="184" y="605"/>
                      <a:pt x="201" y="605"/>
                    </a:cubicBezTo>
                    <a:cubicBezTo>
                      <a:pt x="217" y="605"/>
                      <a:pt x="234" y="598"/>
                      <a:pt x="247" y="586"/>
                    </a:cubicBezTo>
                    <a:cubicBezTo>
                      <a:pt x="273" y="560"/>
                      <a:pt x="273" y="518"/>
                      <a:pt x="247" y="493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2" name="Freeform 40"/>
              <p:cNvSpPr>
                <a:spLocks/>
              </p:cNvSpPr>
              <p:nvPr userDrawn="1"/>
            </p:nvSpPr>
            <p:spPr bwMode="gray">
              <a:xfrm flipH="1">
                <a:off x="5850242" y="1077481"/>
                <a:ext cx="43057" cy="111239"/>
              </a:xfrm>
              <a:custGeom>
                <a:avLst/>
                <a:gdLst>
                  <a:gd name="T0" fmla="*/ 118 w 234"/>
                  <a:gd name="T1" fmla="*/ 25 h 605"/>
                  <a:gd name="T2" fmla="*/ 25 w 234"/>
                  <a:gd name="T3" fmla="*/ 25 h 605"/>
                  <a:gd name="T4" fmla="*/ 25 w 234"/>
                  <a:gd name="T5" fmla="*/ 118 h 605"/>
                  <a:gd name="T6" fmla="*/ 103 w 234"/>
                  <a:gd name="T7" fmla="*/ 305 h 605"/>
                  <a:gd name="T8" fmla="*/ 25 w 234"/>
                  <a:gd name="T9" fmla="*/ 493 h 605"/>
                  <a:gd name="T10" fmla="*/ 25 w 234"/>
                  <a:gd name="T11" fmla="*/ 586 h 605"/>
                  <a:gd name="T12" fmla="*/ 72 w 234"/>
                  <a:gd name="T13" fmla="*/ 605 h 605"/>
                  <a:gd name="T14" fmla="*/ 118 w 234"/>
                  <a:gd name="T15" fmla="*/ 586 h 605"/>
                  <a:gd name="T16" fmla="*/ 234 w 234"/>
                  <a:gd name="T17" fmla="*/ 305 h 605"/>
                  <a:gd name="T18" fmla="*/ 118 w 234"/>
                  <a:gd name="T19" fmla="*/ 2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4" h="605">
                    <a:moveTo>
                      <a:pt x="118" y="25"/>
                    </a:moveTo>
                    <a:cubicBezTo>
                      <a:pt x="93" y="0"/>
                      <a:pt x="51" y="0"/>
                      <a:pt x="25" y="25"/>
                    </a:cubicBezTo>
                    <a:cubicBezTo>
                      <a:pt x="0" y="51"/>
                      <a:pt x="0" y="93"/>
                      <a:pt x="25" y="118"/>
                    </a:cubicBezTo>
                    <a:cubicBezTo>
                      <a:pt x="75" y="168"/>
                      <a:pt x="103" y="235"/>
                      <a:pt x="103" y="305"/>
                    </a:cubicBezTo>
                    <a:cubicBezTo>
                      <a:pt x="103" y="376"/>
                      <a:pt x="75" y="443"/>
                      <a:pt x="25" y="493"/>
                    </a:cubicBezTo>
                    <a:cubicBezTo>
                      <a:pt x="0" y="518"/>
                      <a:pt x="0" y="560"/>
                      <a:pt x="25" y="586"/>
                    </a:cubicBezTo>
                    <a:cubicBezTo>
                      <a:pt x="38" y="598"/>
                      <a:pt x="55" y="605"/>
                      <a:pt x="72" y="605"/>
                    </a:cubicBezTo>
                    <a:cubicBezTo>
                      <a:pt x="89" y="605"/>
                      <a:pt x="105" y="598"/>
                      <a:pt x="118" y="586"/>
                    </a:cubicBezTo>
                    <a:cubicBezTo>
                      <a:pt x="193" y="511"/>
                      <a:pt x="234" y="411"/>
                      <a:pt x="234" y="305"/>
                    </a:cubicBezTo>
                    <a:cubicBezTo>
                      <a:pt x="234" y="200"/>
                      <a:pt x="193" y="100"/>
                      <a:pt x="118" y="25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93" name="Group 192"/>
          <p:cNvGrpSpPr/>
          <p:nvPr userDrawn="1"/>
        </p:nvGrpSpPr>
        <p:grpSpPr bwMode="gray">
          <a:xfrm>
            <a:off x="5731062" y="2665243"/>
            <a:ext cx="371475" cy="371475"/>
            <a:chOff x="5733443" y="3151018"/>
            <a:chExt cx="371475" cy="371475"/>
          </a:xfrm>
        </p:grpSpPr>
        <p:sp>
          <p:nvSpPr>
            <p:cNvPr id="194" name="Oval 193"/>
            <p:cNvSpPr/>
            <p:nvPr userDrawn="1"/>
          </p:nvSpPr>
          <p:spPr bwMode="gray">
            <a:xfrm>
              <a:off x="5733443" y="3151018"/>
              <a:ext cx="371475" cy="371475"/>
            </a:xfrm>
            <a:prstGeom prst="ellipse">
              <a:avLst/>
            </a:prstGeom>
            <a:solidFill>
              <a:schemeClr val="tx2">
                <a:lumMod val="85000"/>
                <a:lumOff val="15000"/>
              </a:schemeClr>
            </a:solidFill>
            <a:ln w="19050">
              <a:noFill/>
              <a:round/>
              <a:headEnd/>
              <a:tailEnd/>
            </a:ln>
            <a:effectLst/>
          </p:spPr>
          <p:txBody>
            <a:bodyPr wrap="squar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95" name="Group 194"/>
            <p:cNvGrpSpPr/>
            <p:nvPr userDrawn="1"/>
          </p:nvGrpSpPr>
          <p:grpSpPr bwMode="gray">
            <a:xfrm>
              <a:off x="5787488" y="3190875"/>
              <a:ext cx="289885" cy="263200"/>
              <a:chOff x="5776217" y="3189289"/>
              <a:chExt cx="291632" cy="264786"/>
            </a:xfrm>
          </p:grpSpPr>
          <p:sp>
            <p:nvSpPr>
              <p:cNvPr id="196" name="Freeform 44"/>
              <p:cNvSpPr>
                <a:spLocks/>
              </p:cNvSpPr>
              <p:nvPr userDrawn="1"/>
            </p:nvSpPr>
            <p:spPr bwMode="gray">
              <a:xfrm>
                <a:off x="6003406" y="3327105"/>
                <a:ext cx="62528" cy="30626"/>
              </a:xfrm>
              <a:custGeom>
                <a:avLst/>
                <a:gdLst>
                  <a:gd name="T0" fmla="*/ 11 w 41"/>
                  <a:gd name="T1" fmla="*/ 0 h 20"/>
                  <a:gd name="T2" fmla="*/ 0 w 41"/>
                  <a:gd name="T3" fmla="*/ 9 h 20"/>
                  <a:gd name="T4" fmla="*/ 15 w 41"/>
                  <a:gd name="T5" fmla="*/ 20 h 20"/>
                  <a:gd name="T6" fmla="*/ 38 w 41"/>
                  <a:gd name="T7" fmla="*/ 14 h 20"/>
                  <a:gd name="T8" fmla="*/ 41 w 41"/>
                  <a:gd name="T9" fmla="*/ 3 h 20"/>
                  <a:gd name="T10" fmla="*/ 19 w 41"/>
                  <a:gd name="T11" fmla="*/ 6 h 20"/>
                  <a:gd name="T12" fmla="*/ 11 w 41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20">
                    <a:moveTo>
                      <a:pt x="11" y="0"/>
                    </a:moveTo>
                    <a:cubicBezTo>
                      <a:pt x="8" y="4"/>
                      <a:pt x="4" y="7"/>
                      <a:pt x="0" y="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19" y="6"/>
                      <a:pt x="19" y="6"/>
                      <a:pt x="19" y="6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7" name="Freeform 45"/>
              <p:cNvSpPr>
                <a:spLocks/>
              </p:cNvSpPr>
              <p:nvPr userDrawn="1"/>
            </p:nvSpPr>
            <p:spPr bwMode="gray">
              <a:xfrm>
                <a:off x="5806250" y="3245437"/>
                <a:ext cx="79755" cy="93791"/>
              </a:xfrm>
              <a:custGeom>
                <a:avLst/>
                <a:gdLst>
                  <a:gd name="T0" fmla="*/ 8 w 52"/>
                  <a:gd name="T1" fmla="*/ 46 h 61"/>
                  <a:gd name="T2" fmla="*/ 28 w 52"/>
                  <a:gd name="T3" fmla="*/ 54 h 61"/>
                  <a:gd name="T4" fmla="*/ 33 w 52"/>
                  <a:gd name="T5" fmla="*/ 61 h 61"/>
                  <a:gd name="T6" fmla="*/ 52 w 52"/>
                  <a:gd name="T7" fmla="*/ 13 h 61"/>
                  <a:gd name="T8" fmla="*/ 44 w 52"/>
                  <a:gd name="T9" fmla="*/ 15 h 61"/>
                  <a:gd name="T10" fmla="*/ 18 w 52"/>
                  <a:gd name="T11" fmla="*/ 0 h 61"/>
                  <a:gd name="T12" fmla="*/ 0 w 52"/>
                  <a:gd name="T13" fmla="*/ 47 h 61"/>
                  <a:gd name="T14" fmla="*/ 8 w 52"/>
                  <a:gd name="T15" fmla="*/ 4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61">
                    <a:moveTo>
                      <a:pt x="8" y="46"/>
                    </a:moveTo>
                    <a:cubicBezTo>
                      <a:pt x="16" y="46"/>
                      <a:pt x="23" y="49"/>
                      <a:pt x="28" y="54"/>
                    </a:cubicBezTo>
                    <a:cubicBezTo>
                      <a:pt x="30" y="56"/>
                      <a:pt x="32" y="59"/>
                      <a:pt x="33" y="61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49" y="14"/>
                      <a:pt x="46" y="15"/>
                      <a:pt x="44" y="15"/>
                    </a:cubicBezTo>
                    <a:cubicBezTo>
                      <a:pt x="33" y="15"/>
                      <a:pt x="23" y="9"/>
                      <a:pt x="18" y="0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3" y="46"/>
                      <a:pt x="5" y="46"/>
                      <a:pt x="8" y="46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8" name="Freeform 46"/>
              <p:cNvSpPr>
                <a:spLocks/>
              </p:cNvSpPr>
              <p:nvPr userDrawn="1"/>
            </p:nvSpPr>
            <p:spPr bwMode="gray">
              <a:xfrm>
                <a:off x="5776217" y="3385167"/>
                <a:ext cx="105277" cy="68908"/>
              </a:xfrm>
              <a:custGeom>
                <a:avLst/>
                <a:gdLst>
                  <a:gd name="T0" fmla="*/ 0 w 69"/>
                  <a:gd name="T1" fmla="*/ 45 h 45"/>
                  <a:gd name="T2" fmla="*/ 69 w 69"/>
                  <a:gd name="T3" fmla="*/ 45 h 45"/>
                  <a:gd name="T4" fmla="*/ 56 w 69"/>
                  <a:gd name="T5" fmla="*/ 0 h 45"/>
                  <a:gd name="T6" fmla="*/ 54 w 69"/>
                  <a:gd name="T7" fmla="*/ 3 h 45"/>
                  <a:gd name="T8" fmla="*/ 34 w 69"/>
                  <a:gd name="T9" fmla="*/ 11 h 45"/>
                  <a:gd name="T10" fmla="*/ 14 w 69"/>
                  <a:gd name="T11" fmla="*/ 3 h 45"/>
                  <a:gd name="T12" fmla="*/ 12 w 69"/>
                  <a:gd name="T13" fmla="*/ 1 h 45"/>
                  <a:gd name="T14" fmla="*/ 0 w 69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45">
                    <a:moveTo>
                      <a:pt x="0" y="45"/>
                    </a:moveTo>
                    <a:cubicBezTo>
                      <a:pt x="69" y="45"/>
                      <a:pt x="69" y="45"/>
                      <a:pt x="69" y="45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1"/>
                      <a:pt x="55" y="2"/>
                      <a:pt x="54" y="3"/>
                    </a:cubicBezTo>
                    <a:cubicBezTo>
                      <a:pt x="49" y="8"/>
                      <a:pt x="42" y="11"/>
                      <a:pt x="34" y="11"/>
                    </a:cubicBezTo>
                    <a:cubicBezTo>
                      <a:pt x="26" y="11"/>
                      <a:pt x="19" y="8"/>
                      <a:pt x="14" y="3"/>
                    </a:cubicBezTo>
                    <a:cubicBezTo>
                      <a:pt x="13" y="3"/>
                      <a:pt x="13" y="2"/>
                      <a:pt x="12" y="1"/>
                    </a:cubicBez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9" name="Freeform 47"/>
              <p:cNvSpPr>
                <a:spLocks noEditPoints="1"/>
              </p:cNvSpPr>
              <p:nvPr userDrawn="1"/>
            </p:nvSpPr>
            <p:spPr bwMode="gray">
              <a:xfrm>
                <a:off x="5840067" y="3189289"/>
                <a:ext cx="65719" cy="66995"/>
              </a:xfrm>
              <a:custGeom>
                <a:avLst/>
                <a:gdLst>
                  <a:gd name="T0" fmla="*/ 0 w 43"/>
                  <a:gd name="T1" fmla="*/ 22 h 44"/>
                  <a:gd name="T2" fmla="*/ 22 w 43"/>
                  <a:gd name="T3" fmla="*/ 44 h 44"/>
                  <a:gd name="T4" fmla="*/ 43 w 43"/>
                  <a:gd name="T5" fmla="*/ 22 h 44"/>
                  <a:gd name="T6" fmla="*/ 22 w 43"/>
                  <a:gd name="T7" fmla="*/ 0 h 44"/>
                  <a:gd name="T8" fmla="*/ 0 w 43"/>
                  <a:gd name="T9" fmla="*/ 22 h 44"/>
                  <a:gd name="T10" fmla="*/ 22 w 43"/>
                  <a:gd name="T11" fmla="*/ 8 h 44"/>
                  <a:gd name="T12" fmla="*/ 36 w 43"/>
                  <a:gd name="T13" fmla="*/ 22 h 44"/>
                  <a:gd name="T14" fmla="*/ 22 w 43"/>
                  <a:gd name="T15" fmla="*/ 36 h 44"/>
                  <a:gd name="T16" fmla="*/ 8 w 43"/>
                  <a:gd name="T17" fmla="*/ 22 h 44"/>
                  <a:gd name="T18" fmla="*/ 22 w 43"/>
                  <a:gd name="T19" fmla="*/ 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44">
                    <a:moveTo>
                      <a:pt x="0" y="22"/>
                    </a:moveTo>
                    <a:cubicBezTo>
                      <a:pt x="0" y="34"/>
                      <a:pt x="10" y="44"/>
                      <a:pt x="22" y="44"/>
                    </a:cubicBezTo>
                    <a:cubicBezTo>
                      <a:pt x="34" y="44"/>
                      <a:pt x="43" y="34"/>
                      <a:pt x="43" y="22"/>
                    </a:cubicBezTo>
                    <a:cubicBezTo>
                      <a:pt x="43" y="10"/>
                      <a:pt x="34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  <a:moveTo>
                      <a:pt x="22" y="8"/>
                    </a:moveTo>
                    <a:cubicBezTo>
                      <a:pt x="29" y="8"/>
                      <a:pt x="36" y="14"/>
                      <a:pt x="36" y="22"/>
                    </a:cubicBezTo>
                    <a:cubicBezTo>
                      <a:pt x="36" y="30"/>
                      <a:pt x="29" y="36"/>
                      <a:pt x="22" y="36"/>
                    </a:cubicBezTo>
                    <a:cubicBezTo>
                      <a:pt x="14" y="36"/>
                      <a:pt x="8" y="30"/>
                      <a:pt x="8" y="22"/>
                    </a:cubicBezTo>
                    <a:cubicBezTo>
                      <a:pt x="8" y="14"/>
                      <a:pt x="14" y="8"/>
                      <a:pt x="22" y="8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0" name="Oval 48"/>
              <p:cNvSpPr>
                <a:spLocks noChangeArrowheads="1"/>
              </p:cNvSpPr>
              <p:nvPr userDrawn="1"/>
            </p:nvSpPr>
            <p:spPr bwMode="gray">
              <a:xfrm>
                <a:off x="5864312" y="3213535"/>
                <a:ext cx="18503" cy="18503"/>
              </a:xfrm>
              <a:prstGeom prst="ellipse">
                <a:avLst/>
              </a:pr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1" name="Freeform 49"/>
              <p:cNvSpPr>
                <a:spLocks/>
              </p:cNvSpPr>
              <p:nvPr userDrawn="1"/>
            </p:nvSpPr>
            <p:spPr bwMode="gray">
              <a:xfrm>
                <a:off x="5974693" y="3292013"/>
                <a:ext cx="37645" cy="38282"/>
              </a:xfrm>
              <a:custGeom>
                <a:avLst/>
                <a:gdLst>
                  <a:gd name="T0" fmla="*/ 12 w 25"/>
                  <a:gd name="T1" fmla="*/ 25 h 25"/>
                  <a:gd name="T2" fmla="*/ 13 w 25"/>
                  <a:gd name="T3" fmla="*/ 25 h 25"/>
                  <a:gd name="T4" fmla="*/ 25 w 25"/>
                  <a:gd name="T5" fmla="*/ 13 h 25"/>
                  <a:gd name="T6" fmla="*/ 24 w 25"/>
                  <a:gd name="T7" fmla="*/ 11 h 25"/>
                  <a:gd name="T8" fmla="*/ 12 w 25"/>
                  <a:gd name="T9" fmla="*/ 0 h 25"/>
                  <a:gd name="T10" fmla="*/ 11 w 25"/>
                  <a:gd name="T11" fmla="*/ 0 h 25"/>
                  <a:gd name="T12" fmla="*/ 0 w 25"/>
                  <a:gd name="T13" fmla="*/ 13 h 25"/>
                  <a:gd name="T14" fmla="*/ 0 w 25"/>
                  <a:gd name="T15" fmla="*/ 14 h 25"/>
                  <a:gd name="T16" fmla="*/ 12 w 25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5">
                    <a:moveTo>
                      <a:pt x="12" y="25"/>
                    </a:moveTo>
                    <a:cubicBezTo>
                      <a:pt x="12" y="25"/>
                      <a:pt x="13" y="25"/>
                      <a:pt x="13" y="25"/>
                    </a:cubicBezTo>
                    <a:cubicBezTo>
                      <a:pt x="20" y="24"/>
                      <a:pt x="25" y="19"/>
                      <a:pt x="25" y="13"/>
                    </a:cubicBezTo>
                    <a:cubicBezTo>
                      <a:pt x="25" y="12"/>
                      <a:pt x="25" y="12"/>
                      <a:pt x="24" y="11"/>
                    </a:cubicBezTo>
                    <a:cubicBezTo>
                      <a:pt x="24" y="5"/>
                      <a:pt x="18" y="0"/>
                      <a:pt x="12" y="0"/>
                    </a:cubicBezTo>
                    <a:cubicBezTo>
                      <a:pt x="12" y="0"/>
                      <a:pt x="11" y="0"/>
                      <a:pt x="11" y="0"/>
                    </a:cubicBezTo>
                    <a:cubicBezTo>
                      <a:pt x="5" y="1"/>
                      <a:pt x="0" y="6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0" y="20"/>
                      <a:pt x="6" y="25"/>
                      <a:pt x="12" y="25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2" name="Freeform 50"/>
              <p:cNvSpPr>
                <a:spLocks noEditPoints="1"/>
              </p:cNvSpPr>
              <p:nvPr userDrawn="1"/>
            </p:nvSpPr>
            <p:spPr bwMode="gray">
              <a:xfrm>
                <a:off x="5787747" y="3328381"/>
                <a:ext cx="61252" cy="61252"/>
              </a:xfrm>
              <a:custGeom>
                <a:avLst/>
                <a:gdLst>
                  <a:gd name="T0" fmla="*/ 0 w 40"/>
                  <a:gd name="T1" fmla="*/ 20 h 40"/>
                  <a:gd name="T2" fmla="*/ 6 w 40"/>
                  <a:gd name="T3" fmla="*/ 34 h 40"/>
                  <a:gd name="T4" fmla="*/ 20 w 40"/>
                  <a:gd name="T5" fmla="*/ 40 h 40"/>
                  <a:gd name="T6" fmla="*/ 34 w 40"/>
                  <a:gd name="T7" fmla="*/ 34 h 40"/>
                  <a:gd name="T8" fmla="*/ 40 w 40"/>
                  <a:gd name="T9" fmla="*/ 20 h 40"/>
                  <a:gd name="T10" fmla="*/ 34 w 40"/>
                  <a:gd name="T11" fmla="*/ 6 h 40"/>
                  <a:gd name="T12" fmla="*/ 20 w 40"/>
                  <a:gd name="T13" fmla="*/ 0 h 40"/>
                  <a:gd name="T14" fmla="*/ 6 w 40"/>
                  <a:gd name="T15" fmla="*/ 6 h 40"/>
                  <a:gd name="T16" fmla="*/ 0 w 40"/>
                  <a:gd name="T17" fmla="*/ 20 h 40"/>
                  <a:gd name="T18" fmla="*/ 11 w 40"/>
                  <a:gd name="T19" fmla="*/ 11 h 40"/>
                  <a:gd name="T20" fmla="*/ 20 w 40"/>
                  <a:gd name="T21" fmla="*/ 8 h 40"/>
                  <a:gd name="T22" fmla="*/ 29 w 40"/>
                  <a:gd name="T23" fmla="*/ 11 h 40"/>
                  <a:gd name="T24" fmla="*/ 32 w 40"/>
                  <a:gd name="T25" fmla="*/ 20 h 40"/>
                  <a:gd name="T26" fmla="*/ 29 w 40"/>
                  <a:gd name="T27" fmla="*/ 29 h 40"/>
                  <a:gd name="T28" fmla="*/ 20 w 40"/>
                  <a:gd name="T29" fmla="*/ 33 h 40"/>
                  <a:gd name="T30" fmla="*/ 11 w 40"/>
                  <a:gd name="T31" fmla="*/ 29 h 40"/>
                  <a:gd name="T32" fmla="*/ 8 w 40"/>
                  <a:gd name="T33" fmla="*/ 20 h 40"/>
                  <a:gd name="T34" fmla="*/ 11 w 40"/>
                  <a:gd name="T35" fmla="*/ 1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cubicBezTo>
                      <a:pt x="0" y="25"/>
                      <a:pt x="2" y="31"/>
                      <a:pt x="6" y="34"/>
                    </a:cubicBezTo>
                    <a:cubicBezTo>
                      <a:pt x="9" y="38"/>
                      <a:pt x="15" y="40"/>
                      <a:pt x="20" y="40"/>
                    </a:cubicBezTo>
                    <a:cubicBezTo>
                      <a:pt x="25" y="40"/>
                      <a:pt x="31" y="38"/>
                      <a:pt x="34" y="34"/>
                    </a:cubicBezTo>
                    <a:cubicBezTo>
                      <a:pt x="38" y="31"/>
                      <a:pt x="40" y="25"/>
                      <a:pt x="40" y="20"/>
                    </a:cubicBezTo>
                    <a:cubicBezTo>
                      <a:pt x="40" y="15"/>
                      <a:pt x="38" y="9"/>
                      <a:pt x="34" y="6"/>
                    </a:cubicBezTo>
                    <a:cubicBezTo>
                      <a:pt x="31" y="2"/>
                      <a:pt x="25" y="0"/>
                      <a:pt x="20" y="0"/>
                    </a:cubicBezTo>
                    <a:cubicBezTo>
                      <a:pt x="15" y="0"/>
                      <a:pt x="9" y="2"/>
                      <a:pt x="6" y="6"/>
                    </a:cubicBezTo>
                    <a:cubicBezTo>
                      <a:pt x="2" y="9"/>
                      <a:pt x="0" y="15"/>
                      <a:pt x="0" y="20"/>
                    </a:cubicBezTo>
                    <a:close/>
                    <a:moveTo>
                      <a:pt x="11" y="11"/>
                    </a:moveTo>
                    <a:cubicBezTo>
                      <a:pt x="14" y="9"/>
                      <a:pt x="17" y="8"/>
                      <a:pt x="20" y="8"/>
                    </a:cubicBezTo>
                    <a:cubicBezTo>
                      <a:pt x="23" y="8"/>
                      <a:pt x="26" y="9"/>
                      <a:pt x="29" y="11"/>
                    </a:cubicBezTo>
                    <a:cubicBezTo>
                      <a:pt x="31" y="14"/>
                      <a:pt x="32" y="17"/>
                      <a:pt x="32" y="20"/>
                    </a:cubicBezTo>
                    <a:cubicBezTo>
                      <a:pt x="32" y="23"/>
                      <a:pt x="31" y="27"/>
                      <a:pt x="29" y="29"/>
                    </a:cubicBezTo>
                    <a:cubicBezTo>
                      <a:pt x="26" y="31"/>
                      <a:pt x="23" y="33"/>
                      <a:pt x="20" y="33"/>
                    </a:cubicBezTo>
                    <a:cubicBezTo>
                      <a:pt x="17" y="33"/>
                      <a:pt x="14" y="31"/>
                      <a:pt x="11" y="29"/>
                    </a:cubicBezTo>
                    <a:cubicBezTo>
                      <a:pt x="9" y="26"/>
                      <a:pt x="8" y="23"/>
                      <a:pt x="8" y="20"/>
                    </a:cubicBezTo>
                    <a:cubicBezTo>
                      <a:pt x="8" y="17"/>
                      <a:pt x="9" y="14"/>
                      <a:pt x="11" y="11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3" name="Freeform 51"/>
              <p:cNvSpPr>
                <a:spLocks/>
              </p:cNvSpPr>
              <p:nvPr userDrawn="1"/>
            </p:nvSpPr>
            <p:spPr bwMode="gray">
              <a:xfrm>
                <a:off x="5810717" y="3351351"/>
                <a:ext cx="15314" cy="15312"/>
              </a:xfrm>
              <a:custGeom>
                <a:avLst/>
                <a:gdLst>
                  <a:gd name="T0" fmla="*/ 5 w 10"/>
                  <a:gd name="T1" fmla="*/ 10 h 10"/>
                  <a:gd name="T2" fmla="*/ 8 w 10"/>
                  <a:gd name="T3" fmla="*/ 8 h 10"/>
                  <a:gd name="T4" fmla="*/ 10 w 10"/>
                  <a:gd name="T5" fmla="*/ 5 h 10"/>
                  <a:gd name="T6" fmla="*/ 8 w 10"/>
                  <a:gd name="T7" fmla="*/ 2 h 10"/>
                  <a:gd name="T8" fmla="*/ 5 w 10"/>
                  <a:gd name="T9" fmla="*/ 0 h 10"/>
                  <a:gd name="T10" fmla="*/ 2 w 10"/>
                  <a:gd name="T11" fmla="*/ 2 h 10"/>
                  <a:gd name="T12" fmla="*/ 0 w 10"/>
                  <a:gd name="T13" fmla="*/ 5 h 10"/>
                  <a:gd name="T14" fmla="*/ 2 w 10"/>
                  <a:gd name="T15" fmla="*/ 8 h 10"/>
                  <a:gd name="T16" fmla="*/ 5 w 10"/>
                  <a:gd name="T1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5" y="10"/>
                    </a:moveTo>
                    <a:cubicBezTo>
                      <a:pt x="6" y="10"/>
                      <a:pt x="7" y="9"/>
                      <a:pt x="8" y="8"/>
                    </a:cubicBezTo>
                    <a:cubicBezTo>
                      <a:pt x="9" y="7"/>
                      <a:pt x="10" y="6"/>
                      <a:pt x="10" y="5"/>
                    </a:cubicBezTo>
                    <a:cubicBezTo>
                      <a:pt x="10" y="4"/>
                      <a:pt x="9" y="3"/>
                      <a:pt x="8" y="2"/>
                    </a:cubicBezTo>
                    <a:cubicBezTo>
                      <a:pt x="7" y="1"/>
                      <a:pt x="6" y="0"/>
                      <a:pt x="5" y="0"/>
                    </a:cubicBezTo>
                    <a:cubicBezTo>
                      <a:pt x="4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0" y="6"/>
                      <a:pt x="1" y="7"/>
                      <a:pt x="2" y="8"/>
                    </a:cubicBezTo>
                    <a:cubicBezTo>
                      <a:pt x="3" y="9"/>
                      <a:pt x="4" y="10"/>
                      <a:pt x="5" y="10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4" name="Freeform 52"/>
              <p:cNvSpPr>
                <a:spLocks/>
              </p:cNvSpPr>
              <p:nvPr userDrawn="1"/>
            </p:nvSpPr>
            <p:spPr bwMode="gray">
              <a:xfrm>
                <a:off x="5893662" y="3221191"/>
                <a:ext cx="89964" cy="86135"/>
              </a:xfrm>
              <a:custGeom>
                <a:avLst/>
                <a:gdLst>
                  <a:gd name="T0" fmla="*/ 0 w 59"/>
                  <a:gd name="T1" fmla="*/ 27 h 56"/>
                  <a:gd name="T2" fmla="*/ 45 w 59"/>
                  <a:gd name="T3" fmla="*/ 56 h 56"/>
                  <a:gd name="T4" fmla="*/ 59 w 59"/>
                  <a:gd name="T5" fmla="*/ 39 h 56"/>
                  <a:gd name="T6" fmla="*/ 16 w 59"/>
                  <a:gd name="T7" fmla="*/ 0 h 56"/>
                  <a:gd name="T8" fmla="*/ 16 w 59"/>
                  <a:gd name="T9" fmla="*/ 1 h 56"/>
                  <a:gd name="T10" fmla="*/ 0 w 59"/>
                  <a:gd name="T11" fmla="*/ 2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56">
                    <a:moveTo>
                      <a:pt x="0" y="27"/>
                    </a:moveTo>
                    <a:cubicBezTo>
                      <a:pt x="45" y="56"/>
                      <a:pt x="45" y="56"/>
                      <a:pt x="45" y="56"/>
                    </a:cubicBezTo>
                    <a:cubicBezTo>
                      <a:pt x="46" y="48"/>
                      <a:pt x="51" y="41"/>
                      <a:pt x="59" y="39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2"/>
                      <a:pt x="10" y="22"/>
                      <a:pt x="0" y="27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5" name="Freeform 53"/>
              <p:cNvSpPr>
                <a:spLocks/>
              </p:cNvSpPr>
              <p:nvPr userDrawn="1"/>
            </p:nvSpPr>
            <p:spPr bwMode="gray">
              <a:xfrm>
                <a:off x="6004682" y="3265854"/>
                <a:ext cx="63167" cy="31902"/>
              </a:xfrm>
              <a:custGeom>
                <a:avLst/>
                <a:gdLst>
                  <a:gd name="T0" fmla="*/ 39 w 41"/>
                  <a:gd name="T1" fmla="*/ 8 h 21"/>
                  <a:gd name="T2" fmla="*/ 16 w 41"/>
                  <a:gd name="T3" fmla="*/ 0 h 21"/>
                  <a:gd name="T4" fmla="*/ 0 w 41"/>
                  <a:gd name="T5" fmla="*/ 11 h 21"/>
                  <a:gd name="T6" fmla="*/ 11 w 41"/>
                  <a:gd name="T7" fmla="*/ 21 h 21"/>
                  <a:gd name="T8" fmla="*/ 19 w 41"/>
                  <a:gd name="T9" fmla="*/ 14 h 21"/>
                  <a:gd name="T10" fmla="*/ 41 w 41"/>
                  <a:gd name="T11" fmla="*/ 19 h 21"/>
                  <a:gd name="T12" fmla="*/ 39 w 41"/>
                  <a:gd name="T13" fmla="*/ 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21">
                    <a:moveTo>
                      <a:pt x="39" y="8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5" y="13"/>
                      <a:pt x="9" y="17"/>
                      <a:pt x="11" y="21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41" y="19"/>
                      <a:pt x="41" y="19"/>
                      <a:pt x="41" y="19"/>
                    </a:cubicBezTo>
                    <a:lnTo>
                      <a:pt x="39" y="8"/>
                    </a:ln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19" name="Group 218"/>
          <p:cNvGrpSpPr/>
          <p:nvPr userDrawn="1"/>
        </p:nvGrpSpPr>
        <p:grpSpPr>
          <a:xfrm>
            <a:off x="5731062" y="3719005"/>
            <a:ext cx="371475" cy="371475"/>
            <a:chOff x="5731062" y="4176205"/>
            <a:chExt cx="371475" cy="371475"/>
          </a:xfrm>
        </p:grpSpPr>
        <p:grpSp>
          <p:nvGrpSpPr>
            <p:cNvPr id="220" name="Group 219"/>
            <p:cNvGrpSpPr/>
            <p:nvPr userDrawn="1"/>
          </p:nvGrpSpPr>
          <p:grpSpPr bwMode="gray">
            <a:xfrm>
              <a:off x="5731062" y="4176205"/>
              <a:ext cx="371475" cy="371475"/>
              <a:chOff x="4075065" y="895350"/>
              <a:chExt cx="304800" cy="304800"/>
            </a:xfrm>
          </p:grpSpPr>
          <p:sp>
            <p:nvSpPr>
              <p:cNvPr id="222" name="Oval 221"/>
              <p:cNvSpPr/>
              <p:nvPr userDrawn="1"/>
            </p:nvSpPr>
            <p:spPr bwMode="gray">
              <a:xfrm>
                <a:off x="4075065" y="895350"/>
                <a:ext cx="304800" cy="304800"/>
              </a:xfrm>
              <a:prstGeom prst="ellipse">
                <a:avLst/>
              </a:prstGeom>
              <a:solidFill>
                <a:schemeClr val="tx2">
                  <a:lumMod val="85000"/>
                  <a:lumOff val="15000"/>
                </a:schemeClr>
              </a:solidFill>
              <a:ln w="19050">
                <a:noFill/>
                <a:round/>
                <a:headEnd/>
                <a:tailEnd/>
              </a:ln>
              <a:effectLst/>
            </p:spPr>
            <p:txBody>
              <a:bodyPr wrap="squar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23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4157370" y="927671"/>
                <a:ext cx="178597" cy="246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21" name="Freeform 5"/>
            <p:cNvSpPr>
              <a:spLocks/>
            </p:cNvSpPr>
            <p:nvPr userDrawn="1"/>
          </p:nvSpPr>
          <p:spPr bwMode="gray">
            <a:xfrm>
              <a:off x="5785298" y="4254399"/>
              <a:ext cx="280880" cy="174726"/>
            </a:xfrm>
            <a:custGeom>
              <a:avLst/>
              <a:gdLst/>
              <a:ahLst/>
              <a:cxnLst>
                <a:cxn ang="0">
                  <a:pos x="378" y="157"/>
                </a:cxn>
                <a:cxn ang="0">
                  <a:pos x="388" y="142"/>
                </a:cxn>
                <a:cxn ang="0">
                  <a:pos x="391" y="126"/>
                </a:cxn>
                <a:cxn ang="0">
                  <a:pos x="391" y="120"/>
                </a:cxn>
                <a:cxn ang="0">
                  <a:pos x="388" y="109"/>
                </a:cxn>
                <a:cxn ang="0">
                  <a:pos x="378" y="94"/>
                </a:cxn>
                <a:cxn ang="0">
                  <a:pos x="359" y="79"/>
                </a:cxn>
                <a:cxn ang="0">
                  <a:pos x="334" y="71"/>
                </a:cxn>
                <a:cxn ang="0">
                  <a:pos x="320" y="70"/>
                </a:cxn>
                <a:cxn ang="0">
                  <a:pos x="302" y="72"/>
                </a:cxn>
                <a:cxn ang="0">
                  <a:pos x="302" y="70"/>
                </a:cxn>
                <a:cxn ang="0">
                  <a:pos x="302" y="62"/>
                </a:cxn>
                <a:cxn ang="0">
                  <a:pos x="298" y="49"/>
                </a:cxn>
                <a:cxn ang="0">
                  <a:pos x="291" y="36"/>
                </a:cxn>
                <a:cxn ang="0">
                  <a:pos x="282" y="25"/>
                </a:cxn>
                <a:cxn ang="0">
                  <a:pos x="270" y="16"/>
                </a:cxn>
                <a:cxn ang="0">
                  <a:pos x="255" y="8"/>
                </a:cxn>
                <a:cxn ang="0">
                  <a:pos x="239" y="3"/>
                </a:cxn>
                <a:cxn ang="0">
                  <a:pos x="223" y="0"/>
                </a:cxn>
                <a:cxn ang="0">
                  <a:pos x="213" y="0"/>
                </a:cxn>
                <a:cxn ang="0">
                  <a:pos x="195" y="1"/>
                </a:cxn>
                <a:cxn ang="0">
                  <a:pos x="179" y="5"/>
                </a:cxn>
                <a:cxn ang="0">
                  <a:pos x="163" y="12"/>
                </a:cxn>
                <a:cxn ang="0">
                  <a:pos x="150" y="20"/>
                </a:cxn>
                <a:cxn ang="0">
                  <a:pos x="140" y="31"/>
                </a:cxn>
                <a:cxn ang="0">
                  <a:pos x="131" y="42"/>
                </a:cxn>
                <a:cxn ang="0">
                  <a:pos x="126" y="55"/>
                </a:cxn>
                <a:cxn ang="0">
                  <a:pos x="124" y="70"/>
                </a:cxn>
                <a:cxn ang="0">
                  <a:pos x="125" y="72"/>
                </a:cxn>
                <a:cxn ang="0">
                  <a:pos x="115" y="70"/>
                </a:cxn>
                <a:cxn ang="0">
                  <a:pos x="107" y="70"/>
                </a:cxn>
                <a:cxn ang="0">
                  <a:pos x="78" y="74"/>
                </a:cxn>
                <a:cxn ang="0">
                  <a:pos x="56" y="86"/>
                </a:cxn>
                <a:cxn ang="0">
                  <a:pos x="41" y="104"/>
                </a:cxn>
                <a:cxn ang="0">
                  <a:pos x="37" y="114"/>
                </a:cxn>
                <a:cxn ang="0">
                  <a:pos x="36" y="126"/>
                </a:cxn>
                <a:cxn ang="0">
                  <a:pos x="36" y="135"/>
                </a:cxn>
                <a:cxn ang="0">
                  <a:pos x="42" y="149"/>
                </a:cxn>
                <a:cxn ang="0">
                  <a:pos x="48" y="157"/>
                </a:cxn>
                <a:cxn ang="0">
                  <a:pos x="28" y="165"/>
                </a:cxn>
                <a:cxn ang="0">
                  <a:pos x="14" y="177"/>
                </a:cxn>
                <a:cxn ang="0">
                  <a:pos x="3" y="192"/>
                </a:cxn>
                <a:cxn ang="0">
                  <a:pos x="0" y="210"/>
                </a:cxn>
                <a:cxn ang="0">
                  <a:pos x="0" y="215"/>
                </a:cxn>
                <a:cxn ang="0">
                  <a:pos x="3" y="226"/>
                </a:cxn>
                <a:cxn ang="0">
                  <a:pos x="12" y="241"/>
                </a:cxn>
                <a:cxn ang="0">
                  <a:pos x="32" y="256"/>
                </a:cxn>
                <a:cxn ang="0">
                  <a:pos x="57" y="264"/>
                </a:cxn>
                <a:cxn ang="0">
                  <a:pos x="355" y="265"/>
                </a:cxn>
                <a:cxn ang="0">
                  <a:pos x="370" y="264"/>
                </a:cxn>
                <a:cxn ang="0">
                  <a:pos x="395" y="256"/>
                </a:cxn>
                <a:cxn ang="0">
                  <a:pos x="414" y="241"/>
                </a:cxn>
                <a:cxn ang="0">
                  <a:pos x="423" y="226"/>
                </a:cxn>
                <a:cxn ang="0">
                  <a:pos x="426" y="215"/>
                </a:cxn>
                <a:cxn ang="0">
                  <a:pos x="426" y="210"/>
                </a:cxn>
                <a:cxn ang="0">
                  <a:pos x="423" y="192"/>
                </a:cxn>
                <a:cxn ang="0">
                  <a:pos x="413" y="177"/>
                </a:cxn>
                <a:cxn ang="0">
                  <a:pos x="397" y="165"/>
                </a:cxn>
                <a:cxn ang="0">
                  <a:pos x="378" y="157"/>
                </a:cxn>
              </a:cxnLst>
              <a:rect l="0" t="0" r="r" b="b"/>
              <a:pathLst>
                <a:path w="426" h="265">
                  <a:moveTo>
                    <a:pt x="378" y="157"/>
                  </a:moveTo>
                  <a:lnTo>
                    <a:pt x="378" y="157"/>
                  </a:lnTo>
                  <a:lnTo>
                    <a:pt x="384" y="149"/>
                  </a:lnTo>
                  <a:lnTo>
                    <a:pt x="388" y="142"/>
                  </a:lnTo>
                  <a:lnTo>
                    <a:pt x="390" y="135"/>
                  </a:lnTo>
                  <a:lnTo>
                    <a:pt x="391" y="126"/>
                  </a:lnTo>
                  <a:lnTo>
                    <a:pt x="391" y="126"/>
                  </a:lnTo>
                  <a:lnTo>
                    <a:pt x="391" y="120"/>
                  </a:lnTo>
                  <a:lnTo>
                    <a:pt x="390" y="114"/>
                  </a:lnTo>
                  <a:lnTo>
                    <a:pt x="388" y="109"/>
                  </a:lnTo>
                  <a:lnTo>
                    <a:pt x="386" y="104"/>
                  </a:lnTo>
                  <a:lnTo>
                    <a:pt x="378" y="94"/>
                  </a:lnTo>
                  <a:lnTo>
                    <a:pt x="370" y="86"/>
                  </a:lnTo>
                  <a:lnTo>
                    <a:pt x="359" y="79"/>
                  </a:lnTo>
                  <a:lnTo>
                    <a:pt x="348" y="74"/>
                  </a:lnTo>
                  <a:lnTo>
                    <a:pt x="334" y="71"/>
                  </a:lnTo>
                  <a:lnTo>
                    <a:pt x="320" y="70"/>
                  </a:lnTo>
                  <a:lnTo>
                    <a:pt x="320" y="70"/>
                  </a:lnTo>
                  <a:lnTo>
                    <a:pt x="311" y="70"/>
                  </a:lnTo>
                  <a:lnTo>
                    <a:pt x="302" y="72"/>
                  </a:lnTo>
                  <a:lnTo>
                    <a:pt x="302" y="72"/>
                  </a:lnTo>
                  <a:lnTo>
                    <a:pt x="302" y="70"/>
                  </a:lnTo>
                  <a:lnTo>
                    <a:pt x="302" y="70"/>
                  </a:lnTo>
                  <a:lnTo>
                    <a:pt x="302" y="62"/>
                  </a:lnTo>
                  <a:lnTo>
                    <a:pt x="300" y="55"/>
                  </a:lnTo>
                  <a:lnTo>
                    <a:pt x="298" y="49"/>
                  </a:lnTo>
                  <a:lnTo>
                    <a:pt x="295" y="42"/>
                  </a:lnTo>
                  <a:lnTo>
                    <a:pt x="291" y="36"/>
                  </a:lnTo>
                  <a:lnTo>
                    <a:pt x="287" y="31"/>
                  </a:lnTo>
                  <a:lnTo>
                    <a:pt x="282" y="25"/>
                  </a:lnTo>
                  <a:lnTo>
                    <a:pt x="277" y="20"/>
                  </a:lnTo>
                  <a:lnTo>
                    <a:pt x="270" y="16"/>
                  </a:lnTo>
                  <a:lnTo>
                    <a:pt x="263" y="12"/>
                  </a:lnTo>
                  <a:lnTo>
                    <a:pt x="255" y="8"/>
                  </a:lnTo>
                  <a:lnTo>
                    <a:pt x="248" y="5"/>
                  </a:lnTo>
                  <a:lnTo>
                    <a:pt x="239" y="3"/>
                  </a:lnTo>
                  <a:lnTo>
                    <a:pt x="231" y="1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13" y="0"/>
                  </a:lnTo>
                  <a:lnTo>
                    <a:pt x="204" y="0"/>
                  </a:lnTo>
                  <a:lnTo>
                    <a:pt x="195" y="1"/>
                  </a:lnTo>
                  <a:lnTo>
                    <a:pt x="186" y="3"/>
                  </a:lnTo>
                  <a:lnTo>
                    <a:pt x="179" y="5"/>
                  </a:lnTo>
                  <a:lnTo>
                    <a:pt x="171" y="8"/>
                  </a:lnTo>
                  <a:lnTo>
                    <a:pt x="163" y="12"/>
                  </a:lnTo>
                  <a:lnTo>
                    <a:pt x="157" y="16"/>
                  </a:lnTo>
                  <a:lnTo>
                    <a:pt x="150" y="20"/>
                  </a:lnTo>
                  <a:lnTo>
                    <a:pt x="145" y="25"/>
                  </a:lnTo>
                  <a:lnTo>
                    <a:pt x="140" y="31"/>
                  </a:lnTo>
                  <a:lnTo>
                    <a:pt x="135" y="36"/>
                  </a:lnTo>
                  <a:lnTo>
                    <a:pt x="131" y="42"/>
                  </a:lnTo>
                  <a:lnTo>
                    <a:pt x="128" y="49"/>
                  </a:lnTo>
                  <a:lnTo>
                    <a:pt x="126" y="55"/>
                  </a:lnTo>
                  <a:lnTo>
                    <a:pt x="125" y="62"/>
                  </a:lnTo>
                  <a:lnTo>
                    <a:pt x="124" y="70"/>
                  </a:lnTo>
                  <a:lnTo>
                    <a:pt x="124" y="70"/>
                  </a:lnTo>
                  <a:lnTo>
                    <a:pt x="125" y="72"/>
                  </a:lnTo>
                  <a:lnTo>
                    <a:pt x="125" y="72"/>
                  </a:lnTo>
                  <a:lnTo>
                    <a:pt x="115" y="70"/>
                  </a:lnTo>
                  <a:lnTo>
                    <a:pt x="107" y="70"/>
                  </a:lnTo>
                  <a:lnTo>
                    <a:pt x="107" y="70"/>
                  </a:lnTo>
                  <a:lnTo>
                    <a:pt x="92" y="71"/>
                  </a:lnTo>
                  <a:lnTo>
                    <a:pt x="78" y="74"/>
                  </a:lnTo>
                  <a:lnTo>
                    <a:pt x="67" y="79"/>
                  </a:lnTo>
                  <a:lnTo>
                    <a:pt x="56" y="86"/>
                  </a:lnTo>
                  <a:lnTo>
                    <a:pt x="48" y="94"/>
                  </a:lnTo>
                  <a:lnTo>
                    <a:pt x="41" y="104"/>
                  </a:lnTo>
                  <a:lnTo>
                    <a:pt x="39" y="109"/>
                  </a:lnTo>
                  <a:lnTo>
                    <a:pt x="37" y="114"/>
                  </a:lnTo>
                  <a:lnTo>
                    <a:pt x="36" y="120"/>
                  </a:lnTo>
                  <a:lnTo>
                    <a:pt x="36" y="126"/>
                  </a:lnTo>
                  <a:lnTo>
                    <a:pt x="36" y="126"/>
                  </a:lnTo>
                  <a:lnTo>
                    <a:pt x="36" y="135"/>
                  </a:lnTo>
                  <a:lnTo>
                    <a:pt x="39" y="142"/>
                  </a:lnTo>
                  <a:lnTo>
                    <a:pt x="42" y="149"/>
                  </a:lnTo>
                  <a:lnTo>
                    <a:pt x="48" y="157"/>
                  </a:lnTo>
                  <a:lnTo>
                    <a:pt x="48" y="157"/>
                  </a:lnTo>
                  <a:lnTo>
                    <a:pt x="38" y="160"/>
                  </a:lnTo>
                  <a:lnTo>
                    <a:pt x="28" y="165"/>
                  </a:lnTo>
                  <a:lnTo>
                    <a:pt x="20" y="171"/>
                  </a:lnTo>
                  <a:lnTo>
                    <a:pt x="14" y="177"/>
                  </a:lnTo>
                  <a:lnTo>
                    <a:pt x="7" y="184"/>
                  </a:lnTo>
                  <a:lnTo>
                    <a:pt x="3" y="192"/>
                  </a:lnTo>
                  <a:lnTo>
                    <a:pt x="1" y="200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1" y="221"/>
                  </a:lnTo>
                  <a:lnTo>
                    <a:pt x="3" y="226"/>
                  </a:lnTo>
                  <a:lnTo>
                    <a:pt x="5" y="231"/>
                  </a:lnTo>
                  <a:lnTo>
                    <a:pt x="12" y="241"/>
                  </a:lnTo>
                  <a:lnTo>
                    <a:pt x="21" y="249"/>
                  </a:lnTo>
                  <a:lnTo>
                    <a:pt x="32" y="256"/>
                  </a:lnTo>
                  <a:lnTo>
                    <a:pt x="43" y="261"/>
                  </a:lnTo>
                  <a:lnTo>
                    <a:pt x="57" y="264"/>
                  </a:lnTo>
                  <a:lnTo>
                    <a:pt x="71" y="265"/>
                  </a:lnTo>
                  <a:lnTo>
                    <a:pt x="355" y="265"/>
                  </a:lnTo>
                  <a:lnTo>
                    <a:pt x="355" y="265"/>
                  </a:lnTo>
                  <a:lnTo>
                    <a:pt x="370" y="264"/>
                  </a:lnTo>
                  <a:lnTo>
                    <a:pt x="383" y="261"/>
                  </a:lnTo>
                  <a:lnTo>
                    <a:pt x="395" y="256"/>
                  </a:lnTo>
                  <a:lnTo>
                    <a:pt x="406" y="249"/>
                  </a:lnTo>
                  <a:lnTo>
                    <a:pt x="414" y="241"/>
                  </a:lnTo>
                  <a:lnTo>
                    <a:pt x="421" y="231"/>
                  </a:lnTo>
                  <a:lnTo>
                    <a:pt x="423" y="226"/>
                  </a:lnTo>
                  <a:lnTo>
                    <a:pt x="425" y="221"/>
                  </a:lnTo>
                  <a:lnTo>
                    <a:pt x="426" y="215"/>
                  </a:lnTo>
                  <a:lnTo>
                    <a:pt x="426" y="210"/>
                  </a:lnTo>
                  <a:lnTo>
                    <a:pt x="426" y="210"/>
                  </a:lnTo>
                  <a:lnTo>
                    <a:pt x="426" y="200"/>
                  </a:lnTo>
                  <a:lnTo>
                    <a:pt x="423" y="192"/>
                  </a:lnTo>
                  <a:lnTo>
                    <a:pt x="419" y="184"/>
                  </a:lnTo>
                  <a:lnTo>
                    <a:pt x="413" y="177"/>
                  </a:lnTo>
                  <a:lnTo>
                    <a:pt x="406" y="171"/>
                  </a:lnTo>
                  <a:lnTo>
                    <a:pt x="397" y="165"/>
                  </a:lnTo>
                  <a:lnTo>
                    <a:pt x="389" y="160"/>
                  </a:lnTo>
                  <a:lnTo>
                    <a:pt x="378" y="157"/>
                  </a:lnTo>
                  <a:lnTo>
                    <a:pt x="378" y="15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562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4" y="506625"/>
            <a:ext cx="8572501" cy="3662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303461" y="1388711"/>
            <a:ext cx="8573839" cy="1095685"/>
          </a:xfrm>
        </p:spPr>
        <p:txBody>
          <a:bodyPr/>
          <a:lstStyle>
            <a:lvl1pPr>
              <a:buClr>
                <a:schemeClr val="accent2"/>
              </a:buClr>
              <a:defRPr sz="2000"/>
            </a:lvl1pPr>
            <a:lvl2pPr>
              <a:buClr>
                <a:schemeClr val="accent2"/>
              </a:buClr>
              <a:defRPr sz="1800"/>
            </a:lvl2pPr>
            <a:lvl3pPr>
              <a:buClr>
                <a:schemeClr val="accent2"/>
              </a:buClr>
              <a:defRPr sz="1600"/>
            </a:lvl3pPr>
            <a:lvl4pPr>
              <a:buClr>
                <a:schemeClr val="accent2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215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4" y="506625"/>
            <a:ext cx="8572501" cy="3662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303461" y="949629"/>
            <a:ext cx="8573839" cy="276999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>
              <a:buNone/>
              <a:defRPr lang="en-US" sz="2000" b="0" dirty="0">
                <a:solidFill>
                  <a:schemeClr val="accent2"/>
                </a:solidFill>
                <a:latin typeface="+mn-lt"/>
                <a:ea typeface="ＭＳ Ｐゴシック" pitchFamily="34" charset="-128"/>
              </a:defRPr>
            </a:lvl1pPr>
          </a:lstStyle>
          <a:p>
            <a:pPr marL="0" lvl="0" indent="0" eaLnBrk="1" hangingPunct="1"/>
            <a:r>
              <a:rPr lang="en-US" dirty="0"/>
              <a:t>Subtitle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303461" y="1388711"/>
            <a:ext cx="8573839" cy="1095685"/>
          </a:xfrm>
        </p:spPr>
        <p:txBody>
          <a:bodyPr/>
          <a:lstStyle>
            <a:lvl1pPr>
              <a:buClr>
                <a:schemeClr val="accent2"/>
              </a:buClr>
              <a:defRPr sz="2000"/>
            </a:lvl1pPr>
            <a:lvl2pPr>
              <a:buClr>
                <a:schemeClr val="accent2"/>
              </a:buClr>
              <a:defRPr sz="1800"/>
            </a:lvl2pPr>
            <a:lvl3pPr>
              <a:buClr>
                <a:schemeClr val="accent2"/>
              </a:buClr>
              <a:defRPr sz="1600"/>
            </a:lvl3pPr>
            <a:lvl4pPr>
              <a:buClr>
                <a:schemeClr val="accent2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1436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4" y="506625"/>
            <a:ext cx="8572501" cy="3662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303461" y="949629"/>
            <a:ext cx="8573839" cy="276999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>
              <a:buNone/>
              <a:defRPr lang="en-US" sz="2000" b="0" dirty="0">
                <a:solidFill>
                  <a:schemeClr val="accent2"/>
                </a:solidFill>
                <a:latin typeface="+mn-lt"/>
                <a:ea typeface="ＭＳ Ｐゴシック" pitchFamily="34" charset="-128"/>
              </a:defRPr>
            </a:lvl1pPr>
          </a:lstStyle>
          <a:p>
            <a:pPr marL="0" lvl="0" indent="0" eaLnBrk="1" hangingPunct="1"/>
            <a:r>
              <a:rPr lang="en-US" dirty="0"/>
              <a:t>Subtitle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303461" y="1388711"/>
            <a:ext cx="3944689" cy="1095685"/>
          </a:xfrm>
        </p:spPr>
        <p:txBody>
          <a:bodyPr/>
          <a:lstStyle>
            <a:lvl1pPr>
              <a:buClr>
                <a:schemeClr val="accent2"/>
              </a:buClr>
              <a:defRPr sz="2000"/>
            </a:lvl1pPr>
            <a:lvl2pPr>
              <a:buClr>
                <a:schemeClr val="accent2"/>
              </a:buClr>
              <a:defRPr sz="1800"/>
            </a:lvl2pPr>
            <a:lvl3pPr>
              <a:buClr>
                <a:schemeClr val="accent2"/>
              </a:buClr>
              <a:defRPr sz="1600"/>
            </a:lvl3pPr>
            <a:lvl4pPr>
              <a:buClr>
                <a:schemeClr val="accent2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 bwMode="gray">
          <a:xfrm>
            <a:off x="4932611" y="1388711"/>
            <a:ext cx="3944689" cy="1095685"/>
          </a:xfrm>
        </p:spPr>
        <p:txBody>
          <a:bodyPr/>
          <a:lstStyle>
            <a:lvl1pPr>
              <a:buClr>
                <a:schemeClr val="accent2"/>
              </a:buClr>
              <a:defRPr sz="2000"/>
            </a:lvl1pPr>
            <a:lvl2pPr>
              <a:buClr>
                <a:schemeClr val="accent2"/>
              </a:buClr>
              <a:defRPr sz="1800"/>
            </a:lvl2pPr>
            <a:lvl3pPr>
              <a:buClr>
                <a:schemeClr val="accent2"/>
              </a:buClr>
              <a:defRPr sz="1600"/>
            </a:lvl3pPr>
            <a:lvl4pPr>
              <a:buClr>
                <a:schemeClr val="accent2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1475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303461" y="949629"/>
            <a:ext cx="8573839" cy="276999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>
              <a:buNone/>
              <a:defRPr lang="en-US" sz="2000" b="0" dirty="0">
                <a:solidFill>
                  <a:schemeClr val="accent2"/>
                </a:solidFill>
                <a:latin typeface="+mn-lt"/>
                <a:ea typeface="ＭＳ Ｐゴシック" pitchFamily="34" charset="-128"/>
              </a:defRPr>
            </a:lvl1pPr>
          </a:lstStyle>
          <a:p>
            <a:pPr marL="0" lvl="0" indent="0" eaLnBrk="1" hangingPunct="1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2717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4D4D4D"/>
          </a:solidFill>
          <a:ln w="9525">
            <a:noFill/>
            <a:round/>
            <a:headEnd/>
            <a:tailEnd/>
          </a:ln>
          <a:effec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Rectangle 2"/>
          <p:cNvSpPr/>
          <p:nvPr userDrawn="1"/>
        </p:nvSpPr>
        <p:spPr bwMode="gray">
          <a:xfrm>
            <a:off x="0" y="0"/>
            <a:ext cx="9144000" cy="159067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  <a:alpha val="0"/>
                </a:schemeClr>
              </a:gs>
              <a:gs pos="100000">
                <a:schemeClr val="tx2">
                  <a:lumMod val="85000"/>
                  <a:lumOff val="15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49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28600" y="4743450"/>
            <a:ext cx="1143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8C8A5C-DAFA-43B3-A679-02574D8FF8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9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85851"/>
            <a:ext cx="8229600" cy="14609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881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4D4D4D"/>
          </a:solidFill>
          <a:ln w="9525">
            <a:noFill/>
            <a:round/>
            <a:headEnd/>
            <a:tailEnd/>
          </a:ln>
          <a:effec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 bwMode="gray">
          <a:xfrm>
            <a:off x="0" y="0"/>
            <a:ext cx="9144000" cy="159067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  <a:alpha val="0"/>
                </a:schemeClr>
              </a:gs>
              <a:gs pos="100000">
                <a:schemeClr val="tx2">
                  <a:lumMod val="85000"/>
                  <a:lumOff val="15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1752" y="1389888"/>
            <a:ext cx="8572501" cy="109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032" name="Picture 54" descr="wind_river" hidden="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62900" y="4959304"/>
            <a:ext cx="975044" cy="8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9" hidden="1"/>
          <p:cNvSpPr/>
          <p:nvPr/>
        </p:nvSpPr>
        <p:spPr bwMode="gray">
          <a:xfrm flipV="1">
            <a:off x="-2382" y="895349"/>
            <a:ext cx="8460581" cy="31432"/>
          </a:xfrm>
          <a:custGeom>
            <a:avLst/>
            <a:gdLst>
              <a:gd name="connsiteX0" fmla="*/ 0 w 3581400"/>
              <a:gd name="connsiteY0" fmla="*/ 0 h 76200"/>
              <a:gd name="connsiteX1" fmla="*/ 3581400 w 3581400"/>
              <a:gd name="connsiteY1" fmla="*/ 0 h 76200"/>
              <a:gd name="connsiteX2" fmla="*/ 3581400 w 3581400"/>
              <a:gd name="connsiteY2" fmla="*/ 76200 h 76200"/>
              <a:gd name="connsiteX3" fmla="*/ 0 w 3581400"/>
              <a:gd name="connsiteY3" fmla="*/ 76200 h 76200"/>
              <a:gd name="connsiteX4" fmla="*/ 0 w 3581400"/>
              <a:gd name="connsiteY4" fmla="*/ 0 h 76200"/>
              <a:gd name="connsiteX0" fmla="*/ 0 w 3581400"/>
              <a:gd name="connsiteY0" fmla="*/ 0 h 76200"/>
              <a:gd name="connsiteX1" fmla="*/ 3581400 w 3581400"/>
              <a:gd name="connsiteY1" fmla="*/ 76200 h 76200"/>
              <a:gd name="connsiteX2" fmla="*/ 0 w 3581400"/>
              <a:gd name="connsiteY2" fmla="*/ 76200 h 76200"/>
              <a:gd name="connsiteX3" fmla="*/ 0 w 3581400"/>
              <a:gd name="connsiteY3" fmla="*/ 0 h 76200"/>
              <a:gd name="connsiteX0" fmla="*/ 0 w 3582408"/>
              <a:gd name="connsiteY0" fmla="*/ 0 h 52388"/>
              <a:gd name="connsiteX1" fmla="*/ 3582408 w 3582408"/>
              <a:gd name="connsiteY1" fmla="*/ 52388 h 52388"/>
              <a:gd name="connsiteX2" fmla="*/ 1008 w 3582408"/>
              <a:gd name="connsiteY2" fmla="*/ 52388 h 52388"/>
              <a:gd name="connsiteX3" fmla="*/ 0 w 3582408"/>
              <a:gd name="connsiteY3" fmla="*/ 0 h 5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408" h="52388">
                <a:moveTo>
                  <a:pt x="0" y="0"/>
                </a:moveTo>
                <a:lnTo>
                  <a:pt x="3582408" y="52388"/>
                </a:lnTo>
                <a:lnTo>
                  <a:pt x="1008" y="5238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78800">
                <a:srgbClr val="7ED3F7"/>
              </a:gs>
              <a:gs pos="100000">
                <a:srgbClr val="7ED3F7">
                  <a:alpha val="4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round/>
            <a:headEnd/>
            <a:tailEnd/>
          </a:ln>
          <a:effec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rgbClr val="FFFFFF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95274" y="506625"/>
            <a:ext cx="8572501" cy="36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lang="en-US" dirty="0"/>
              <a:t>Click to Add Title</a:t>
            </a:r>
          </a:p>
        </p:txBody>
      </p:sp>
      <p:sp>
        <p:nvSpPr>
          <p:cNvPr id="101" name="TextBox 100"/>
          <p:cNvSpPr txBox="1"/>
          <p:nvPr/>
        </p:nvSpPr>
        <p:spPr bwMode="gray">
          <a:xfrm>
            <a:off x="277219" y="4847753"/>
            <a:ext cx="11060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r" defTabSz="914400">
              <a:defRPr sz="800">
                <a:solidFill>
                  <a:srgbClr val="5F5F5F"/>
                </a:solidFill>
              </a:defRPr>
            </a:lvl1pPr>
          </a:lstStyle>
          <a:p>
            <a:fld id="{58EC7406-F4CC-4ABF-902E-2AF4E70E5C0F}" type="slidenum">
              <a:rPr lang="en-US" sz="700" smtClean="0">
                <a:solidFill>
                  <a:schemeClr val="bg1">
                    <a:lumMod val="65000"/>
                  </a:schemeClr>
                </a:solidFill>
                <a:latin typeface="Arial"/>
              </a:rPr>
              <a:pPr/>
              <a:t>‹#›</a:t>
            </a:fld>
            <a:endParaRPr lang="en-US" sz="700" dirty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58" y="4752120"/>
            <a:ext cx="8551343" cy="392025"/>
            <a:chOff x="592658" y="4752120"/>
            <a:chExt cx="8551343" cy="392025"/>
          </a:xfrm>
        </p:grpSpPr>
        <p:sp>
          <p:nvSpPr>
            <p:cNvPr id="102" name="TextBox 101"/>
            <p:cNvSpPr txBox="1"/>
            <p:nvPr userDrawn="1"/>
          </p:nvSpPr>
          <p:spPr bwMode="gray">
            <a:xfrm>
              <a:off x="592658" y="4847753"/>
              <a:ext cx="1615827" cy="107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GB"/>
              </a:defPPr>
              <a:lvl1pPr defTabSz="914400" fontAlgn="auto">
                <a:spcBef>
                  <a:spcPts val="0"/>
                </a:spcBef>
                <a:spcAft>
                  <a:spcPts val="0"/>
                </a:spcAft>
                <a:defRPr sz="800">
                  <a:solidFill>
                    <a:srgbClr val="5F5F5F"/>
                  </a:solidFill>
                  <a:latin typeface="Arial"/>
                  <a:ea typeface="+mn-ea"/>
                </a:defRPr>
              </a:lvl1pPr>
            </a:lstStyle>
            <a:p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</a:rPr>
                <a:t>© 2020 Wind River. All Rights Reserved.</a:t>
              </a:r>
            </a:p>
          </p:txBody>
        </p:sp>
        <p:cxnSp>
          <p:nvCxnSpPr>
            <p:cNvPr id="6" name="Straight Connector 5"/>
            <p:cNvCxnSpPr/>
            <p:nvPr userDrawn="1"/>
          </p:nvCxnSpPr>
          <p:spPr bwMode="gray">
            <a:xfrm flipH="1">
              <a:off x="2257572" y="4901325"/>
              <a:ext cx="6229608" cy="3471"/>
            </a:xfrm>
            <a:prstGeom prst="line">
              <a:avLst/>
            </a:prstGeom>
            <a:solidFill>
              <a:schemeClr val="accent2"/>
            </a:solidFill>
            <a:ln w="9525" cap="flat" cmpd="sng" algn="ctr">
              <a:gradFill>
                <a:gsLst>
                  <a:gs pos="0">
                    <a:schemeClr val="bg1"/>
                  </a:gs>
                  <a:gs pos="1900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43" name="Picture 2"/>
            <p:cNvPicPr>
              <a:picLocks noChangeAspect="1" noChangeArrowheads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3600" y="4752120"/>
              <a:ext cx="660401" cy="392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Group 29"/>
            <p:cNvGrpSpPr/>
            <p:nvPr userDrawn="1"/>
          </p:nvGrpSpPr>
          <p:grpSpPr>
            <a:xfrm>
              <a:off x="3770949" y="4797225"/>
              <a:ext cx="2003565" cy="216027"/>
              <a:chOff x="3770949" y="4797225"/>
              <a:chExt cx="2003565" cy="216027"/>
            </a:xfrm>
          </p:grpSpPr>
          <p:grpSp>
            <p:nvGrpSpPr>
              <p:cNvPr id="31" name="Group 30"/>
              <p:cNvGrpSpPr/>
              <p:nvPr userDrawn="1"/>
            </p:nvGrpSpPr>
            <p:grpSpPr>
              <a:xfrm>
                <a:off x="5212944" y="4802764"/>
                <a:ext cx="204064" cy="204064"/>
                <a:chOff x="5152095" y="4802764"/>
                <a:chExt cx="204064" cy="204064"/>
              </a:xfrm>
            </p:grpSpPr>
            <p:sp>
              <p:nvSpPr>
                <p:cNvPr id="76" name="Oval 75"/>
                <p:cNvSpPr/>
                <p:nvPr userDrawn="1"/>
              </p:nvSpPr>
              <p:spPr bwMode="gray">
                <a:xfrm>
                  <a:off x="5152095" y="4802764"/>
                  <a:ext cx="204064" cy="204064"/>
                </a:xfrm>
                <a:prstGeom prst="ellipse">
                  <a:avLst/>
                </a:prstGeom>
                <a:solidFill>
                  <a:schemeClr val="tx2">
                    <a:lumMod val="85000"/>
                    <a:lumOff val="15000"/>
                  </a:schemeClr>
                </a:solidFill>
                <a:ln w="19050">
                  <a:noFill/>
                  <a:round/>
                  <a:headEnd/>
                  <a:tailEnd/>
                </a:ln>
                <a:effectLst/>
              </p:spPr>
              <p:txBody>
                <a:bodyPr wrap="squar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77" name="Group 76"/>
                <p:cNvGrpSpPr/>
                <p:nvPr userDrawn="1"/>
              </p:nvGrpSpPr>
              <p:grpSpPr>
                <a:xfrm>
                  <a:off x="5181908" y="4845984"/>
                  <a:ext cx="144439" cy="132570"/>
                  <a:chOff x="5547617" y="4845984"/>
                  <a:chExt cx="144439" cy="132570"/>
                </a:xfrm>
              </p:grpSpPr>
              <p:sp>
                <p:nvSpPr>
                  <p:cNvPr id="78" name="Freeform 36"/>
                  <p:cNvSpPr>
                    <a:spLocks/>
                  </p:cNvSpPr>
                  <p:nvPr userDrawn="1"/>
                </p:nvSpPr>
                <p:spPr bwMode="gray">
                  <a:xfrm flipH="1">
                    <a:off x="5600236" y="4883307"/>
                    <a:ext cx="39403" cy="95247"/>
                  </a:xfrm>
                  <a:custGeom>
                    <a:avLst/>
                    <a:gdLst>
                      <a:gd name="T0" fmla="*/ 264 w 415"/>
                      <a:gd name="T1" fmla="*/ 224 h 1003"/>
                      <a:gd name="T2" fmla="*/ 265 w 415"/>
                      <a:gd name="T3" fmla="*/ 219 h 1003"/>
                      <a:gd name="T4" fmla="*/ 287 w 415"/>
                      <a:gd name="T5" fmla="*/ 202 h 1003"/>
                      <a:gd name="T6" fmla="*/ 287 w 415"/>
                      <a:gd name="T7" fmla="*/ 43 h 1003"/>
                      <a:gd name="T8" fmla="*/ 129 w 415"/>
                      <a:gd name="T9" fmla="*/ 43 h 1003"/>
                      <a:gd name="T10" fmla="*/ 129 w 415"/>
                      <a:gd name="T11" fmla="*/ 202 h 1003"/>
                      <a:gd name="T12" fmla="*/ 151 w 415"/>
                      <a:gd name="T13" fmla="*/ 218 h 1003"/>
                      <a:gd name="T14" fmla="*/ 152 w 415"/>
                      <a:gd name="T15" fmla="*/ 224 h 1003"/>
                      <a:gd name="T16" fmla="*/ 3 w 415"/>
                      <a:gd name="T17" fmla="*/ 976 h 1003"/>
                      <a:gd name="T18" fmla="*/ 26 w 415"/>
                      <a:gd name="T19" fmla="*/ 1003 h 1003"/>
                      <a:gd name="T20" fmla="*/ 82 w 415"/>
                      <a:gd name="T21" fmla="*/ 1003 h 1003"/>
                      <a:gd name="T22" fmla="*/ 115 w 415"/>
                      <a:gd name="T23" fmla="*/ 976 h 1003"/>
                      <a:gd name="T24" fmla="*/ 208 w 415"/>
                      <a:gd name="T25" fmla="*/ 508 h 1003"/>
                      <a:gd name="T26" fmla="*/ 300 w 415"/>
                      <a:gd name="T27" fmla="*/ 976 h 1003"/>
                      <a:gd name="T28" fmla="*/ 334 w 415"/>
                      <a:gd name="T29" fmla="*/ 1003 h 1003"/>
                      <a:gd name="T30" fmla="*/ 390 w 415"/>
                      <a:gd name="T31" fmla="*/ 1003 h 1003"/>
                      <a:gd name="T32" fmla="*/ 412 w 415"/>
                      <a:gd name="T33" fmla="*/ 976 h 1003"/>
                      <a:gd name="T34" fmla="*/ 264 w 415"/>
                      <a:gd name="T35" fmla="*/ 224 h 10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415" h="1003">
                        <a:moveTo>
                          <a:pt x="264" y="224"/>
                        </a:moveTo>
                        <a:cubicBezTo>
                          <a:pt x="265" y="219"/>
                          <a:pt x="265" y="219"/>
                          <a:pt x="265" y="219"/>
                        </a:cubicBezTo>
                        <a:cubicBezTo>
                          <a:pt x="273" y="214"/>
                          <a:pt x="280" y="209"/>
                          <a:pt x="287" y="202"/>
                        </a:cubicBezTo>
                        <a:cubicBezTo>
                          <a:pt x="331" y="158"/>
                          <a:pt x="331" y="87"/>
                          <a:pt x="287" y="43"/>
                        </a:cubicBezTo>
                        <a:cubicBezTo>
                          <a:pt x="244" y="0"/>
                          <a:pt x="173" y="0"/>
                          <a:pt x="129" y="43"/>
                        </a:cubicBezTo>
                        <a:cubicBezTo>
                          <a:pt x="85" y="87"/>
                          <a:pt x="85" y="158"/>
                          <a:pt x="129" y="202"/>
                        </a:cubicBezTo>
                        <a:cubicBezTo>
                          <a:pt x="136" y="208"/>
                          <a:pt x="143" y="214"/>
                          <a:pt x="151" y="218"/>
                        </a:cubicBezTo>
                        <a:cubicBezTo>
                          <a:pt x="152" y="224"/>
                          <a:pt x="152" y="224"/>
                          <a:pt x="152" y="224"/>
                        </a:cubicBezTo>
                        <a:cubicBezTo>
                          <a:pt x="3" y="976"/>
                          <a:pt x="3" y="976"/>
                          <a:pt x="3" y="976"/>
                        </a:cubicBezTo>
                        <a:cubicBezTo>
                          <a:pt x="0" y="991"/>
                          <a:pt x="10" y="1003"/>
                          <a:pt x="26" y="1003"/>
                        </a:cubicBezTo>
                        <a:cubicBezTo>
                          <a:pt x="82" y="1003"/>
                          <a:pt x="82" y="1003"/>
                          <a:pt x="82" y="1003"/>
                        </a:cubicBezTo>
                        <a:cubicBezTo>
                          <a:pt x="97" y="1003"/>
                          <a:pt x="112" y="991"/>
                          <a:pt x="115" y="976"/>
                        </a:cubicBezTo>
                        <a:cubicBezTo>
                          <a:pt x="208" y="508"/>
                          <a:pt x="208" y="508"/>
                          <a:pt x="208" y="508"/>
                        </a:cubicBezTo>
                        <a:cubicBezTo>
                          <a:pt x="300" y="976"/>
                          <a:pt x="300" y="976"/>
                          <a:pt x="300" y="976"/>
                        </a:cubicBezTo>
                        <a:cubicBezTo>
                          <a:pt x="303" y="991"/>
                          <a:pt x="318" y="1003"/>
                          <a:pt x="334" y="1003"/>
                        </a:cubicBezTo>
                        <a:cubicBezTo>
                          <a:pt x="390" y="1003"/>
                          <a:pt x="390" y="1003"/>
                          <a:pt x="390" y="1003"/>
                        </a:cubicBezTo>
                        <a:cubicBezTo>
                          <a:pt x="405" y="1003"/>
                          <a:pt x="415" y="991"/>
                          <a:pt x="412" y="976"/>
                        </a:cubicBezTo>
                        <a:lnTo>
                          <a:pt x="264" y="224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9" name="Freeform 37"/>
                  <p:cNvSpPr>
                    <a:spLocks/>
                  </p:cNvSpPr>
                  <p:nvPr userDrawn="1"/>
                </p:nvSpPr>
                <p:spPr bwMode="gray">
                  <a:xfrm flipH="1">
                    <a:off x="5655100" y="4845984"/>
                    <a:ext cx="36956" cy="97327"/>
                  </a:xfrm>
                  <a:custGeom>
                    <a:avLst/>
                    <a:gdLst>
                      <a:gd name="T0" fmla="*/ 363 w 389"/>
                      <a:gd name="T1" fmla="*/ 118 h 1025"/>
                      <a:gd name="T2" fmla="*/ 363 w 389"/>
                      <a:gd name="T3" fmla="*/ 25 h 1025"/>
                      <a:gd name="T4" fmla="*/ 270 w 389"/>
                      <a:gd name="T5" fmla="*/ 25 h 1025"/>
                      <a:gd name="T6" fmla="*/ 270 w 389"/>
                      <a:gd name="T7" fmla="*/ 1006 h 1025"/>
                      <a:gd name="T8" fmla="*/ 316 w 389"/>
                      <a:gd name="T9" fmla="*/ 1025 h 1025"/>
                      <a:gd name="T10" fmla="*/ 363 w 389"/>
                      <a:gd name="T11" fmla="*/ 1006 h 1025"/>
                      <a:gd name="T12" fmla="*/ 363 w 389"/>
                      <a:gd name="T13" fmla="*/ 913 h 1025"/>
                      <a:gd name="T14" fmla="*/ 363 w 389"/>
                      <a:gd name="T15" fmla="*/ 118 h 10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89" h="1025">
                        <a:moveTo>
                          <a:pt x="363" y="118"/>
                        </a:moveTo>
                        <a:cubicBezTo>
                          <a:pt x="389" y="93"/>
                          <a:pt x="389" y="51"/>
                          <a:pt x="363" y="25"/>
                        </a:cubicBezTo>
                        <a:cubicBezTo>
                          <a:pt x="337" y="0"/>
                          <a:pt x="296" y="0"/>
                          <a:pt x="270" y="25"/>
                        </a:cubicBezTo>
                        <a:cubicBezTo>
                          <a:pt x="0" y="296"/>
                          <a:pt x="0" y="735"/>
                          <a:pt x="270" y="1006"/>
                        </a:cubicBezTo>
                        <a:cubicBezTo>
                          <a:pt x="283" y="1019"/>
                          <a:pt x="300" y="1025"/>
                          <a:pt x="316" y="1025"/>
                        </a:cubicBezTo>
                        <a:cubicBezTo>
                          <a:pt x="333" y="1025"/>
                          <a:pt x="350" y="1019"/>
                          <a:pt x="363" y="1006"/>
                        </a:cubicBezTo>
                        <a:cubicBezTo>
                          <a:pt x="389" y="980"/>
                          <a:pt x="389" y="938"/>
                          <a:pt x="363" y="913"/>
                        </a:cubicBezTo>
                        <a:cubicBezTo>
                          <a:pt x="144" y="694"/>
                          <a:pt x="144" y="337"/>
                          <a:pt x="363" y="118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0" name="Freeform 38"/>
                  <p:cNvSpPr>
                    <a:spLocks/>
                  </p:cNvSpPr>
                  <p:nvPr userDrawn="1"/>
                </p:nvSpPr>
                <p:spPr bwMode="gray">
                  <a:xfrm flipH="1">
                    <a:off x="5547617" y="4845984"/>
                    <a:ext cx="36956" cy="97327"/>
                  </a:xfrm>
                  <a:custGeom>
                    <a:avLst/>
                    <a:gdLst>
                      <a:gd name="T0" fmla="*/ 118 w 389"/>
                      <a:gd name="T1" fmla="*/ 25 h 1025"/>
                      <a:gd name="T2" fmla="*/ 25 w 389"/>
                      <a:gd name="T3" fmla="*/ 25 h 1025"/>
                      <a:gd name="T4" fmla="*/ 25 w 389"/>
                      <a:gd name="T5" fmla="*/ 118 h 1025"/>
                      <a:gd name="T6" fmla="*/ 25 w 389"/>
                      <a:gd name="T7" fmla="*/ 913 h 1025"/>
                      <a:gd name="T8" fmla="*/ 25 w 389"/>
                      <a:gd name="T9" fmla="*/ 1006 h 1025"/>
                      <a:gd name="T10" fmla="*/ 72 w 389"/>
                      <a:gd name="T11" fmla="*/ 1025 h 1025"/>
                      <a:gd name="T12" fmla="*/ 118 w 389"/>
                      <a:gd name="T13" fmla="*/ 1006 h 1025"/>
                      <a:gd name="T14" fmla="*/ 118 w 389"/>
                      <a:gd name="T15" fmla="*/ 25 h 10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89" h="1025">
                        <a:moveTo>
                          <a:pt x="118" y="25"/>
                        </a:moveTo>
                        <a:cubicBezTo>
                          <a:pt x="93" y="0"/>
                          <a:pt x="51" y="0"/>
                          <a:pt x="25" y="25"/>
                        </a:cubicBezTo>
                        <a:cubicBezTo>
                          <a:pt x="0" y="51"/>
                          <a:pt x="0" y="93"/>
                          <a:pt x="25" y="118"/>
                        </a:cubicBezTo>
                        <a:cubicBezTo>
                          <a:pt x="244" y="337"/>
                          <a:pt x="244" y="694"/>
                          <a:pt x="25" y="913"/>
                        </a:cubicBezTo>
                        <a:cubicBezTo>
                          <a:pt x="0" y="938"/>
                          <a:pt x="0" y="980"/>
                          <a:pt x="25" y="1006"/>
                        </a:cubicBezTo>
                        <a:cubicBezTo>
                          <a:pt x="38" y="1019"/>
                          <a:pt x="55" y="1025"/>
                          <a:pt x="72" y="1025"/>
                        </a:cubicBezTo>
                        <a:cubicBezTo>
                          <a:pt x="89" y="1025"/>
                          <a:pt x="106" y="1019"/>
                          <a:pt x="118" y="1006"/>
                        </a:cubicBezTo>
                        <a:cubicBezTo>
                          <a:pt x="389" y="735"/>
                          <a:pt x="389" y="296"/>
                          <a:pt x="118" y="25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1" name="Freeform 39"/>
                  <p:cNvSpPr>
                    <a:spLocks/>
                  </p:cNvSpPr>
                  <p:nvPr userDrawn="1"/>
                </p:nvSpPr>
                <p:spPr bwMode="gray">
                  <a:xfrm flipH="1">
                    <a:off x="5635153" y="4865931"/>
                    <a:ext cx="25943" cy="57434"/>
                  </a:xfrm>
                  <a:custGeom>
                    <a:avLst/>
                    <a:gdLst>
                      <a:gd name="T0" fmla="*/ 247 w 273"/>
                      <a:gd name="T1" fmla="*/ 493 h 605"/>
                      <a:gd name="T2" fmla="*/ 247 w 273"/>
                      <a:gd name="T3" fmla="*/ 118 h 605"/>
                      <a:gd name="T4" fmla="*/ 247 w 273"/>
                      <a:gd name="T5" fmla="*/ 25 h 605"/>
                      <a:gd name="T6" fmla="*/ 154 w 273"/>
                      <a:gd name="T7" fmla="*/ 25 h 605"/>
                      <a:gd name="T8" fmla="*/ 154 w 273"/>
                      <a:gd name="T9" fmla="*/ 586 h 605"/>
                      <a:gd name="T10" fmla="*/ 201 w 273"/>
                      <a:gd name="T11" fmla="*/ 605 h 605"/>
                      <a:gd name="T12" fmla="*/ 247 w 273"/>
                      <a:gd name="T13" fmla="*/ 586 h 605"/>
                      <a:gd name="T14" fmla="*/ 247 w 273"/>
                      <a:gd name="T15" fmla="*/ 493 h 6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" h="605">
                        <a:moveTo>
                          <a:pt x="247" y="493"/>
                        </a:moveTo>
                        <a:cubicBezTo>
                          <a:pt x="144" y="389"/>
                          <a:pt x="144" y="222"/>
                          <a:pt x="247" y="118"/>
                        </a:cubicBezTo>
                        <a:cubicBezTo>
                          <a:pt x="273" y="93"/>
                          <a:pt x="273" y="51"/>
                          <a:pt x="247" y="25"/>
                        </a:cubicBezTo>
                        <a:cubicBezTo>
                          <a:pt x="221" y="0"/>
                          <a:pt x="180" y="0"/>
                          <a:pt x="154" y="25"/>
                        </a:cubicBezTo>
                        <a:cubicBezTo>
                          <a:pt x="0" y="180"/>
                          <a:pt x="0" y="431"/>
                          <a:pt x="154" y="586"/>
                        </a:cubicBezTo>
                        <a:cubicBezTo>
                          <a:pt x="167" y="598"/>
                          <a:pt x="184" y="605"/>
                          <a:pt x="201" y="605"/>
                        </a:cubicBezTo>
                        <a:cubicBezTo>
                          <a:pt x="217" y="605"/>
                          <a:pt x="234" y="598"/>
                          <a:pt x="247" y="586"/>
                        </a:cubicBezTo>
                        <a:cubicBezTo>
                          <a:pt x="273" y="560"/>
                          <a:pt x="273" y="518"/>
                          <a:pt x="247" y="49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2" name="Freeform 40"/>
                  <p:cNvSpPr>
                    <a:spLocks/>
                  </p:cNvSpPr>
                  <p:nvPr userDrawn="1"/>
                </p:nvSpPr>
                <p:spPr bwMode="gray">
                  <a:xfrm flipH="1">
                    <a:off x="5582289" y="4865931"/>
                    <a:ext cx="22231" cy="57434"/>
                  </a:xfrm>
                  <a:custGeom>
                    <a:avLst/>
                    <a:gdLst>
                      <a:gd name="T0" fmla="*/ 118 w 234"/>
                      <a:gd name="T1" fmla="*/ 25 h 605"/>
                      <a:gd name="T2" fmla="*/ 25 w 234"/>
                      <a:gd name="T3" fmla="*/ 25 h 605"/>
                      <a:gd name="T4" fmla="*/ 25 w 234"/>
                      <a:gd name="T5" fmla="*/ 118 h 605"/>
                      <a:gd name="T6" fmla="*/ 103 w 234"/>
                      <a:gd name="T7" fmla="*/ 305 h 605"/>
                      <a:gd name="T8" fmla="*/ 25 w 234"/>
                      <a:gd name="T9" fmla="*/ 493 h 605"/>
                      <a:gd name="T10" fmla="*/ 25 w 234"/>
                      <a:gd name="T11" fmla="*/ 586 h 605"/>
                      <a:gd name="T12" fmla="*/ 72 w 234"/>
                      <a:gd name="T13" fmla="*/ 605 h 605"/>
                      <a:gd name="T14" fmla="*/ 118 w 234"/>
                      <a:gd name="T15" fmla="*/ 586 h 605"/>
                      <a:gd name="T16" fmla="*/ 234 w 234"/>
                      <a:gd name="T17" fmla="*/ 305 h 605"/>
                      <a:gd name="T18" fmla="*/ 118 w 234"/>
                      <a:gd name="T19" fmla="*/ 25 h 6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4" h="605">
                        <a:moveTo>
                          <a:pt x="118" y="25"/>
                        </a:moveTo>
                        <a:cubicBezTo>
                          <a:pt x="93" y="0"/>
                          <a:pt x="51" y="0"/>
                          <a:pt x="25" y="25"/>
                        </a:cubicBezTo>
                        <a:cubicBezTo>
                          <a:pt x="0" y="51"/>
                          <a:pt x="0" y="93"/>
                          <a:pt x="25" y="118"/>
                        </a:cubicBezTo>
                        <a:cubicBezTo>
                          <a:pt x="75" y="168"/>
                          <a:pt x="103" y="235"/>
                          <a:pt x="103" y="305"/>
                        </a:cubicBezTo>
                        <a:cubicBezTo>
                          <a:pt x="103" y="376"/>
                          <a:pt x="75" y="443"/>
                          <a:pt x="25" y="493"/>
                        </a:cubicBezTo>
                        <a:cubicBezTo>
                          <a:pt x="0" y="518"/>
                          <a:pt x="0" y="560"/>
                          <a:pt x="25" y="586"/>
                        </a:cubicBezTo>
                        <a:cubicBezTo>
                          <a:pt x="38" y="598"/>
                          <a:pt x="55" y="605"/>
                          <a:pt x="72" y="605"/>
                        </a:cubicBezTo>
                        <a:cubicBezTo>
                          <a:pt x="89" y="605"/>
                          <a:pt x="105" y="598"/>
                          <a:pt x="118" y="586"/>
                        </a:cubicBezTo>
                        <a:cubicBezTo>
                          <a:pt x="193" y="511"/>
                          <a:pt x="234" y="411"/>
                          <a:pt x="234" y="305"/>
                        </a:cubicBezTo>
                        <a:cubicBezTo>
                          <a:pt x="234" y="200"/>
                          <a:pt x="193" y="100"/>
                          <a:pt x="118" y="25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32" name="Group 31"/>
              <p:cNvGrpSpPr/>
              <p:nvPr userDrawn="1"/>
            </p:nvGrpSpPr>
            <p:grpSpPr>
              <a:xfrm>
                <a:off x="5570450" y="4802764"/>
                <a:ext cx="204064" cy="204064"/>
                <a:chOff x="5513300" y="4802764"/>
                <a:chExt cx="204064" cy="204064"/>
              </a:xfrm>
            </p:grpSpPr>
            <p:sp>
              <p:nvSpPr>
                <p:cNvPr id="74" name="Oval 73"/>
                <p:cNvSpPr/>
                <p:nvPr userDrawn="1"/>
              </p:nvSpPr>
              <p:spPr bwMode="gray">
                <a:xfrm>
                  <a:off x="5513300" y="4802764"/>
                  <a:ext cx="204064" cy="204064"/>
                </a:xfrm>
                <a:prstGeom prst="ellipse">
                  <a:avLst/>
                </a:prstGeom>
                <a:solidFill>
                  <a:schemeClr val="tx2">
                    <a:lumMod val="85000"/>
                    <a:lumOff val="15000"/>
                  </a:schemeClr>
                </a:solidFill>
                <a:ln w="19050">
                  <a:noFill/>
                  <a:round/>
                  <a:headEnd/>
                  <a:tailEnd/>
                </a:ln>
                <a:effectLst/>
              </p:spPr>
              <p:txBody>
                <a:bodyPr wrap="squar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75" name="Freeform 5"/>
                <p:cNvSpPr>
                  <a:spLocks/>
                </p:cNvSpPr>
                <p:nvPr userDrawn="1"/>
              </p:nvSpPr>
              <p:spPr bwMode="gray">
                <a:xfrm>
                  <a:off x="5547173" y="4854474"/>
                  <a:ext cx="136318" cy="84799"/>
                </a:xfrm>
                <a:custGeom>
                  <a:avLst/>
                  <a:gdLst/>
                  <a:ahLst/>
                  <a:cxnLst>
                    <a:cxn ang="0">
                      <a:pos x="378" y="157"/>
                    </a:cxn>
                    <a:cxn ang="0">
                      <a:pos x="388" y="142"/>
                    </a:cxn>
                    <a:cxn ang="0">
                      <a:pos x="391" y="126"/>
                    </a:cxn>
                    <a:cxn ang="0">
                      <a:pos x="391" y="120"/>
                    </a:cxn>
                    <a:cxn ang="0">
                      <a:pos x="388" y="109"/>
                    </a:cxn>
                    <a:cxn ang="0">
                      <a:pos x="378" y="94"/>
                    </a:cxn>
                    <a:cxn ang="0">
                      <a:pos x="359" y="79"/>
                    </a:cxn>
                    <a:cxn ang="0">
                      <a:pos x="334" y="71"/>
                    </a:cxn>
                    <a:cxn ang="0">
                      <a:pos x="320" y="70"/>
                    </a:cxn>
                    <a:cxn ang="0">
                      <a:pos x="302" y="72"/>
                    </a:cxn>
                    <a:cxn ang="0">
                      <a:pos x="302" y="70"/>
                    </a:cxn>
                    <a:cxn ang="0">
                      <a:pos x="302" y="62"/>
                    </a:cxn>
                    <a:cxn ang="0">
                      <a:pos x="298" y="49"/>
                    </a:cxn>
                    <a:cxn ang="0">
                      <a:pos x="291" y="36"/>
                    </a:cxn>
                    <a:cxn ang="0">
                      <a:pos x="282" y="25"/>
                    </a:cxn>
                    <a:cxn ang="0">
                      <a:pos x="270" y="16"/>
                    </a:cxn>
                    <a:cxn ang="0">
                      <a:pos x="255" y="8"/>
                    </a:cxn>
                    <a:cxn ang="0">
                      <a:pos x="239" y="3"/>
                    </a:cxn>
                    <a:cxn ang="0">
                      <a:pos x="223" y="0"/>
                    </a:cxn>
                    <a:cxn ang="0">
                      <a:pos x="213" y="0"/>
                    </a:cxn>
                    <a:cxn ang="0">
                      <a:pos x="195" y="1"/>
                    </a:cxn>
                    <a:cxn ang="0">
                      <a:pos x="179" y="5"/>
                    </a:cxn>
                    <a:cxn ang="0">
                      <a:pos x="163" y="12"/>
                    </a:cxn>
                    <a:cxn ang="0">
                      <a:pos x="150" y="20"/>
                    </a:cxn>
                    <a:cxn ang="0">
                      <a:pos x="140" y="31"/>
                    </a:cxn>
                    <a:cxn ang="0">
                      <a:pos x="131" y="42"/>
                    </a:cxn>
                    <a:cxn ang="0">
                      <a:pos x="126" y="55"/>
                    </a:cxn>
                    <a:cxn ang="0">
                      <a:pos x="124" y="70"/>
                    </a:cxn>
                    <a:cxn ang="0">
                      <a:pos x="125" y="72"/>
                    </a:cxn>
                    <a:cxn ang="0">
                      <a:pos x="115" y="70"/>
                    </a:cxn>
                    <a:cxn ang="0">
                      <a:pos x="107" y="70"/>
                    </a:cxn>
                    <a:cxn ang="0">
                      <a:pos x="78" y="74"/>
                    </a:cxn>
                    <a:cxn ang="0">
                      <a:pos x="56" y="86"/>
                    </a:cxn>
                    <a:cxn ang="0">
                      <a:pos x="41" y="104"/>
                    </a:cxn>
                    <a:cxn ang="0">
                      <a:pos x="37" y="114"/>
                    </a:cxn>
                    <a:cxn ang="0">
                      <a:pos x="36" y="126"/>
                    </a:cxn>
                    <a:cxn ang="0">
                      <a:pos x="36" y="135"/>
                    </a:cxn>
                    <a:cxn ang="0">
                      <a:pos x="42" y="149"/>
                    </a:cxn>
                    <a:cxn ang="0">
                      <a:pos x="48" y="157"/>
                    </a:cxn>
                    <a:cxn ang="0">
                      <a:pos x="28" y="165"/>
                    </a:cxn>
                    <a:cxn ang="0">
                      <a:pos x="14" y="177"/>
                    </a:cxn>
                    <a:cxn ang="0">
                      <a:pos x="3" y="192"/>
                    </a:cxn>
                    <a:cxn ang="0">
                      <a:pos x="0" y="210"/>
                    </a:cxn>
                    <a:cxn ang="0">
                      <a:pos x="0" y="215"/>
                    </a:cxn>
                    <a:cxn ang="0">
                      <a:pos x="3" y="226"/>
                    </a:cxn>
                    <a:cxn ang="0">
                      <a:pos x="12" y="241"/>
                    </a:cxn>
                    <a:cxn ang="0">
                      <a:pos x="32" y="256"/>
                    </a:cxn>
                    <a:cxn ang="0">
                      <a:pos x="57" y="264"/>
                    </a:cxn>
                    <a:cxn ang="0">
                      <a:pos x="355" y="265"/>
                    </a:cxn>
                    <a:cxn ang="0">
                      <a:pos x="370" y="264"/>
                    </a:cxn>
                    <a:cxn ang="0">
                      <a:pos x="395" y="256"/>
                    </a:cxn>
                    <a:cxn ang="0">
                      <a:pos x="414" y="241"/>
                    </a:cxn>
                    <a:cxn ang="0">
                      <a:pos x="423" y="226"/>
                    </a:cxn>
                    <a:cxn ang="0">
                      <a:pos x="426" y="215"/>
                    </a:cxn>
                    <a:cxn ang="0">
                      <a:pos x="426" y="210"/>
                    </a:cxn>
                    <a:cxn ang="0">
                      <a:pos x="423" y="192"/>
                    </a:cxn>
                    <a:cxn ang="0">
                      <a:pos x="413" y="177"/>
                    </a:cxn>
                    <a:cxn ang="0">
                      <a:pos x="397" y="165"/>
                    </a:cxn>
                    <a:cxn ang="0">
                      <a:pos x="378" y="157"/>
                    </a:cxn>
                  </a:cxnLst>
                  <a:rect l="0" t="0" r="r" b="b"/>
                  <a:pathLst>
                    <a:path w="426" h="265">
                      <a:moveTo>
                        <a:pt x="378" y="157"/>
                      </a:moveTo>
                      <a:lnTo>
                        <a:pt x="378" y="157"/>
                      </a:lnTo>
                      <a:lnTo>
                        <a:pt x="384" y="149"/>
                      </a:lnTo>
                      <a:lnTo>
                        <a:pt x="388" y="142"/>
                      </a:lnTo>
                      <a:lnTo>
                        <a:pt x="390" y="135"/>
                      </a:lnTo>
                      <a:lnTo>
                        <a:pt x="391" y="126"/>
                      </a:lnTo>
                      <a:lnTo>
                        <a:pt x="391" y="126"/>
                      </a:lnTo>
                      <a:lnTo>
                        <a:pt x="391" y="120"/>
                      </a:lnTo>
                      <a:lnTo>
                        <a:pt x="390" y="114"/>
                      </a:lnTo>
                      <a:lnTo>
                        <a:pt x="388" y="109"/>
                      </a:lnTo>
                      <a:lnTo>
                        <a:pt x="386" y="104"/>
                      </a:lnTo>
                      <a:lnTo>
                        <a:pt x="378" y="94"/>
                      </a:lnTo>
                      <a:lnTo>
                        <a:pt x="370" y="86"/>
                      </a:lnTo>
                      <a:lnTo>
                        <a:pt x="359" y="79"/>
                      </a:lnTo>
                      <a:lnTo>
                        <a:pt x="348" y="74"/>
                      </a:lnTo>
                      <a:lnTo>
                        <a:pt x="334" y="71"/>
                      </a:lnTo>
                      <a:lnTo>
                        <a:pt x="320" y="70"/>
                      </a:lnTo>
                      <a:lnTo>
                        <a:pt x="320" y="70"/>
                      </a:lnTo>
                      <a:lnTo>
                        <a:pt x="311" y="70"/>
                      </a:lnTo>
                      <a:lnTo>
                        <a:pt x="302" y="72"/>
                      </a:lnTo>
                      <a:lnTo>
                        <a:pt x="302" y="72"/>
                      </a:lnTo>
                      <a:lnTo>
                        <a:pt x="302" y="70"/>
                      </a:lnTo>
                      <a:lnTo>
                        <a:pt x="302" y="70"/>
                      </a:lnTo>
                      <a:lnTo>
                        <a:pt x="302" y="62"/>
                      </a:lnTo>
                      <a:lnTo>
                        <a:pt x="300" y="55"/>
                      </a:lnTo>
                      <a:lnTo>
                        <a:pt x="298" y="49"/>
                      </a:lnTo>
                      <a:lnTo>
                        <a:pt x="295" y="42"/>
                      </a:lnTo>
                      <a:lnTo>
                        <a:pt x="291" y="36"/>
                      </a:lnTo>
                      <a:lnTo>
                        <a:pt x="287" y="31"/>
                      </a:lnTo>
                      <a:lnTo>
                        <a:pt x="282" y="25"/>
                      </a:lnTo>
                      <a:lnTo>
                        <a:pt x="277" y="20"/>
                      </a:lnTo>
                      <a:lnTo>
                        <a:pt x="270" y="16"/>
                      </a:lnTo>
                      <a:lnTo>
                        <a:pt x="263" y="12"/>
                      </a:lnTo>
                      <a:lnTo>
                        <a:pt x="255" y="8"/>
                      </a:lnTo>
                      <a:lnTo>
                        <a:pt x="248" y="5"/>
                      </a:lnTo>
                      <a:lnTo>
                        <a:pt x="239" y="3"/>
                      </a:lnTo>
                      <a:lnTo>
                        <a:pt x="231" y="1"/>
                      </a:lnTo>
                      <a:lnTo>
                        <a:pt x="223" y="0"/>
                      </a:lnTo>
                      <a:lnTo>
                        <a:pt x="213" y="0"/>
                      </a:lnTo>
                      <a:lnTo>
                        <a:pt x="213" y="0"/>
                      </a:lnTo>
                      <a:lnTo>
                        <a:pt x="204" y="0"/>
                      </a:lnTo>
                      <a:lnTo>
                        <a:pt x="195" y="1"/>
                      </a:lnTo>
                      <a:lnTo>
                        <a:pt x="186" y="3"/>
                      </a:lnTo>
                      <a:lnTo>
                        <a:pt x="179" y="5"/>
                      </a:lnTo>
                      <a:lnTo>
                        <a:pt x="171" y="8"/>
                      </a:lnTo>
                      <a:lnTo>
                        <a:pt x="163" y="12"/>
                      </a:lnTo>
                      <a:lnTo>
                        <a:pt x="157" y="16"/>
                      </a:lnTo>
                      <a:lnTo>
                        <a:pt x="150" y="20"/>
                      </a:lnTo>
                      <a:lnTo>
                        <a:pt x="145" y="25"/>
                      </a:lnTo>
                      <a:lnTo>
                        <a:pt x="140" y="31"/>
                      </a:lnTo>
                      <a:lnTo>
                        <a:pt x="135" y="36"/>
                      </a:lnTo>
                      <a:lnTo>
                        <a:pt x="131" y="42"/>
                      </a:lnTo>
                      <a:lnTo>
                        <a:pt x="128" y="49"/>
                      </a:lnTo>
                      <a:lnTo>
                        <a:pt x="126" y="55"/>
                      </a:lnTo>
                      <a:lnTo>
                        <a:pt x="125" y="62"/>
                      </a:lnTo>
                      <a:lnTo>
                        <a:pt x="124" y="70"/>
                      </a:lnTo>
                      <a:lnTo>
                        <a:pt x="124" y="70"/>
                      </a:lnTo>
                      <a:lnTo>
                        <a:pt x="125" y="72"/>
                      </a:lnTo>
                      <a:lnTo>
                        <a:pt x="125" y="72"/>
                      </a:lnTo>
                      <a:lnTo>
                        <a:pt x="115" y="70"/>
                      </a:lnTo>
                      <a:lnTo>
                        <a:pt x="107" y="70"/>
                      </a:lnTo>
                      <a:lnTo>
                        <a:pt x="107" y="70"/>
                      </a:lnTo>
                      <a:lnTo>
                        <a:pt x="92" y="71"/>
                      </a:lnTo>
                      <a:lnTo>
                        <a:pt x="78" y="74"/>
                      </a:lnTo>
                      <a:lnTo>
                        <a:pt x="67" y="79"/>
                      </a:lnTo>
                      <a:lnTo>
                        <a:pt x="56" y="86"/>
                      </a:lnTo>
                      <a:lnTo>
                        <a:pt x="48" y="94"/>
                      </a:lnTo>
                      <a:lnTo>
                        <a:pt x="41" y="104"/>
                      </a:lnTo>
                      <a:lnTo>
                        <a:pt x="39" y="109"/>
                      </a:lnTo>
                      <a:lnTo>
                        <a:pt x="37" y="114"/>
                      </a:lnTo>
                      <a:lnTo>
                        <a:pt x="36" y="120"/>
                      </a:lnTo>
                      <a:lnTo>
                        <a:pt x="36" y="126"/>
                      </a:lnTo>
                      <a:lnTo>
                        <a:pt x="36" y="126"/>
                      </a:lnTo>
                      <a:lnTo>
                        <a:pt x="36" y="135"/>
                      </a:lnTo>
                      <a:lnTo>
                        <a:pt x="39" y="142"/>
                      </a:lnTo>
                      <a:lnTo>
                        <a:pt x="42" y="149"/>
                      </a:lnTo>
                      <a:lnTo>
                        <a:pt x="48" y="157"/>
                      </a:lnTo>
                      <a:lnTo>
                        <a:pt x="48" y="157"/>
                      </a:lnTo>
                      <a:lnTo>
                        <a:pt x="38" y="160"/>
                      </a:lnTo>
                      <a:lnTo>
                        <a:pt x="28" y="165"/>
                      </a:lnTo>
                      <a:lnTo>
                        <a:pt x="20" y="171"/>
                      </a:lnTo>
                      <a:lnTo>
                        <a:pt x="14" y="177"/>
                      </a:lnTo>
                      <a:lnTo>
                        <a:pt x="7" y="184"/>
                      </a:lnTo>
                      <a:lnTo>
                        <a:pt x="3" y="192"/>
                      </a:lnTo>
                      <a:lnTo>
                        <a:pt x="1" y="200"/>
                      </a:lnTo>
                      <a:lnTo>
                        <a:pt x="0" y="210"/>
                      </a:lnTo>
                      <a:lnTo>
                        <a:pt x="0" y="210"/>
                      </a:lnTo>
                      <a:lnTo>
                        <a:pt x="0" y="215"/>
                      </a:lnTo>
                      <a:lnTo>
                        <a:pt x="1" y="221"/>
                      </a:lnTo>
                      <a:lnTo>
                        <a:pt x="3" y="226"/>
                      </a:lnTo>
                      <a:lnTo>
                        <a:pt x="5" y="231"/>
                      </a:lnTo>
                      <a:lnTo>
                        <a:pt x="12" y="241"/>
                      </a:lnTo>
                      <a:lnTo>
                        <a:pt x="21" y="249"/>
                      </a:lnTo>
                      <a:lnTo>
                        <a:pt x="32" y="256"/>
                      </a:lnTo>
                      <a:lnTo>
                        <a:pt x="43" y="261"/>
                      </a:lnTo>
                      <a:lnTo>
                        <a:pt x="57" y="264"/>
                      </a:lnTo>
                      <a:lnTo>
                        <a:pt x="71" y="265"/>
                      </a:lnTo>
                      <a:lnTo>
                        <a:pt x="355" y="265"/>
                      </a:lnTo>
                      <a:lnTo>
                        <a:pt x="355" y="265"/>
                      </a:lnTo>
                      <a:lnTo>
                        <a:pt x="370" y="264"/>
                      </a:lnTo>
                      <a:lnTo>
                        <a:pt x="383" y="261"/>
                      </a:lnTo>
                      <a:lnTo>
                        <a:pt x="395" y="256"/>
                      </a:lnTo>
                      <a:lnTo>
                        <a:pt x="406" y="249"/>
                      </a:lnTo>
                      <a:lnTo>
                        <a:pt x="414" y="241"/>
                      </a:lnTo>
                      <a:lnTo>
                        <a:pt x="421" y="231"/>
                      </a:lnTo>
                      <a:lnTo>
                        <a:pt x="423" y="226"/>
                      </a:lnTo>
                      <a:lnTo>
                        <a:pt x="425" y="221"/>
                      </a:lnTo>
                      <a:lnTo>
                        <a:pt x="426" y="215"/>
                      </a:lnTo>
                      <a:lnTo>
                        <a:pt x="426" y="210"/>
                      </a:lnTo>
                      <a:lnTo>
                        <a:pt x="426" y="210"/>
                      </a:lnTo>
                      <a:lnTo>
                        <a:pt x="426" y="200"/>
                      </a:lnTo>
                      <a:lnTo>
                        <a:pt x="423" y="192"/>
                      </a:lnTo>
                      <a:lnTo>
                        <a:pt x="419" y="184"/>
                      </a:lnTo>
                      <a:lnTo>
                        <a:pt x="413" y="177"/>
                      </a:lnTo>
                      <a:lnTo>
                        <a:pt x="406" y="171"/>
                      </a:lnTo>
                      <a:lnTo>
                        <a:pt x="397" y="165"/>
                      </a:lnTo>
                      <a:lnTo>
                        <a:pt x="389" y="160"/>
                      </a:lnTo>
                      <a:lnTo>
                        <a:pt x="378" y="157"/>
                      </a:lnTo>
                      <a:lnTo>
                        <a:pt x="378" y="157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270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3" name="Group 32"/>
              <p:cNvGrpSpPr/>
              <p:nvPr userDrawn="1"/>
            </p:nvGrpSpPr>
            <p:grpSpPr bwMode="gray">
              <a:xfrm>
                <a:off x="3770949" y="4797225"/>
                <a:ext cx="216027" cy="216027"/>
                <a:chOff x="1676399" y="895350"/>
                <a:chExt cx="304800" cy="304800"/>
              </a:xfrm>
            </p:grpSpPr>
            <p:sp>
              <p:nvSpPr>
                <p:cNvPr id="72" name="Oval 71"/>
                <p:cNvSpPr/>
                <p:nvPr userDrawn="1"/>
              </p:nvSpPr>
              <p:spPr bwMode="gray">
                <a:xfrm>
                  <a:off x="1676399" y="895350"/>
                  <a:ext cx="304800" cy="304800"/>
                </a:xfrm>
                <a:prstGeom prst="ellipse">
                  <a:avLst/>
                </a:prstGeom>
                <a:solidFill>
                  <a:schemeClr val="tx2">
                    <a:lumMod val="85000"/>
                    <a:lumOff val="15000"/>
                  </a:schemeClr>
                </a:solidFill>
                <a:ln w="19050">
                  <a:noFill/>
                  <a:round/>
                  <a:headEnd/>
                  <a:tailEnd/>
                </a:ln>
                <a:effectLst/>
              </p:spPr>
              <p:txBody>
                <a:bodyPr wrap="squar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73" name="Freeform 11"/>
                <p:cNvSpPr>
                  <a:spLocks/>
                </p:cNvSpPr>
                <p:nvPr userDrawn="1"/>
              </p:nvSpPr>
              <p:spPr bwMode="gray">
                <a:xfrm>
                  <a:off x="1726683" y="928563"/>
                  <a:ext cx="204233" cy="233408"/>
                </a:xfrm>
                <a:custGeom>
                  <a:avLst/>
                  <a:gdLst>
                    <a:gd name="T0" fmla="*/ 325 w 618"/>
                    <a:gd name="T1" fmla="*/ 683 h 706"/>
                    <a:gd name="T2" fmla="*/ 423 w 618"/>
                    <a:gd name="T3" fmla="*/ 695 h 706"/>
                    <a:gd name="T4" fmla="*/ 341 w 618"/>
                    <a:gd name="T5" fmla="*/ 606 h 706"/>
                    <a:gd name="T6" fmla="*/ 340 w 618"/>
                    <a:gd name="T7" fmla="*/ 494 h 706"/>
                    <a:gd name="T8" fmla="*/ 348 w 618"/>
                    <a:gd name="T9" fmla="*/ 360 h 706"/>
                    <a:gd name="T10" fmla="*/ 427 w 618"/>
                    <a:gd name="T11" fmla="*/ 384 h 706"/>
                    <a:gd name="T12" fmla="*/ 617 w 618"/>
                    <a:gd name="T13" fmla="*/ 484 h 706"/>
                    <a:gd name="T14" fmla="*/ 611 w 618"/>
                    <a:gd name="T15" fmla="*/ 438 h 706"/>
                    <a:gd name="T16" fmla="*/ 538 w 618"/>
                    <a:gd name="T17" fmla="*/ 359 h 706"/>
                    <a:gd name="T18" fmla="*/ 524 w 618"/>
                    <a:gd name="T19" fmla="*/ 322 h 706"/>
                    <a:gd name="T20" fmla="*/ 513 w 618"/>
                    <a:gd name="T21" fmla="*/ 338 h 706"/>
                    <a:gd name="T22" fmla="*/ 496 w 618"/>
                    <a:gd name="T23" fmla="*/ 340 h 706"/>
                    <a:gd name="T24" fmla="*/ 443 w 618"/>
                    <a:gd name="T25" fmla="*/ 290 h 706"/>
                    <a:gd name="T26" fmla="*/ 430 w 618"/>
                    <a:gd name="T27" fmla="*/ 238 h 706"/>
                    <a:gd name="T28" fmla="*/ 418 w 618"/>
                    <a:gd name="T29" fmla="*/ 256 h 706"/>
                    <a:gd name="T30" fmla="*/ 398 w 618"/>
                    <a:gd name="T31" fmla="*/ 254 h 706"/>
                    <a:gd name="T32" fmla="*/ 337 w 618"/>
                    <a:gd name="T33" fmla="*/ 185 h 706"/>
                    <a:gd name="T34" fmla="*/ 305 w 618"/>
                    <a:gd name="T35" fmla="*/ 0 h 706"/>
                    <a:gd name="T36" fmla="*/ 274 w 618"/>
                    <a:gd name="T37" fmla="*/ 185 h 706"/>
                    <a:gd name="T38" fmla="*/ 218 w 618"/>
                    <a:gd name="T39" fmla="*/ 253 h 706"/>
                    <a:gd name="T40" fmla="*/ 196 w 618"/>
                    <a:gd name="T41" fmla="*/ 258 h 706"/>
                    <a:gd name="T42" fmla="*/ 183 w 618"/>
                    <a:gd name="T43" fmla="*/ 240 h 706"/>
                    <a:gd name="T44" fmla="*/ 170 w 618"/>
                    <a:gd name="T45" fmla="*/ 283 h 706"/>
                    <a:gd name="T46" fmla="*/ 117 w 618"/>
                    <a:gd name="T47" fmla="*/ 344 h 706"/>
                    <a:gd name="T48" fmla="*/ 99 w 618"/>
                    <a:gd name="T49" fmla="*/ 344 h 706"/>
                    <a:gd name="T50" fmla="*/ 86 w 618"/>
                    <a:gd name="T51" fmla="*/ 322 h 706"/>
                    <a:gd name="T52" fmla="*/ 73 w 618"/>
                    <a:gd name="T53" fmla="*/ 369 h 706"/>
                    <a:gd name="T54" fmla="*/ 8 w 618"/>
                    <a:gd name="T55" fmla="*/ 441 h 706"/>
                    <a:gd name="T56" fmla="*/ 3 w 618"/>
                    <a:gd name="T57" fmla="*/ 485 h 706"/>
                    <a:gd name="T58" fmla="*/ 181 w 618"/>
                    <a:gd name="T59" fmla="*/ 387 h 706"/>
                    <a:gd name="T60" fmla="*/ 267 w 618"/>
                    <a:gd name="T61" fmla="*/ 361 h 706"/>
                    <a:gd name="T62" fmla="*/ 275 w 618"/>
                    <a:gd name="T63" fmla="*/ 494 h 706"/>
                    <a:gd name="T64" fmla="*/ 272 w 618"/>
                    <a:gd name="T65" fmla="*/ 612 h 706"/>
                    <a:gd name="T66" fmla="*/ 193 w 618"/>
                    <a:gd name="T67" fmla="*/ 693 h 706"/>
                    <a:gd name="T68" fmla="*/ 293 w 618"/>
                    <a:gd name="T69" fmla="*/ 684 h 706"/>
                    <a:gd name="T70" fmla="*/ 308 w 618"/>
                    <a:gd name="T71" fmla="*/ 706 h 7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618" h="706">
                      <a:moveTo>
                        <a:pt x="317" y="690"/>
                      </a:moveTo>
                      <a:cubicBezTo>
                        <a:pt x="319" y="684"/>
                        <a:pt x="323" y="683"/>
                        <a:pt x="325" y="683"/>
                      </a:cubicBezTo>
                      <a:cubicBezTo>
                        <a:pt x="417" y="704"/>
                        <a:pt x="417" y="704"/>
                        <a:pt x="417" y="704"/>
                      </a:cubicBezTo>
                      <a:cubicBezTo>
                        <a:pt x="421" y="704"/>
                        <a:pt x="423" y="700"/>
                        <a:pt x="423" y="695"/>
                      </a:cubicBezTo>
                      <a:cubicBezTo>
                        <a:pt x="423" y="687"/>
                        <a:pt x="419" y="679"/>
                        <a:pt x="413" y="673"/>
                      </a:cubicBezTo>
                      <a:cubicBezTo>
                        <a:pt x="341" y="606"/>
                        <a:pt x="341" y="606"/>
                        <a:pt x="341" y="606"/>
                      </a:cubicBezTo>
                      <a:cubicBezTo>
                        <a:pt x="335" y="601"/>
                        <a:pt x="334" y="597"/>
                        <a:pt x="334" y="592"/>
                      </a:cubicBezTo>
                      <a:cubicBezTo>
                        <a:pt x="334" y="581"/>
                        <a:pt x="340" y="569"/>
                        <a:pt x="340" y="494"/>
                      </a:cubicBezTo>
                      <a:cubicBezTo>
                        <a:pt x="340" y="387"/>
                        <a:pt x="340" y="387"/>
                        <a:pt x="340" y="387"/>
                      </a:cubicBezTo>
                      <a:cubicBezTo>
                        <a:pt x="340" y="366"/>
                        <a:pt x="340" y="360"/>
                        <a:pt x="348" y="360"/>
                      </a:cubicBezTo>
                      <a:cubicBezTo>
                        <a:pt x="349" y="360"/>
                        <a:pt x="353" y="362"/>
                        <a:pt x="361" y="364"/>
                      </a:cubicBezTo>
                      <a:cubicBezTo>
                        <a:pt x="427" y="384"/>
                        <a:pt x="427" y="384"/>
                        <a:pt x="427" y="384"/>
                      </a:cubicBezTo>
                      <a:cubicBezTo>
                        <a:pt x="438" y="387"/>
                        <a:pt x="448" y="391"/>
                        <a:pt x="463" y="399"/>
                      </a:cubicBezTo>
                      <a:cubicBezTo>
                        <a:pt x="617" y="484"/>
                        <a:pt x="617" y="484"/>
                        <a:pt x="617" y="484"/>
                      </a:cubicBezTo>
                      <a:cubicBezTo>
                        <a:pt x="618" y="458"/>
                        <a:pt x="618" y="458"/>
                        <a:pt x="618" y="458"/>
                      </a:cubicBezTo>
                      <a:cubicBezTo>
                        <a:pt x="618" y="447"/>
                        <a:pt x="618" y="444"/>
                        <a:pt x="611" y="438"/>
                      </a:cubicBezTo>
                      <a:cubicBezTo>
                        <a:pt x="545" y="381"/>
                        <a:pt x="545" y="381"/>
                        <a:pt x="545" y="381"/>
                      </a:cubicBezTo>
                      <a:cubicBezTo>
                        <a:pt x="538" y="375"/>
                        <a:pt x="538" y="374"/>
                        <a:pt x="538" y="359"/>
                      </a:cubicBezTo>
                      <a:cubicBezTo>
                        <a:pt x="538" y="337"/>
                        <a:pt x="538" y="337"/>
                        <a:pt x="538" y="337"/>
                      </a:cubicBezTo>
                      <a:cubicBezTo>
                        <a:pt x="538" y="326"/>
                        <a:pt x="537" y="322"/>
                        <a:pt x="524" y="322"/>
                      </a:cubicBezTo>
                      <a:cubicBezTo>
                        <a:pt x="516" y="322"/>
                        <a:pt x="513" y="324"/>
                        <a:pt x="513" y="331"/>
                      </a:cubicBezTo>
                      <a:cubicBezTo>
                        <a:pt x="513" y="338"/>
                        <a:pt x="513" y="338"/>
                        <a:pt x="513" y="338"/>
                      </a:cubicBezTo>
                      <a:cubicBezTo>
                        <a:pt x="513" y="342"/>
                        <a:pt x="509" y="345"/>
                        <a:pt x="506" y="345"/>
                      </a:cubicBezTo>
                      <a:cubicBezTo>
                        <a:pt x="505" y="345"/>
                        <a:pt x="502" y="345"/>
                        <a:pt x="496" y="340"/>
                      </a:cubicBezTo>
                      <a:cubicBezTo>
                        <a:pt x="449" y="299"/>
                        <a:pt x="449" y="299"/>
                        <a:pt x="449" y="299"/>
                      </a:cubicBezTo>
                      <a:cubicBezTo>
                        <a:pt x="444" y="295"/>
                        <a:pt x="443" y="292"/>
                        <a:pt x="443" y="290"/>
                      </a:cubicBezTo>
                      <a:cubicBezTo>
                        <a:pt x="445" y="251"/>
                        <a:pt x="445" y="251"/>
                        <a:pt x="445" y="251"/>
                      </a:cubicBezTo>
                      <a:cubicBezTo>
                        <a:pt x="445" y="241"/>
                        <a:pt x="442" y="238"/>
                        <a:pt x="430" y="238"/>
                      </a:cubicBezTo>
                      <a:cubicBezTo>
                        <a:pt x="421" y="238"/>
                        <a:pt x="418" y="241"/>
                        <a:pt x="418" y="250"/>
                      </a:cubicBezTo>
                      <a:cubicBezTo>
                        <a:pt x="418" y="256"/>
                        <a:pt x="418" y="256"/>
                        <a:pt x="418" y="256"/>
                      </a:cubicBezTo>
                      <a:cubicBezTo>
                        <a:pt x="418" y="260"/>
                        <a:pt x="415" y="263"/>
                        <a:pt x="411" y="263"/>
                      </a:cubicBezTo>
                      <a:cubicBezTo>
                        <a:pt x="407" y="263"/>
                        <a:pt x="404" y="260"/>
                        <a:pt x="398" y="254"/>
                      </a:cubicBezTo>
                      <a:cubicBezTo>
                        <a:pt x="348" y="211"/>
                        <a:pt x="348" y="211"/>
                        <a:pt x="348" y="211"/>
                      </a:cubicBezTo>
                      <a:cubicBezTo>
                        <a:pt x="338" y="202"/>
                        <a:pt x="338" y="202"/>
                        <a:pt x="337" y="185"/>
                      </a:cubicBezTo>
                      <a:cubicBezTo>
                        <a:pt x="336" y="144"/>
                        <a:pt x="336" y="144"/>
                        <a:pt x="336" y="144"/>
                      </a:cubicBezTo>
                      <a:cubicBezTo>
                        <a:pt x="334" y="73"/>
                        <a:pt x="324" y="0"/>
                        <a:pt x="305" y="0"/>
                      </a:cubicBezTo>
                      <a:cubicBezTo>
                        <a:pt x="285" y="0"/>
                        <a:pt x="275" y="87"/>
                        <a:pt x="274" y="144"/>
                      </a:cubicBezTo>
                      <a:cubicBezTo>
                        <a:pt x="274" y="185"/>
                        <a:pt x="274" y="185"/>
                        <a:pt x="274" y="185"/>
                      </a:cubicBezTo>
                      <a:cubicBezTo>
                        <a:pt x="274" y="202"/>
                        <a:pt x="274" y="203"/>
                        <a:pt x="264" y="212"/>
                      </a:cubicBezTo>
                      <a:cubicBezTo>
                        <a:pt x="218" y="253"/>
                        <a:pt x="218" y="253"/>
                        <a:pt x="218" y="253"/>
                      </a:cubicBezTo>
                      <a:cubicBezTo>
                        <a:pt x="209" y="262"/>
                        <a:pt x="204" y="263"/>
                        <a:pt x="201" y="263"/>
                      </a:cubicBezTo>
                      <a:cubicBezTo>
                        <a:pt x="198" y="263"/>
                        <a:pt x="196" y="261"/>
                        <a:pt x="196" y="258"/>
                      </a:cubicBezTo>
                      <a:cubicBezTo>
                        <a:pt x="196" y="252"/>
                        <a:pt x="196" y="252"/>
                        <a:pt x="196" y="252"/>
                      </a:cubicBezTo>
                      <a:cubicBezTo>
                        <a:pt x="196" y="244"/>
                        <a:pt x="195" y="240"/>
                        <a:pt x="183" y="240"/>
                      </a:cubicBezTo>
                      <a:cubicBezTo>
                        <a:pt x="170" y="240"/>
                        <a:pt x="170" y="245"/>
                        <a:pt x="170" y="258"/>
                      </a:cubicBezTo>
                      <a:cubicBezTo>
                        <a:pt x="170" y="283"/>
                        <a:pt x="170" y="283"/>
                        <a:pt x="170" y="283"/>
                      </a:cubicBezTo>
                      <a:cubicBezTo>
                        <a:pt x="170" y="294"/>
                        <a:pt x="169" y="298"/>
                        <a:pt x="161" y="304"/>
                      </a:cubicBezTo>
                      <a:cubicBezTo>
                        <a:pt x="117" y="344"/>
                        <a:pt x="117" y="344"/>
                        <a:pt x="117" y="344"/>
                      </a:cubicBezTo>
                      <a:cubicBezTo>
                        <a:pt x="110" y="349"/>
                        <a:pt x="106" y="351"/>
                        <a:pt x="104" y="351"/>
                      </a:cubicBezTo>
                      <a:cubicBezTo>
                        <a:pt x="102" y="351"/>
                        <a:pt x="99" y="348"/>
                        <a:pt x="99" y="344"/>
                      </a:cubicBezTo>
                      <a:cubicBezTo>
                        <a:pt x="99" y="334"/>
                        <a:pt x="99" y="334"/>
                        <a:pt x="99" y="334"/>
                      </a:cubicBezTo>
                      <a:cubicBezTo>
                        <a:pt x="99" y="324"/>
                        <a:pt x="96" y="322"/>
                        <a:pt x="86" y="322"/>
                      </a:cubicBezTo>
                      <a:cubicBezTo>
                        <a:pt x="75" y="322"/>
                        <a:pt x="73" y="327"/>
                        <a:pt x="73" y="340"/>
                      </a:cubicBezTo>
                      <a:cubicBezTo>
                        <a:pt x="73" y="369"/>
                        <a:pt x="73" y="369"/>
                        <a:pt x="73" y="369"/>
                      </a:cubicBezTo>
                      <a:cubicBezTo>
                        <a:pt x="73" y="382"/>
                        <a:pt x="72" y="384"/>
                        <a:pt x="63" y="392"/>
                      </a:cubicBezTo>
                      <a:cubicBezTo>
                        <a:pt x="8" y="441"/>
                        <a:pt x="8" y="441"/>
                        <a:pt x="8" y="441"/>
                      </a:cubicBezTo>
                      <a:cubicBezTo>
                        <a:pt x="0" y="448"/>
                        <a:pt x="0" y="449"/>
                        <a:pt x="0" y="457"/>
                      </a:cubicBezTo>
                      <a:cubicBezTo>
                        <a:pt x="3" y="485"/>
                        <a:pt x="3" y="485"/>
                        <a:pt x="3" y="485"/>
                      </a:cubicBezTo>
                      <a:cubicBezTo>
                        <a:pt x="147" y="401"/>
                        <a:pt x="147" y="401"/>
                        <a:pt x="147" y="401"/>
                      </a:cubicBezTo>
                      <a:cubicBezTo>
                        <a:pt x="162" y="392"/>
                        <a:pt x="163" y="392"/>
                        <a:pt x="181" y="387"/>
                      </a:cubicBezTo>
                      <a:cubicBezTo>
                        <a:pt x="248" y="366"/>
                        <a:pt x="248" y="366"/>
                        <a:pt x="248" y="366"/>
                      </a:cubicBezTo>
                      <a:cubicBezTo>
                        <a:pt x="259" y="362"/>
                        <a:pt x="265" y="361"/>
                        <a:pt x="267" y="361"/>
                      </a:cubicBezTo>
                      <a:cubicBezTo>
                        <a:pt x="275" y="361"/>
                        <a:pt x="275" y="367"/>
                        <a:pt x="275" y="387"/>
                      </a:cubicBezTo>
                      <a:cubicBezTo>
                        <a:pt x="275" y="494"/>
                        <a:pt x="275" y="494"/>
                        <a:pt x="275" y="494"/>
                      </a:cubicBezTo>
                      <a:cubicBezTo>
                        <a:pt x="275" y="587"/>
                        <a:pt x="281" y="574"/>
                        <a:pt x="281" y="593"/>
                      </a:cubicBezTo>
                      <a:cubicBezTo>
                        <a:pt x="281" y="599"/>
                        <a:pt x="279" y="605"/>
                        <a:pt x="272" y="612"/>
                      </a:cubicBezTo>
                      <a:cubicBezTo>
                        <a:pt x="202" y="677"/>
                        <a:pt x="202" y="677"/>
                        <a:pt x="202" y="677"/>
                      </a:cubicBezTo>
                      <a:cubicBezTo>
                        <a:pt x="195" y="683"/>
                        <a:pt x="193" y="686"/>
                        <a:pt x="193" y="693"/>
                      </a:cubicBezTo>
                      <a:cubicBezTo>
                        <a:pt x="193" y="705"/>
                        <a:pt x="195" y="706"/>
                        <a:pt x="199" y="706"/>
                      </a:cubicBezTo>
                      <a:cubicBezTo>
                        <a:pt x="293" y="684"/>
                        <a:pt x="293" y="684"/>
                        <a:pt x="293" y="684"/>
                      </a:cubicBezTo>
                      <a:cubicBezTo>
                        <a:pt x="296" y="684"/>
                        <a:pt x="299" y="686"/>
                        <a:pt x="300" y="688"/>
                      </a:cubicBezTo>
                      <a:cubicBezTo>
                        <a:pt x="308" y="706"/>
                        <a:pt x="308" y="706"/>
                        <a:pt x="308" y="706"/>
                      </a:cubicBezTo>
                      <a:lnTo>
                        <a:pt x="317" y="690"/>
                      </a:lnTo>
                      <a:close/>
                    </a:path>
                  </a:pathLst>
                </a:custGeom>
                <a:solidFill>
                  <a:srgbClr val="FFFFFF">
                    <a:lumMod val="6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0" name="Group 39"/>
              <p:cNvGrpSpPr/>
              <p:nvPr userDrawn="1"/>
            </p:nvGrpSpPr>
            <p:grpSpPr>
              <a:xfrm>
                <a:off x="4497928" y="4802764"/>
                <a:ext cx="204064" cy="204064"/>
                <a:chOff x="4331741" y="4802764"/>
                <a:chExt cx="204064" cy="204064"/>
              </a:xfrm>
            </p:grpSpPr>
            <p:sp>
              <p:nvSpPr>
                <p:cNvPr id="69" name="Oval 68"/>
                <p:cNvSpPr/>
                <p:nvPr userDrawn="1"/>
              </p:nvSpPr>
              <p:spPr bwMode="gray">
                <a:xfrm>
                  <a:off x="4331741" y="4802764"/>
                  <a:ext cx="204064" cy="204064"/>
                </a:xfrm>
                <a:prstGeom prst="ellipse">
                  <a:avLst/>
                </a:prstGeom>
                <a:solidFill>
                  <a:schemeClr val="tx2">
                    <a:lumMod val="85000"/>
                    <a:lumOff val="15000"/>
                  </a:schemeClr>
                </a:solidFill>
                <a:ln w="19050">
                  <a:noFill/>
                  <a:round/>
                  <a:headEnd/>
                  <a:tailEnd/>
                </a:ln>
                <a:effectLst/>
              </p:spPr>
              <p:txBody>
                <a:bodyPr wrap="squar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70" name="Freeform 8"/>
                <p:cNvSpPr>
                  <a:spLocks/>
                </p:cNvSpPr>
                <p:nvPr userDrawn="1"/>
              </p:nvSpPr>
              <p:spPr bwMode="auto">
                <a:xfrm>
                  <a:off x="4398963" y="4937126"/>
                  <a:ext cx="3175" cy="3175"/>
                </a:xfrm>
                <a:custGeom>
                  <a:avLst/>
                  <a:gdLst>
                    <a:gd name="T0" fmla="*/ 7 w 19"/>
                    <a:gd name="T1" fmla="*/ 0 h 24"/>
                    <a:gd name="T2" fmla="*/ 8 w 19"/>
                    <a:gd name="T3" fmla="*/ 0 h 24"/>
                    <a:gd name="T4" fmla="*/ 13 w 19"/>
                    <a:gd name="T5" fmla="*/ 3 h 24"/>
                    <a:gd name="T6" fmla="*/ 14 w 19"/>
                    <a:gd name="T7" fmla="*/ 4 h 24"/>
                    <a:gd name="T8" fmla="*/ 19 w 19"/>
                    <a:gd name="T9" fmla="*/ 7 h 24"/>
                    <a:gd name="T10" fmla="*/ 18 w 19"/>
                    <a:gd name="T11" fmla="*/ 8 h 24"/>
                    <a:gd name="T12" fmla="*/ 15 w 19"/>
                    <a:gd name="T13" fmla="*/ 11 h 24"/>
                    <a:gd name="T14" fmla="*/ 11 w 19"/>
                    <a:gd name="T15" fmla="*/ 14 h 24"/>
                    <a:gd name="T16" fmla="*/ 8 w 19"/>
                    <a:gd name="T17" fmla="*/ 16 h 24"/>
                    <a:gd name="T18" fmla="*/ 5 w 19"/>
                    <a:gd name="T19" fmla="*/ 19 h 24"/>
                    <a:gd name="T20" fmla="*/ 2 w 19"/>
                    <a:gd name="T21" fmla="*/ 23 h 24"/>
                    <a:gd name="T22" fmla="*/ 1 w 19"/>
                    <a:gd name="T23" fmla="*/ 24 h 24"/>
                    <a:gd name="T24" fmla="*/ 0 w 19"/>
                    <a:gd name="T25" fmla="*/ 24 h 24"/>
                    <a:gd name="T26" fmla="*/ 1 w 19"/>
                    <a:gd name="T27" fmla="*/ 23 h 24"/>
                    <a:gd name="T28" fmla="*/ 0 w 19"/>
                    <a:gd name="T29" fmla="*/ 17 h 24"/>
                    <a:gd name="T30" fmla="*/ 3 w 19"/>
                    <a:gd name="T31" fmla="*/ 13 h 24"/>
                    <a:gd name="T32" fmla="*/ 4 w 19"/>
                    <a:gd name="T33" fmla="*/ 12 h 24"/>
                    <a:gd name="T34" fmla="*/ 6 w 19"/>
                    <a:gd name="T35" fmla="*/ 7 h 24"/>
                    <a:gd name="T36" fmla="*/ 7 w 19"/>
                    <a:gd name="T37" fmla="*/ 2 h 24"/>
                    <a:gd name="T38" fmla="*/ 7 w 19"/>
                    <a:gd name="T39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" h="24">
                      <a:moveTo>
                        <a:pt x="7" y="0"/>
                      </a:moveTo>
                      <a:lnTo>
                        <a:pt x="8" y="0"/>
                      </a:lnTo>
                      <a:lnTo>
                        <a:pt x="13" y="3"/>
                      </a:lnTo>
                      <a:lnTo>
                        <a:pt x="14" y="4"/>
                      </a:lnTo>
                      <a:lnTo>
                        <a:pt x="19" y="7"/>
                      </a:lnTo>
                      <a:lnTo>
                        <a:pt x="18" y="8"/>
                      </a:lnTo>
                      <a:lnTo>
                        <a:pt x="15" y="11"/>
                      </a:lnTo>
                      <a:lnTo>
                        <a:pt x="11" y="14"/>
                      </a:lnTo>
                      <a:lnTo>
                        <a:pt x="8" y="16"/>
                      </a:lnTo>
                      <a:lnTo>
                        <a:pt x="5" y="19"/>
                      </a:lnTo>
                      <a:lnTo>
                        <a:pt x="2" y="23"/>
                      </a:lnTo>
                      <a:lnTo>
                        <a:pt x="1" y="24"/>
                      </a:lnTo>
                      <a:lnTo>
                        <a:pt x="0" y="24"/>
                      </a:lnTo>
                      <a:lnTo>
                        <a:pt x="1" y="23"/>
                      </a:lnTo>
                      <a:lnTo>
                        <a:pt x="0" y="17"/>
                      </a:lnTo>
                      <a:lnTo>
                        <a:pt x="3" y="13"/>
                      </a:lnTo>
                      <a:lnTo>
                        <a:pt x="4" y="12"/>
                      </a:lnTo>
                      <a:lnTo>
                        <a:pt x="6" y="7"/>
                      </a:lnTo>
                      <a:lnTo>
                        <a:pt x="7" y="2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Freeform 21"/>
                <p:cNvSpPr>
                  <a:spLocks noEditPoints="1"/>
                </p:cNvSpPr>
                <p:nvPr userDrawn="1"/>
              </p:nvSpPr>
              <p:spPr bwMode="gray">
                <a:xfrm>
                  <a:off x="4357915" y="4851399"/>
                  <a:ext cx="154425" cy="94865"/>
                </a:xfrm>
                <a:custGeom>
                  <a:avLst/>
                  <a:gdLst>
                    <a:gd name="T0" fmla="*/ 6 w 277"/>
                    <a:gd name="T1" fmla="*/ 144 h 169"/>
                    <a:gd name="T2" fmla="*/ 0 w 277"/>
                    <a:gd name="T3" fmla="*/ 136 h 169"/>
                    <a:gd name="T4" fmla="*/ 8 w 277"/>
                    <a:gd name="T5" fmla="*/ 101 h 169"/>
                    <a:gd name="T6" fmla="*/ 51 w 277"/>
                    <a:gd name="T7" fmla="*/ 106 h 169"/>
                    <a:gd name="T8" fmla="*/ 4 w 277"/>
                    <a:gd name="T9" fmla="*/ 78 h 169"/>
                    <a:gd name="T10" fmla="*/ 6 w 277"/>
                    <a:gd name="T11" fmla="*/ 58 h 169"/>
                    <a:gd name="T12" fmla="*/ 15 w 277"/>
                    <a:gd name="T13" fmla="*/ 40 h 169"/>
                    <a:gd name="T14" fmla="*/ 64 w 277"/>
                    <a:gd name="T15" fmla="*/ 7 h 169"/>
                    <a:gd name="T16" fmla="*/ 206 w 277"/>
                    <a:gd name="T17" fmla="*/ 4 h 169"/>
                    <a:gd name="T18" fmla="*/ 240 w 277"/>
                    <a:gd name="T19" fmla="*/ 39 h 169"/>
                    <a:gd name="T20" fmla="*/ 270 w 277"/>
                    <a:gd name="T21" fmla="*/ 43 h 169"/>
                    <a:gd name="T22" fmla="*/ 257 w 277"/>
                    <a:gd name="T23" fmla="*/ 60 h 169"/>
                    <a:gd name="T24" fmla="*/ 235 w 277"/>
                    <a:gd name="T25" fmla="*/ 89 h 169"/>
                    <a:gd name="T26" fmla="*/ 226 w 277"/>
                    <a:gd name="T27" fmla="*/ 107 h 169"/>
                    <a:gd name="T28" fmla="*/ 277 w 277"/>
                    <a:gd name="T29" fmla="*/ 95 h 169"/>
                    <a:gd name="T30" fmla="*/ 276 w 277"/>
                    <a:gd name="T31" fmla="*/ 140 h 169"/>
                    <a:gd name="T32" fmla="*/ 203 w 277"/>
                    <a:gd name="T33" fmla="*/ 149 h 169"/>
                    <a:gd name="T34" fmla="*/ 73 w 277"/>
                    <a:gd name="T35" fmla="*/ 149 h 169"/>
                    <a:gd name="T36" fmla="*/ 68 w 277"/>
                    <a:gd name="T37" fmla="*/ 17 h 169"/>
                    <a:gd name="T38" fmla="*/ 46 w 277"/>
                    <a:gd name="T39" fmla="*/ 52 h 169"/>
                    <a:gd name="T40" fmla="*/ 232 w 277"/>
                    <a:gd name="T41" fmla="*/ 48 h 169"/>
                    <a:gd name="T42" fmla="*/ 200 w 277"/>
                    <a:gd name="T43" fmla="*/ 14 h 169"/>
                    <a:gd name="T44" fmla="*/ 95 w 277"/>
                    <a:gd name="T45" fmla="*/ 77 h 169"/>
                    <a:gd name="T46" fmla="*/ 88 w 277"/>
                    <a:gd name="T47" fmla="*/ 132 h 169"/>
                    <a:gd name="T48" fmla="*/ 180 w 277"/>
                    <a:gd name="T49" fmla="*/ 140 h 169"/>
                    <a:gd name="T50" fmla="*/ 190 w 277"/>
                    <a:gd name="T51" fmla="*/ 86 h 169"/>
                    <a:gd name="T52" fmla="*/ 95 w 277"/>
                    <a:gd name="T53" fmla="*/ 77 h 169"/>
                    <a:gd name="T54" fmla="*/ 225 w 277"/>
                    <a:gd name="T55" fmla="*/ 164 h 169"/>
                    <a:gd name="T56" fmla="*/ 272 w 277"/>
                    <a:gd name="T57" fmla="*/ 169 h 169"/>
                    <a:gd name="T58" fmla="*/ 277 w 277"/>
                    <a:gd name="T59" fmla="*/ 149 h 169"/>
                    <a:gd name="T60" fmla="*/ 271 w 277"/>
                    <a:gd name="T61" fmla="*/ 150 h 169"/>
                    <a:gd name="T62" fmla="*/ 218 w 277"/>
                    <a:gd name="T63" fmla="*/ 117 h 169"/>
                    <a:gd name="T64" fmla="*/ 218 w 277"/>
                    <a:gd name="T65" fmla="*/ 136 h 169"/>
                    <a:gd name="T66" fmla="*/ 218 w 277"/>
                    <a:gd name="T67" fmla="*/ 117 h 169"/>
                    <a:gd name="T68" fmla="*/ 51 w 277"/>
                    <a:gd name="T69" fmla="*/ 164 h 169"/>
                    <a:gd name="T70" fmla="*/ 5 w 277"/>
                    <a:gd name="T71" fmla="*/ 169 h 169"/>
                    <a:gd name="T72" fmla="*/ 0 w 277"/>
                    <a:gd name="T73" fmla="*/ 149 h 169"/>
                    <a:gd name="T74" fmla="*/ 6 w 277"/>
                    <a:gd name="T75" fmla="*/ 150 h 169"/>
                    <a:gd name="T76" fmla="*/ 58 w 277"/>
                    <a:gd name="T77" fmla="*/ 117 h 169"/>
                    <a:gd name="T78" fmla="*/ 58 w 277"/>
                    <a:gd name="T79" fmla="*/ 136 h 169"/>
                    <a:gd name="T80" fmla="*/ 58 w 277"/>
                    <a:gd name="T81" fmla="*/ 117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77" h="169">
                      <a:moveTo>
                        <a:pt x="73" y="149"/>
                      </a:moveTo>
                      <a:cubicBezTo>
                        <a:pt x="51" y="148"/>
                        <a:pt x="29" y="146"/>
                        <a:pt x="6" y="144"/>
                      </a:cubicBezTo>
                      <a:cubicBezTo>
                        <a:pt x="4" y="143"/>
                        <a:pt x="2" y="143"/>
                        <a:pt x="1" y="140"/>
                      </a:cubicBezTo>
                      <a:cubicBezTo>
                        <a:pt x="0" y="139"/>
                        <a:pt x="0" y="138"/>
                        <a:pt x="0" y="136"/>
                      </a:cubicBezTo>
                      <a:cubicBezTo>
                        <a:pt x="0" y="123"/>
                        <a:pt x="0" y="109"/>
                        <a:pt x="0" y="95"/>
                      </a:cubicBezTo>
                      <a:cubicBezTo>
                        <a:pt x="1" y="98"/>
                        <a:pt x="4" y="101"/>
                        <a:pt x="8" y="101"/>
                      </a:cubicBezTo>
                      <a:cubicBezTo>
                        <a:pt x="50" y="107"/>
                        <a:pt x="50" y="107"/>
                        <a:pt x="50" y="107"/>
                      </a:cubicBezTo>
                      <a:cubicBezTo>
                        <a:pt x="51" y="107"/>
                        <a:pt x="51" y="107"/>
                        <a:pt x="51" y="106"/>
                      </a:cubicBezTo>
                      <a:cubicBezTo>
                        <a:pt x="51" y="98"/>
                        <a:pt x="51" y="91"/>
                        <a:pt x="41" y="89"/>
                      </a:cubicBezTo>
                      <a:cubicBezTo>
                        <a:pt x="4" y="78"/>
                        <a:pt x="4" y="78"/>
                        <a:pt x="4" y="78"/>
                      </a:cubicBezTo>
                      <a:cubicBezTo>
                        <a:pt x="19" y="60"/>
                        <a:pt x="19" y="60"/>
                        <a:pt x="19" y="60"/>
                      </a:cubicBezTo>
                      <a:cubicBezTo>
                        <a:pt x="6" y="58"/>
                        <a:pt x="6" y="58"/>
                        <a:pt x="6" y="58"/>
                      </a:cubicBezTo>
                      <a:cubicBezTo>
                        <a:pt x="2" y="57"/>
                        <a:pt x="1" y="49"/>
                        <a:pt x="6" y="43"/>
                      </a:cubicBezTo>
                      <a:cubicBezTo>
                        <a:pt x="9" y="40"/>
                        <a:pt x="12" y="40"/>
                        <a:pt x="15" y="40"/>
                      </a:cubicBezTo>
                      <a:cubicBezTo>
                        <a:pt x="36" y="39"/>
                        <a:pt x="36" y="39"/>
                        <a:pt x="36" y="39"/>
                      </a:cubicBezTo>
                      <a:cubicBezTo>
                        <a:pt x="64" y="7"/>
                        <a:pt x="64" y="7"/>
                        <a:pt x="64" y="7"/>
                      </a:cubicBezTo>
                      <a:cubicBezTo>
                        <a:pt x="66" y="5"/>
                        <a:pt x="68" y="4"/>
                        <a:pt x="70" y="4"/>
                      </a:cubicBezTo>
                      <a:cubicBezTo>
                        <a:pt x="116" y="0"/>
                        <a:pt x="161" y="0"/>
                        <a:pt x="206" y="4"/>
                      </a:cubicBezTo>
                      <a:cubicBezTo>
                        <a:pt x="209" y="4"/>
                        <a:pt x="211" y="5"/>
                        <a:pt x="212" y="7"/>
                      </a:cubicBezTo>
                      <a:cubicBezTo>
                        <a:pt x="240" y="39"/>
                        <a:pt x="240" y="39"/>
                        <a:pt x="240" y="39"/>
                      </a:cubicBezTo>
                      <a:cubicBezTo>
                        <a:pt x="261" y="40"/>
                        <a:pt x="261" y="40"/>
                        <a:pt x="261" y="40"/>
                      </a:cubicBezTo>
                      <a:cubicBezTo>
                        <a:pt x="264" y="40"/>
                        <a:pt x="268" y="40"/>
                        <a:pt x="270" y="43"/>
                      </a:cubicBezTo>
                      <a:cubicBezTo>
                        <a:pt x="276" y="49"/>
                        <a:pt x="275" y="57"/>
                        <a:pt x="270" y="58"/>
                      </a:cubicBezTo>
                      <a:cubicBezTo>
                        <a:pt x="257" y="60"/>
                        <a:pt x="257" y="60"/>
                        <a:pt x="257" y="60"/>
                      </a:cubicBezTo>
                      <a:cubicBezTo>
                        <a:pt x="272" y="78"/>
                        <a:pt x="272" y="78"/>
                        <a:pt x="272" y="78"/>
                      </a:cubicBezTo>
                      <a:cubicBezTo>
                        <a:pt x="235" y="89"/>
                        <a:pt x="235" y="89"/>
                        <a:pt x="235" y="89"/>
                      </a:cubicBezTo>
                      <a:cubicBezTo>
                        <a:pt x="225" y="91"/>
                        <a:pt x="225" y="98"/>
                        <a:pt x="225" y="106"/>
                      </a:cubicBezTo>
                      <a:cubicBezTo>
                        <a:pt x="225" y="107"/>
                        <a:pt x="226" y="107"/>
                        <a:pt x="226" y="107"/>
                      </a:cubicBezTo>
                      <a:cubicBezTo>
                        <a:pt x="268" y="101"/>
                        <a:pt x="268" y="101"/>
                        <a:pt x="268" y="101"/>
                      </a:cubicBezTo>
                      <a:cubicBezTo>
                        <a:pt x="272" y="101"/>
                        <a:pt x="275" y="98"/>
                        <a:pt x="277" y="95"/>
                      </a:cubicBezTo>
                      <a:cubicBezTo>
                        <a:pt x="277" y="109"/>
                        <a:pt x="277" y="123"/>
                        <a:pt x="277" y="136"/>
                      </a:cubicBezTo>
                      <a:cubicBezTo>
                        <a:pt x="277" y="138"/>
                        <a:pt x="276" y="139"/>
                        <a:pt x="276" y="140"/>
                      </a:cubicBezTo>
                      <a:cubicBezTo>
                        <a:pt x="274" y="143"/>
                        <a:pt x="272" y="143"/>
                        <a:pt x="270" y="144"/>
                      </a:cubicBezTo>
                      <a:cubicBezTo>
                        <a:pt x="248" y="146"/>
                        <a:pt x="225" y="148"/>
                        <a:pt x="203" y="149"/>
                      </a:cubicBezTo>
                      <a:cubicBezTo>
                        <a:pt x="181" y="151"/>
                        <a:pt x="160" y="151"/>
                        <a:pt x="138" y="151"/>
                      </a:cubicBezTo>
                      <a:cubicBezTo>
                        <a:pt x="116" y="151"/>
                        <a:pt x="95" y="151"/>
                        <a:pt x="73" y="149"/>
                      </a:cubicBezTo>
                      <a:close/>
                      <a:moveTo>
                        <a:pt x="76" y="14"/>
                      </a:moveTo>
                      <a:cubicBezTo>
                        <a:pt x="73" y="14"/>
                        <a:pt x="70" y="14"/>
                        <a:pt x="68" y="17"/>
                      </a:cubicBezTo>
                      <a:cubicBezTo>
                        <a:pt x="44" y="48"/>
                        <a:pt x="44" y="48"/>
                        <a:pt x="44" y="48"/>
                      </a:cubicBezTo>
                      <a:cubicBezTo>
                        <a:pt x="42" y="50"/>
                        <a:pt x="43" y="52"/>
                        <a:pt x="46" y="52"/>
                      </a:cubicBezTo>
                      <a:cubicBezTo>
                        <a:pt x="107" y="58"/>
                        <a:pt x="169" y="58"/>
                        <a:pt x="230" y="52"/>
                      </a:cubicBezTo>
                      <a:cubicBezTo>
                        <a:pt x="233" y="52"/>
                        <a:pt x="234" y="50"/>
                        <a:pt x="232" y="48"/>
                      </a:cubicBezTo>
                      <a:cubicBezTo>
                        <a:pt x="208" y="17"/>
                        <a:pt x="208" y="17"/>
                        <a:pt x="208" y="17"/>
                      </a:cubicBezTo>
                      <a:cubicBezTo>
                        <a:pt x="206" y="14"/>
                        <a:pt x="203" y="14"/>
                        <a:pt x="200" y="14"/>
                      </a:cubicBezTo>
                      <a:cubicBezTo>
                        <a:pt x="159" y="10"/>
                        <a:pt x="117" y="10"/>
                        <a:pt x="76" y="14"/>
                      </a:cubicBezTo>
                      <a:close/>
                      <a:moveTo>
                        <a:pt x="95" y="77"/>
                      </a:moveTo>
                      <a:cubicBezTo>
                        <a:pt x="90" y="77"/>
                        <a:pt x="86" y="81"/>
                        <a:pt x="86" y="86"/>
                      </a:cubicBezTo>
                      <a:cubicBezTo>
                        <a:pt x="88" y="132"/>
                        <a:pt x="88" y="132"/>
                        <a:pt x="88" y="132"/>
                      </a:cubicBezTo>
                      <a:cubicBezTo>
                        <a:pt x="88" y="136"/>
                        <a:pt x="92" y="139"/>
                        <a:pt x="96" y="140"/>
                      </a:cubicBezTo>
                      <a:cubicBezTo>
                        <a:pt x="124" y="142"/>
                        <a:pt x="152" y="142"/>
                        <a:pt x="180" y="140"/>
                      </a:cubicBezTo>
                      <a:cubicBezTo>
                        <a:pt x="184" y="139"/>
                        <a:pt x="188" y="136"/>
                        <a:pt x="188" y="132"/>
                      </a:cubicBezTo>
                      <a:cubicBezTo>
                        <a:pt x="190" y="86"/>
                        <a:pt x="190" y="86"/>
                        <a:pt x="190" y="86"/>
                      </a:cubicBezTo>
                      <a:cubicBezTo>
                        <a:pt x="190" y="81"/>
                        <a:pt x="186" y="77"/>
                        <a:pt x="181" y="77"/>
                      </a:cubicBezTo>
                      <a:cubicBezTo>
                        <a:pt x="95" y="77"/>
                        <a:pt x="95" y="77"/>
                        <a:pt x="95" y="77"/>
                      </a:cubicBezTo>
                      <a:close/>
                      <a:moveTo>
                        <a:pt x="225" y="154"/>
                      </a:moveTo>
                      <a:cubicBezTo>
                        <a:pt x="225" y="164"/>
                        <a:pt x="225" y="164"/>
                        <a:pt x="225" y="164"/>
                      </a:cubicBezTo>
                      <a:cubicBezTo>
                        <a:pt x="225" y="167"/>
                        <a:pt x="227" y="169"/>
                        <a:pt x="230" y="169"/>
                      </a:cubicBezTo>
                      <a:cubicBezTo>
                        <a:pt x="272" y="169"/>
                        <a:pt x="272" y="169"/>
                        <a:pt x="272" y="169"/>
                      </a:cubicBezTo>
                      <a:cubicBezTo>
                        <a:pt x="274" y="169"/>
                        <a:pt x="277" y="167"/>
                        <a:pt x="277" y="164"/>
                      </a:cubicBezTo>
                      <a:cubicBezTo>
                        <a:pt x="277" y="149"/>
                        <a:pt x="277" y="149"/>
                        <a:pt x="277" y="149"/>
                      </a:cubicBezTo>
                      <a:cubicBezTo>
                        <a:pt x="277" y="148"/>
                        <a:pt x="277" y="148"/>
                        <a:pt x="277" y="148"/>
                      </a:cubicBezTo>
                      <a:cubicBezTo>
                        <a:pt x="275" y="149"/>
                        <a:pt x="273" y="149"/>
                        <a:pt x="271" y="150"/>
                      </a:cubicBezTo>
                      <a:cubicBezTo>
                        <a:pt x="255" y="151"/>
                        <a:pt x="240" y="153"/>
                        <a:pt x="225" y="154"/>
                      </a:cubicBezTo>
                      <a:close/>
                      <a:moveTo>
                        <a:pt x="218" y="117"/>
                      </a:moveTo>
                      <a:cubicBezTo>
                        <a:pt x="213" y="117"/>
                        <a:pt x="209" y="121"/>
                        <a:pt x="209" y="127"/>
                      </a:cubicBezTo>
                      <a:cubicBezTo>
                        <a:pt x="209" y="132"/>
                        <a:pt x="213" y="136"/>
                        <a:pt x="218" y="136"/>
                      </a:cubicBezTo>
                      <a:cubicBezTo>
                        <a:pt x="224" y="136"/>
                        <a:pt x="228" y="132"/>
                        <a:pt x="228" y="127"/>
                      </a:cubicBezTo>
                      <a:cubicBezTo>
                        <a:pt x="228" y="121"/>
                        <a:pt x="224" y="117"/>
                        <a:pt x="218" y="117"/>
                      </a:cubicBezTo>
                      <a:close/>
                      <a:moveTo>
                        <a:pt x="51" y="154"/>
                      </a:moveTo>
                      <a:cubicBezTo>
                        <a:pt x="51" y="164"/>
                        <a:pt x="51" y="164"/>
                        <a:pt x="51" y="164"/>
                      </a:cubicBezTo>
                      <a:cubicBezTo>
                        <a:pt x="51" y="167"/>
                        <a:pt x="49" y="169"/>
                        <a:pt x="46" y="169"/>
                      </a:cubicBezTo>
                      <a:cubicBezTo>
                        <a:pt x="5" y="169"/>
                        <a:pt x="5" y="169"/>
                        <a:pt x="5" y="169"/>
                      </a:cubicBezTo>
                      <a:cubicBezTo>
                        <a:pt x="2" y="169"/>
                        <a:pt x="0" y="167"/>
                        <a:pt x="0" y="164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0" y="148"/>
                        <a:pt x="0" y="148"/>
                        <a:pt x="0" y="148"/>
                      </a:cubicBezTo>
                      <a:cubicBezTo>
                        <a:pt x="1" y="149"/>
                        <a:pt x="3" y="149"/>
                        <a:pt x="6" y="150"/>
                      </a:cubicBezTo>
                      <a:cubicBezTo>
                        <a:pt x="21" y="151"/>
                        <a:pt x="36" y="153"/>
                        <a:pt x="51" y="154"/>
                      </a:cubicBezTo>
                      <a:close/>
                      <a:moveTo>
                        <a:pt x="58" y="117"/>
                      </a:moveTo>
                      <a:cubicBezTo>
                        <a:pt x="63" y="117"/>
                        <a:pt x="67" y="121"/>
                        <a:pt x="67" y="127"/>
                      </a:cubicBezTo>
                      <a:cubicBezTo>
                        <a:pt x="67" y="132"/>
                        <a:pt x="63" y="136"/>
                        <a:pt x="58" y="136"/>
                      </a:cubicBezTo>
                      <a:cubicBezTo>
                        <a:pt x="52" y="136"/>
                        <a:pt x="48" y="132"/>
                        <a:pt x="48" y="127"/>
                      </a:cubicBezTo>
                      <a:cubicBezTo>
                        <a:pt x="48" y="121"/>
                        <a:pt x="52" y="117"/>
                        <a:pt x="58" y="117"/>
                      </a:cubicBezTo>
                      <a:close/>
                    </a:path>
                  </a:pathLst>
                </a:custGeom>
                <a:solidFill>
                  <a:srgbClr val="FFFFFF">
                    <a:lumMod val="6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1" name="Group 40"/>
              <p:cNvGrpSpPr/>
              <p:nvPr userDrawn="1"/>
            </p:nvGrpSpPr>
            <p:grpSpPr>
              <a:xfrm>
                <a:off x="4140420" y="4802764"/>
                <a:ext cx="204064" cy="204064"/>
                <a:chOff x="3970537" y="4802764"/>
                <a:chExt cx="204064" cy="204064"/>
              </a:xfrm>
            </p:grpSpPr>
            <p:sp>
              <p:nvSpPr>
                <p:cNvPr id="56" name="Oval 55"/>
                <p:cNvSpPr/>
                <p:nvPr userDrawn="1"/>
              </p:nvSpPr>
              <p:spPr bwMode="gray">
                <a:xfrm>
                  <a:off x="3970537" y="4802764"/>
                  <a:ext cx="204064" cy="204064"/>
                </a:xfrm>
                <a:prstGeom prst="ellipse">
                  <a:avLst/>
                </a:prstGeom>
                <a:solidFill>
                  <a:schemeClr val="tx2">
                    <a:lumMod val="85000"/>
                    <a:lumOff val="15000"/>
                  </a:schemeClr>
                </a:solidFill>
                <a:ln w="19050">
                  <a:noFill/>
                  <a:round/>
                  <a:headEnd/>
                  <a:tailEnd/>
                </a:ln>
                <a:effectLst/>
              </p:spPr>
              <p:txBody>
                <a:bodyPr wrap="squar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57" name="Group 56"/>
                <p:cNvGrpSpPr/>
                <p:nvPr userDrawn="1"/>
              </p:nvGrpSpPr>
              <p:grpSpPr bwMode="gray">
                <a:xfrm>
                  <a:off x="4002314" y="4839824"/>
                  <a:ext cx="130629" cy="129782"/>
                  <a:chOff x="1154898" y="90847"/>
                  <a:chExt cx="362203" cy="359857"/>
                </a:xfrm>
              </p:grpSpPr>
              <p:sp>
                <p:nvSpPr>
                  <p:cNvPr id="58" name="Freeform 5"/>
                  <p:cNvSpPr>
                    <a:spLocks/>
                  </p:cNvSpPr>
                  <p:nvPr userDrawn="1"/>
                </p:nvSpPr>
                <p:spPr bwMode="gray">
                  <a:xfrm>
                    <a:off x="1260081" y="197653"/>
                    <a:ext cx="147735" cy="146111"/>
                  </a:xfrm>
                  <a:custGeom>
                    <a:avLst/>
                    <a:gdLst>
                      <a:gd name="T0" fmla="*/ 176 w 181"/>
                      <a:gd name="T1" fmla="*/ 79 h 180"/>
                      <a:gd name="T2" fmla="*/ 176 w 181"/>
                      <a:gd name="T3" fmla="*/ 79 h 180"/>
                      <a:gd name="T4" fmla="*/ 179 w 181"/>
                      <a:gd name="T5" fmla="*/ 75 h 180"/>
                      <a:gd name="T6" fmla="*/ 181 w 181"/>
                      <a:gd name="T7" fmla="*/ 70 h 180"/>
                      <a:gd name="T8" fmla="*/ 179 w 181"/>
                      <a:gd name="T9" fmla="*/ 64 h 180"/>
                      <a:gd name="T10" fmla="*/ 176 w 181"/>
                      <a:gd name="T11" fmla="*/ 59 h 180"/>
                      <a:gd name="T12" fmla="*/ 120 w 181"/>
                      <a:gd name="T13" fmla="*/ 5 h 180"/>
                      <a:gd name="T14" fmla="*/ 120 w 181"/>
                      <a:gd name="T15" fmla="*/ 5 h 180"/>
                      <a:gd name="T16" fmla="*/ 116 w 181"/>
                      <a:gd name="T17" fmla="*/ 2 h 180"/>
                      <a:gd name="T18" fmla="*/ 111 w 181"/>
                      <a:gd name="T19" fmla="*/ 0 h 180"/>
                      <a:gd name="T20" fmla="*/ 105 w 181"/>
                      <a:gd name="T21" fmla="*/ 2 h 180"/>
                      <a:gd name="T22" fmla="*/ 100 w 181"/>
                      <a:gd name="T23" fmla="*/ 5 h 180"/>
                      <a:gd name="T24" fmla="*/ 4 w 181"/>
                      <a:gd name="T25" fmla="*/ 101 h 180"/>
                      <a:gd name="T26" fmla="*/ 4 w 181"/>
                      <a:gd name="T27" fmla="*/ 101 h 180"/>
                      <a:gd name="T28" fmla="*/ 1 w 181"/>
                      <a:gd name="T29" fmla="*/ 105 h 180"/>
                      <a:gd name="T30" fmla="*/ 0 w 181"/>
                      <a:gd name="T31" fmla="*/ 112 h 180"/>
                      <a:gd name="T32" fmla="*/ 1 w 181"/>
                      <a:gd name="T33" fmla="*/ 116 h 180"/>
                      <a:gd name="T34" fmla="*/ 4 w 181"/>
                      <a:gd name="T35" fmla="*/ 121 h 180"/>
                      <a:gd name="T36" fmla="*/ 58 w 181"/>
                      <a:gd name="T37" fmla="*/ 177 h 180"/>
                      <a:gd name="T38" fmla="*/ 58 w 181"/>
                      <a:gd name="T39" fmla="*/ 177 h 180"/>
                      <a:gd name="T40" fmla="*/ 63 w 181"/>
                      <a:gd name="T41" fmla="*/ 180 h 180"/>
                      <a:gd name="T42" fmla="*/ 69 w 181"/>
                      <a:gd name="T43" fmla="*/ 180 h 180"/>
                      <a:gd name="T44" fmla="*/ 74 w 181"/>
                      <a:gd name="T45" fmla="*/ 180 h 180"/>
                      <a:gd name="T46" fmla="*/ 80 w 181"/>
                      <a:gd name="T47" fmla="*/ 177 h 180"/>
                      <a:gd name="T48" fmla="*/ 176 w 181"/>
                      <a:gd name="T49" fmla="*/ 79 h 180"/>
                      <a:gd name="T50" fmla="*/ 176 w 181"/>
                      <a:gd name="T51" fmla="*/ 79 h 1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81" h="180">
                        <a:moveTo>
                          <a:pt x="176" y="79"/>
                        </a:moveTo>
                        <a:lnTo>
                          <a:pt x="176" y="79"/>
                        </a:lnTo>
                        <a:lnTo>
                          <a:pt x="179" y="75"/>
                        </a:lnTo>
                        <a:lnTo>
                          <a:pt x="181" y="70"/>
                        </a:lnTo>
                        <a:lnTo>
                          <a:pt x="179" y="64"/>
                        </a:lnTo>
                        <a:lnTo>
                          <a:pt x="176" y="59"/>
                        </a:lnTo>
                        <a:lnTo>
                          <a:pt x="120" y="5"/>
                        </a:lnTo>
                        <a:lnTo>
                          <a:pt x="120" y="5"/>
                        </a:lnTo>
                        <a:lnTo>
                          <a:pt x="116" y="2"/>
                        </a:lnTo>
                        <a:lnTo>
                          <a:pt x="111" y="0"/>
                        </a:lnTo>
                        <a:lnTo>
                          <a:pt x="105" y="2"/>
                        </a:lnTo>
                        <a:lnTo>
                          <a:pt x="100" y="5"/>
                        </a:lnTo>
                        <a:lnTo>
                          <a:pt x="4" y="101"/>
                        </a:lnTo>
                        <a:lnTo>
                          <a:pt x="4" y="101"/>
                        </a:lnTo>
                        <a:lnTo>
                          <a:pt x="1" y="105"/>
                        </a:lnTo>
                        <a:lnTo>
                          <a:pt x="0" y="112"/>
                        </a:lnTo>
                        <a:lnTo>
                          <a:pt x="1" y="116"/>
                        </a:lnTo>
                        <a:lnTo>
                          <a:pt x="4" y="121"/>
                        </a:lnTo>
                        <a:lnTo>
                          <a:pt x="58" y="177"/>
                        </a:lnTo>
                        <a:lnTo>
                          <a:pt x="58" y="177"/>
                        </a:lnTo>
                        <a:lnTo>
                          <a:pt x="63" y="180"/>
                        </a:lnTo>
                        <a:lnTo>
                          <a:pt x="69" y="180"/>
                        </a:lnTo>
                        <a:lnTo>
                          <a:pt x="74" y="180"/>
                        </a:lnTo>
                        <a:lnTo>
                          <a:pt x="80" y="177"/>
                        </a:lnTo>
                        <a:lnTo>
                          <a:pt x="176" y="79"/>
                        </a:lnTo>
                        <a:lnTo>
                          <a:pt x="176" y="79"/>
                        </a:lnTo>
                        <a:close/>
                      </a:path>
                    </a:pathLst>
                  </a:custGeom>
                  <a:solidFill>
                    <a:srgbClr val="A6A6A6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Freeform 6"/>
                  <p:cNvSpPr>
                    <a:spLocks/>
                  </p:cNvSpPr>
                  <p:nvPr userDrawn="1"/>
                </p:nvSpPr>
                <p:spPr bwMode="gray">
                  <a:xfrm>
                    <a:off x="1379954" y="125235"/>
                    <a:ext cx="95762" cy="95762"/>
                  </a:xfrm>
                  <a:custGeom>
                    <a:avLst/>
                    <a:gdLst>
                      <a:gd name="T0" fmla="*/ 113 w 133"/>
                      <a:gd name="T1" fmla="*/ 113 h 133"/>
                      <a:gd name="T2" fmla="*/ 113 w 133"/>
                      <a:gd name="T3" fmla="*/ 113 h 133"/>
                      <a:gd name="T4" fmla="*/ 122 w 133"/>
                      <a:gd name="T5" fmla="*/ 102 h 133"/>
                      <a:gd name="T6" fmla="*/ 129 w 133"/>
                      <a:gd name="T7" fmla="*/ 91 h 133"/>
                      <a:gd name="T8" fmla="*/ 132 w 133"/>
                      <a:gd name="T9" fmla="*/ 79 h 133"/>
                      <a:gd name="T10" fmla="*/ 133 w 133"/>
                      <a:gd name="T11" fmla="*/ 66 h 133"/>
                      <a:gd name="T12" fmla="*/ 132 w 133"/>
                      <a:gd name="T13" fmla="*/ 54 h 133"/>
                      <a:gd name="T14" fmla="*/ 129 w 133"/>
                      <a:gd name="T15" fmla="*/ 42 h 133"/>
                      <a:gd name="T16" fmla="*/ 122 w 133"/>
                      <a:gd name="T17" fmla="*/ 29 h 133"/>
                      <a:gd name="T18" fmla="*/ 113 w 133"/>
                      <a:gd name="T19" fmla="*/ 18 h 133"/>
                      <a:gd name="T20" fmla="*/ 113 w 133"/>
                      <a:gd name="T21" fmla="*/ 18 h 133"/>
                      <a:gd name="T22" fmla="*/ 102 w 133"/>
                      <a:gd name="T23" fmla="*/ 11 h 133"/>
                      <a:gd name="T24" fmla="*/ 91 w 133"/>
                      <a:gd name="T25" fmla="*/ 4 h 133"/>
                      <a:gd name="T26" fmla="*/ 79 w 133"/>
                      <a:gd name="T27" fmla="*/ 1 h 133"/>
                      <a:gd name="T28" fmla="*/ 67 w 133"/>
                      <a:gd name="T29" fmla="*/ 0 h 133"/>
                      <a:gd name="T30" fmla="*/ 54 w 133"/>
                      <a:gd name="T31" fmla="*/ 1 h 133"/>
                      <a:gd name="T32" fmla="*/ 42 w 133"/>
                      <a:gd name="T33" fmla="*/ 4 h 133"/>
                      <a:gd name="T34" fmla="*/ 29 w 133"/>
                      <a:gd name="T35" fmla="*/ 11 h 133"/>
                      <a:gd name="T36" fmla="*/ 19 w 133"/>
                      <a:gd name="T37" fmla="*/ 18 h 133"/>
                      <a:gd name="T38" fmla="*/ 19 w 133"/>
                      <a:gd name="T39" fmla="*/ 18 h 133"/>
                      <a:gd name="T40" fmla="*/ 11 w 133"/>
                      <a:gd name="T41" fmla="*/ 29 h 133"/>
                      <a:gd name="T42" fmla="*/ 5 w 133"/>
                      <a:gd name="T43" fmla="*/ 42 h 133"/>
                      <a:gd name="T44" fmla="*/ 2 w 133"/>
                      <a:gd name="T45" fmla="*/ 54 h 133"/>
                      <a:gd name="T46" fmla="*/ 0 w 133"/>
                      <a:gd name="T47" fmla="*/ 66 h 133"/>
                      <a:gd name="T48" fmla="*/ 2 w 133"/>
                      <a:gd name="T49" fmla="*/ 79 h 133"/>
                      <a:gd name="T50" fmla="*/ 5 w 133"/>
                      <a:gd name="T51" fmla="*/ 91 h 133"/>
                      <a:gd name="T52" fmla="*/ 11 w 133"/>
                      <a:gd name="T53" fmla="*/ 102 h 133"/>
                      <a:gd name="T54" fmla="*/ 19 w 133"/>
                      <a:gd name="T55" fmla="*/ 113 h 133"/>
                      <a:gd name="T56" fmla="*/ 19 w 133"/>
                      <a:gd name="T57" fmla="*/ 113 h 133"/>
                      <a:gd name="T58" fmla="*/ 29 w 133"/>
                      <a:gd name="T59" fmla="*/ 122 h 133"/>
                      <a:gd name="T60" fmla="*/ 42 w 133"/>
                      <a:gd name="T61" fmla="*/ 128 h 133"/>
                      <a:gd name="T62" fmla="*/ 54 w 133"/>
                      <a:gd name="T63" fmla="*/ 131 h 133"/>
                      <a:gd name="T64" fmla="*/ 67 w 133"/>
                      <a:gd name="T65" fmla="*/ 133 h 133"/>
                      <a:gd name="T66" fmla="*/ 79 w 133"/>
                      <a:gd name="T67" fmla="*/ 131 h 133"/>
                      <a:gd name="T68" fmla="*/ 91 w 133"/>
                      <a:gd name="T69" fmla="*/ 128 h 133"/>
                      <a:gd name="T70" fmla="*/ 102 w 133"/>
                      <a:gd name="T71" fmla="*/ 122 h 133"/>
                      <a:gd name="T72" fmla="*/ 113 w 133"/>
                      <a:gd name="T73" fmla="*/ 113 h 133"/>
                      <a:gd name="T74" fmla="*/ 113 w 133"/>
                      <a:gd name="T75" fmla="*/ 113 h 1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33" h="133">
                        <a:moveTo>
                          <a:pt x="113" y="113"/>
                        </a:moveTo>
                        <a:lnTo>
                          <a:pt x="113" y="113"/>
                        </a:lnTo>
                        <a:lnTo>
                          <a:pt x="122" y="102"/>
                        </a:lnTo>
                        <a:lnTo>
                          <a:pt x="129" y="91"/>
                        </a:lnTo>
                        <a:lnTo>
                          <a:pt x="132" y="79"/>
                        </a:lnTo>
                        <a:lnTo>
                          <a:pt x="133" y="66"/>
                        </a:lnTo>
                        <a:lnTo>
                          <a:pt x="132" y="54"/>
                        </a:lnTo>
                        <a:lnTo>
                          <a:pt x="129" y="42"/>
                        </a:lnTo>
                        <a:lnTo>
                          <a:pt x="122" y="29"/>
                        </a:lnTo>
                        <a:lnTo>
                          <a:pt x="113" y="18"/>
                        </a:lnTo>
                        <a:lnTo>
                          <a:pt x="113" y="18"/>
                        </a:lnTo>
                        <a:lnTo>
                          <a:pt x="102" y="11"/>
                        </a:lnTo>
                        <a:lnTo>
                          <a:pt x="91" y="4"/>
                        </a:lnTo>
                        <a:lnTo>
                          <a:pt x="79" y="1"/>
                        </a:lnTo>
                        <a:lnTo>
                          <a:pt x="67" y="0"/>
                        </a:lnTo>
                        <a:lnTo>
                          <a:pt x="54" y="1"/>
                        </a:lnTo>
                        <a:lnTo>
                          <a:pt x="42" y="4"/>
                        </a:lnTo>
                        <a:lnTo>
                          <a:pt x="29" y="11"/>
                        </a:lnTo>
                        <a:lnTo>
                          <a:pt x="19" y="18"/>
                        </a:lnTo>
                        <a:lnTo>
                          <a:pt x="19" y="18"/>
                        </a:lnTo>
                        <a:lnTo>
                          <a:pt x="11" y="29"/>
                        </a:lnTo>
                        <a:lnTo>
                          <a:pt x="5" y="42"/>
                        </a:lnTo>
                        <a:lnTo>
                          <a:pt x="2" y="54"/>
                        </a:lnTo>
                        <a:lnTo>
                          <a:pt x="0" y="66"/>
                        </a:lnTo>
                        <a:lnTo>
                          <a:pt x="2" y="79"/>
                        </a:lnTo>
                        <a:lnTo>
                          <a:pt x="5" y="91"/>
                        </a:lnTo>
                        <a:lnTo>
                          <a:pt x="11" y="102"/>
                        </a:lnTo>
                        <a:lnTo>
                          <a:pt x="19" y="113"/>
                        </a:lnTo>
                        <a:lnTo>
                          <a:pt x="19" y="113"/>
                        </a:lnTo>
                        <a:lnTo>
                          <a:pt x="29" y="122"/>
                        </a:lnTo>
                        <a:lnTo>
                          <a:pt x="42" y="128"/>
                        </a:lnTo>
                        <a:lnTo>
                          <a:pt x="54" y="131"/>
                        </a:lnTo>
                        <a:lnTo>
                          <a:pt x="67" y="133"/>
                        </a:lnTo>
                        <a:lnTo>
                          <a:pt x="79" y="131"/>
                        </a:lnTo>
                        <a:lnTo>
                          <a:pt x="91" y="128"/>
                        </a:lnTo>
                        <a:lnTo>
                          <a:pt x="102" y="122"/>
                        </a:lnTo>
                        <a:lnTo>
                          <a:pt x="113" y="113"/>
                        </a:lnTo>
                        <a:lnTo>
                          <a:pt x="113" y="113"/>
                        </a:lnTo>
                        <a:close/>
                      </a:path>
                    </a:pathLst>
                  </a:custGeom>
                  <a:solidFill>
                    <a:srgbClr val="A6A6A6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Freeform 8"/>
                  <p:cNvSpPr>
                    <a:spLocks noEditPoints="1"/>
                  </p:cNvSpPr>
                  <p:nvPr userDrawn="1"/>
                </p:nvSpPr>
                <p:spPr bwMode="gray">
                  <a:xfrm>
                    <a:off x="1154898" y="90847"/>
                    <a:ext cx="181827" cy="181827"/>
                  </a:xfrm>
                  <a:custGeom>
                    <a:avLst/>
                    <a:gdLst>
                      <a:gd name="T0" fmla="*/ 221 w 225"/>
                      <a:gd name="T1" fmla="*/ 73 h 225"/>
                      <a:gd name="T2" fmla="*/ 152 w 225"/>
                      <a:gd name="T3" fmla="*/ 3 h 225"/>
                      <a:gd name="T4" fmla="*/ 152 w 225"/>
                      <a:gd name="T5" fmla="*/ 3 h 225"/>
                      <a:gd name="T6" fmla="*/ 147 w 225"/>
                      <a:gd name="T7" fmla="*/ 0 h 225"/>
                      <a:gd name="T8" fmla="*/ 142 w 225"/>
                      <a:gd name="T9" fmla="*/ 0 h 225"/>
                      <a:gd name="T10" fmla="*/ 138 w 225"/>
                      <a:gd name="T11" fmla="*/ 0 h 225"/>
                      <a:gd name="T12" fmla="*/ 135 w 225"/>
                      <a:gd name="T13" fmla="*/ 3 h 225"/>
                      <a:gd name="T14" fmla="*/ 3 w 225"/>
                      <a:gd name="T15" fmla="*/ 135 h 225"/>
                      <a:gd name="T16" fmla="*/ 3 w 225"/>
                      <a:gd name="T17" fmla="*/ 135 h 225"/>
                      <a:gd name="T18" fmla="*/ 0 w 225"/>
                      <a:gd name="T19" fmla="*/ 138 h 225"/>
                      <a:gd name="T20" fmla="*/ 0 w 225"/>
                      <a:gd name="T21" fmla="*/ 142 h 225"/>
                      <a:gd name="T22" fmla="*/ 0 w 225"/>
                      <a:gd name="T23" fmla="*/ 149 h 225"/>
                      <a:gd name="T24" fmla="*/ 3 w 225"/>
                      <a:gd name="T25" fmla="*/ 152 h 225"/>
                      <a:gd name="T26" fmla="*/ 73 w 225"/>
                      <a:gd name="T27" fmla="*/ 221 h 225"/>
                      <a:gd name="T28" fmla="*/ 73 w 225"/>
                      <a:gd name="T29" fmla="*/ 221 h 225"/>
                      <a:gd name="T30" fmla="*/ 76 w 225"/>
                      <a:gd name="T31" fmla="*/ 225 h 225"/>
                      <a:gd name="T32" fmla="*/ 81 w 225"/>
                      <a:gd name="T33" fmla="*/ 225 h 225"/>
                      <a:gd name="T34" fmla="*/ 85 w 225"/>
                      <a:gd name="T35" fmla="*/ 225 h 225"/>
                      <a:gd name="T36" fmla="*/ 90 w 225"/>
                      <a:gd name="T37" fmla="*/ 221 h 225"/>
                      <a:gd name="T38" fmla="*/ 221 w 225"/>
                      <a:gd name="T39" fmla="*/ 90 h 225"/>
                      <a:gd name="T40" fmla="*/ 221 w 225"/>
                      <a:gd name="T41" fmla="*/ 90 h 225"/>
                      <a:gd name="T42" fmla="*/ 223 w 225"/>
                      <a:gd name="T43" fmla="*/ 87 h 225"/>
                      <a:gd name="T44" fmla="*/ 225 w 225"/>
                      <a:gd name="T45" fmla="*/ 82 h 225"/>
                      <a:gd name="T46" fmla="*/ 223 w 225"/>
                      <a:gd name="T47" fmla="*/ 76 h 225"/>
                      <a:gd name="T48" fmla="*/ 221 w 225"/>
                      <a:gd name="T49" fmla="*/ 73 h 225"/>
                      <a:gd name="T50" fmla="*/ 221 w 225"/>
                      <a:gd name="T51" fmla="*/ 73 h 225"/>
                      <a:gd name="T52" fmla="*/ 81 w 225"/>
                      <a:gd name="T53" fmla="*/ 215 h 225"/>
                      <a:gd name="T54" fmla="*/ 8 w 225"/>
                      <a:gd name="T55" fmla="*/ 142 h 225"/>
                      <a:gd name="T56" fmla="*/ 142 w 225"/>
                      <a:gd name="T57" fmla="*/ 9 h 225"/>
                      <a:gd name="T58" fmla="*/ 215 w 225"/>
                      <a:gd name="T59" fmla="*/ 82 h 225"/>
                      <a:gd name="T60" fmla="*/ 81 w 225"/>
                      <a:gd name="T61" fmla="*/ 215 h 225"/>
                      <a:gd name="T62" fmla="*/ 81 w 225"/>
                      <a:gd name="T63" fmla="*/ 215 h 2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225" h="225">
                        <a:moveTo>
                          <a:pt x="221" y="73"/>
                        </a:moveTo>
                        <a:lnTo>
                          <a:pt x="152" y="3"/>
                        </a:lnTo>
                        <a:lnTo>
                          <a:pt x="152" y="3"/>
                        </a:lnTo>
                        <a:lnTo>
                          <a:pt x="147" y="0"/>
                        </a:lnTo>
                        <a:lnTo>
                          <a:pt x="142" y="0"/>
                        </a:lnTo>
                        <a:lnTo>
                          <a:pt x="138" y="0"/>
                        </a:lnTo>
                        <a:lnTo>
                          <a:pt x="135" y="3"/>
                        </a:lnTo>
                        <a:lnTo>
                          <a:pt x="3" y="135"/>
                        </a:lnTo>
                        <a:lnTo>
                          <a:pt x="3" y="135"/>
                        </a:lnTo>
                        <a:lnTo>
                          <a:pt x="0" y="138"/>
                        </a:lnTo>
                        <a:lnTo>
                          <a:pt x="0" y="142"/>
                        </a:lnTo>
                        <a:lnTo>
                          <a:pt x="0" y="149"/>
                        </a:lnTo>
                        <a:lnTo>
                          <a:pt x="3" y="152"/>
                        </a:lnTo>
                        <a:lnTo>
                          <a:pt x="73" y="221"/>
                        </a:lnTo>
                        <a:lnTo>
                          <a:pt x="73" y="221"/>
                        </a:lnTo>
                        <a:lnTo>
                          <a:pt x="76" y="225"/>
                        </a:lnTo>
                        <a:lnTo>
                          <a:pt x="81" y="225"/>
                        </a:lnTo>
                        <a:lnTo>
                          <a:pt x="85" y="225"/>
                        </a:lnTo>
                        <a:lnTo>
                          <a:pt x="90" y="221"/>
                        </a:lnTo>
                        <a:lnTo>
                          <a:pt x="221" y="90"/>
                        </a:lnTo>
                        <a:lnTo>
                          <a:pt x="221" y="90"/>
                        </a:lnTo>
                        <a:lnTo>
                          <a:pt x="223" y="87"/>
                        </a:lnTo>
                        <a:lnTo>
                          <a:pt x="225" y="82"/>
                        </a:lnTo>
                        <a:lnTo>
                          <a:pt x="223" y="76"/>
                        </a:lnTo>
                        <a:lnTo>
                          <a:pt x="221" y="73"/>
                        </a:lnTo>
                        <a:lnTo>
                          <a:pt x="221" y="73"/>
                        </a:lnTo>
                        <a:close/>
                        <a:moveTo>
                          <a:pt x="81" y="215"/>
                        </a:moveTo>
                        <a:lnTo>
                          <a:pt x="8" y="142"/>
                        </a:lnTo>
                        <a:lnTo>
                          <a:pt x="142" y="9"/>
                        </a:lnTo>
                        <a:lnTo>
                          <a:pt x="215" y="82"/>
                        </a:lnTo>
                        <a:lnTo>
                          <a:pt x="81" y="215"/>
                        </a:lnTo>
                        <a:lnTo>
                          <a:pt x="81" y="215"/>
                        </a:lnTo>
                        <a:close/>
                      </a:path>
                    </a:pathLst>
                  </a:custGeom>
                  <a:solidFill>
                    <a:srgbClr val="A6A6A6"/>
                  </a:solidFill>
                  <a:ln w="6350">
                    <a:solidFill>
                      <a:srgbClr val="A6A6A6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" name="Freeform 11"/>
                  <p:cNvSpPr>
                    <a:spLocks noEditPoints="1"/>
                  </p:cNvSpPr>
                  <p:nvPr userDrawn="1"/>
                </p:nvSpPr>
                <p:spPr bwMode="gray">
                  <a:xfrm>
                    <a:off x="1333650" y="268877"/>
                    <a:ext cx="183451" cy="181827"/>
                  </a:xfrm>
                  <a:custGeom>
                    <a:avLst/>
                    <a:gdLst>
                      <a:gd name="T0" fmla="*/ 221 w 226"/>
                      <a:gd name="T1" fmla="*/ 73 h 225"/>
                      <a:gd name="T2" fmla="*/ 153 w 226"/>
                      <a:gd name="T3" fmla="*/ 4 h 225"/>
                      <a:gd name="T4" fmla="*/ 153 w 226"/>
                      <a:gd name="T5" fmla="*/ 4 h 225"/>
                      <a:gd name="T6" fmla="*/ 149 w 226"/>
                      <a:gd name="T7" fmla="*/ 0 h 225"/>
                      <a:gd name="T8" fmla="*/ 144 w 226"/>
                      <a:gd name="T9" fmla="*/ 0 h 225"/>
                      <a:gd name="T10" fmla="*/ 139 w 226"/>
                      <a:gd name="T11" fmla="*/ 0 h 225"/>
                      <a:gd name="T12" fmla="*/ 135 w 226"/>
                      <a:gd name="T13" fmla="*/ 4 h 225"/>
                      <a:gd name="T14" fmla="*/ 5 w 226"/>
                      <a:gd name="T15" fmla="*/ 135 h 225"/>
                      <a:gd name="T16" fmla="*/ 5 w 226"/>
                      <a:gd name="T17" fmla="*/ 135 h 225"/>
                      <a:gd name="T18" fmla="*/ 1 w 226"/>
                      <a:gd name="T19" fmla="*/ 138 h 225"/>
                      <a:gd name="T20" fmla="*/ 0 w 226"/>
                      <a:gd name="T21" fmla="*/ 143 h 225"/>
                      <a:gd name="T22" fmla="*/ 1 w 226"/>
                      <a:gd name="T23" fmla="*/ 148 h 225"/>
                      <a:gd name="T24" fmla="*/ 5 w 226"/>
                      <a:gd name="T25" fmla="*/ 152 h 225"/>
                      <a:gd name="T26" fmla="*/ 73 w 226"/>
                      <a:gd name="T27" fmla="*/ 222 h 225"/>
                      <a:gd name="T28" fmla="*/ 73 w 226"/>
                      <a:gd name="T29" fmla="*/ 222 h 225"/>
                      <a:gd name="T30" fmla="*/ 77 w 226"/>
                      <a:gd name="T31" fmla="*/ 223 h 225"/>
                      <a:gd name="T32" fmla="*/ 82 w 226"/>
                      <a:gd name="T33" fmla="*/ 225 h 225"/>
                      <a:gd name="T34" fmla="*/ 87 w 226"/>
                      <a:gd name="T35" fmla="*/ 223 h 225"/>
                      <a:gd name="T36" fmla="*/ 91 w 226"/>
                      <a:gd name="T37" fmla="*/ 222 h 225"/>
                      <a:gd name="T38" fmla="*/ 221 w 226"/>
                      <a:gd name="T39" fmla="*/ 90 h 225"/>
                      <a:gd name="T40" fmla="*/ 221 w 226"/>
                      <a:gd name="T41" fmla="*/ 90 h 225"/>
                      <a:gd name="T42" fmla="*/ 224 w 226"/>
                      <a:gd name="T43" fmla="*/ 86 h 225"/>
                      <a:gd name="T44" fmla="*/ 226 w 226"/>
                      <a:gd name="T45" fmla="*/ 81 h 225"/>
                      <a:gd name="T46" fmla="*/ 224 w 226"/>
                      <a:gd name="T47" fmla="*/ 76 h 225"/>
                      <a:gd name="T48" fmla="*/ 221 w 226"/>
                      <a:gd name="T49" fmla="*/ 73 h 225"/>
                      <a:gd name="T50" fmla="*/ 221 w 226"/>
                      <a:gd name="T51" fmla="*/ 73 h 225"/>
                      <a:gd name="T52" fmla="*/ 82 w 226"/>
                      <a:gd name="T53" fmla="*/ 216 h 225"/>
                      <a:gd name="T54" fmla="*/ 9 w 226"/>
                      <a:gd name="T55" fmla="*/ 143 h 225"/>
                      <a:gd name="T56" fmla="*/ 144 w 226"/>
                      <a:gd name="T57" fmla="*/ 8 h 225"/>
                      <a:gd name="T58" fmla="*/ 217 w 226"/>
                      <a:gd name="T59" fmla="*/ 81 h 225"/>
                      <a:gd name="T60" fmla="*/ 82 w 226"/>
                      <a:gd name="T61" fmla="*/ 216 h 2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6" h="225">
                        <a:moveTo>
                          <a:pt x="221" y="73"/>
                        </a:moveTo>
                        <a:lnTo>
                          <a:pt x="153" y="4"/>
                        </a:lnTo>
                        <a:lnTo>
                          <a:pt x="153" y="4"/>
                        </a:lnTo>
                        <a:lnTo>
                          <a:pt x="149" y="0"/>
                        </a:lnTo>
                        <a:lnTo>
                          <a:pt x="144" y="0"/>
                        </a:lnTo>
                        <a:lnTo>
                          <a:pt x="139" y="0"/>
                        </a:lnTo>
                        <a:lnTo>
                          <a:pt x="135" y="4"/>
                        </a:lnTo>
                        <a:lnTo>
                          <a:pt x="5" y="135"/>
                        </a:lnTo>
                        <a:lnTo>
                          <a:pt x="5" y="135"/>
                        </a:lnTo>
                        <a:lnTo>
                          <a:pt x="1" y="138"/>
                        </a:lnTo>
                        <a:lnTo>
                          <a:pt x="0" y="143"/>
                        </a:lnTo>
                        <a:lnTo>
                          <a:pt x="1" y="148"/>
                        </a:lnTo>
                        <a:lnTo>
                          <a:pt x="5" y="152"/>
                        </a:lnTo>
                        <a:lnTo>
                          <a:pt x="73" y="222"/>
                        </a:lnTo>
                        <a:lnTo>
                          <a:pt x="73" y="222"/>
                        </a:lnTo>
                        <a:lnTo>
                          <a:pt x="77" y="223"/>
                        </a:lnTo>
                        <a:lnTo>
                          <a:pt x="82" y="225"/>
                        </a:lnTo>
                        <a:lnTo>
                          <a:pt x="87" y="223"/>
                        </a:lnTo>
                        <a:lnTo>
                          <a:pt x="91" y="222"/>
                        </a:lnTo>
                        <a:lnTo>
                          <a:pt x="221" y="90"/>
                        </a:lnTo>
                        <a:lnTo>
                          <a:pt x="221" y="90"/>
                        </a:lnTo>
                        <a:lnTo>
                          <a:pt x="224" y="86"/>
                        </a:lnTo>
                        <a:lnTo>
                          <a:pt x="226" y="81"/>
                        </a:lnTo>
                        <a:lnTo>
                          <a:pt x="224" y="76"/>
                        </a:lnTo>
                        <a:lnTo>
                          <a:pt x="221" y="73"/>
                        </a:lnTo>
                        <a:lnTo>
                          <a:pt x="221" y="73"/>
                        </a:lnTo>
                        <a:close/>
                        <a:moveTo>
                          <a:pt x="82" y="216"/>
                        </a:moveTo>
                        <a:lnTo>
                          <a:pt x="9" y="143"/>
                        </a:lnTo>
                        <a:lnTo>
                          <a:pt x="144" y="8"/>
                        </a:lnTo>
                        <a:lnTo>
                          <a:pt x="217" y="81"/>
                        </a:lnTo>
                        <a:lnTo>
                          <a:pt x="82" y="216"/>
                        </a:lnTo>
                        <a:close/>
                      </a:path>
                    </a:pathLst>
                  </a:custGeom>
                  <a:solidFill>
                    <a:srgbClr val="A6A6A6"/>
                  </a:solidFill>
                  <a:ln w="6350">
                    <a:solidFill>
                      <a:srgbClr val="A6A6A6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2" name="Freeform 13"/>
                  <p:cNvSpPr>
                    <a:spLocks/>
                  </p:cNvSpPr>
                  <p:nvPr userDrawn="1"/>
                </p:nvSpPr>
                <p:spPr bwMode="gray">
                  <a:xfrm>
                    <a:off x="1253588" y="295061"/>
                    <a:ext cx="55197" cy="55197"/>
                  </a:xfrm>
                  <a:custGeom>
                    <a:avLst/>
                    <a:gdLst>
                      <a:gd name="T0" fmla="*/ 1 w 66"/>
                      <a:gd name="T1" fmla="*/ 6 h 67"/>
                      <a:gd name="T2" fmla="*/ 1 w 66"/>
                      <a:gd name="T3" fmla="*/ 6 h 67"/>
                      <a:gd name="T4" fmla="*/ 0 w 66"/>
                      <a:gd name="T5" fmla="*/ 9 h 67"/>
                      <a:gd name="T6" fmla="*/ 0 w 66"/>
                      <a:gd name="T7" fmla="*/ 12 h 67"/>
                      <a:gd name="T8" fmla="*/ 0 w 66"/>
                      <a:gd name="T9" fmla="*/ 15 h 67"/>
                      <a:gd name="T10" fmla="*/ 1 w 66"/>
                      <a:gd name="T11" fmla="*/ 19 h 67"/>
                      <a:gd name="T12" fmla="*/ 48 w 66"/>
                      <a:gd name="T13" fmla="*/ 65 h 67"/>
                      <a:gd name="T14" fmla="*/ 48 w 66"/>
                      <a:gd name="T15" fmla="*/ 65 h 67"/>
                      <a:gd name="T16" fmla="*/ 51 w 66"/>
                      <a:gd name="T17" fmla="*/ 67 h 67"/>
                      <a:gd name="T18" fmla="*/ 54 w 66"/>
                      <a:gd name="T19" fmla="*/ 67 h 67"/>
                      <a:gd name="T20" fmla="*/ 57 w 66"/>
                      <a:gd name="T21" fmla="*/ 67 h 67"/>
                      <a:gd name="T22" fmla="*/ 60 w 66"/>
                      <a:gd name="T23" fmla="*/ 65 h 67"/>
                      <a:gd name="T24" fmla="*/ 66 w 66"/>
                      <a:gd name="T25" fmla="*/ 59 h 67"/>
                      <a:gd name="T26" fmla="*/ 8 w 66"/>
                      <a:gd name="T27" fmla="*/ 0 h 67"/>
                      <a:gd name="T28" fmla="*/ 1 w 66"/>
                      <a:gd name="T29" fmla="*/ 6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6" h="67">
                        <a:moveTo>
                          <a:pt x="1" y="6"/>
                        </a:moveTo>
                        <a:lnTo>
                          <a:pt x="1" y="6"/>
                        </a:lnTo>
                        <a:lnTo>
                          <a:pt x="0" y="9"/>
                        </a:lnTo>
                        <a:lnTo>
                          <a:pt x="0" y="12"/>
                        </a:lnTo>
                        <a:lnTo>
                          <a:pt x="0" y="15"/>
                        </a:lnTo>
                        <a:lnTo>
                          <a:pt x="1" y="19"/>
                        </a:lnTo>
                        <a:lnTo>
                          <a:pt x="48" y="65"/>
                        </a:lnTo>
                        <a:lnTo>
                          <a:pt x="48" y="65"/>
                        </a:lnTo>
                        <a:lnTo>
                          <a:pt x="51" y="67"/>
                        </a:lnTo>
                        <a:lnTo>
                          <a:pt x="54" y="67"/>
                        </a:lnTo>
                        <a:lnTo>
                          <a:pt x="57" y="67"/>
                        </a:lnTo>
                        <a:lnTo>
                          <a:pt x="60" y="65"/>
                        </a:lnTo>
                        <a:lnTo>
                          <a:pt x="66" y="59"/>
                        </a:lnTo>
                        <a:lnTo>
                          <a:pt x="8" y="0"/>
                        </a:lnTo>
                        <a:lnTo>
                          <a:pt x="1" y="6"/>
                        </a:lnTo>
                        <a:close/>
                      </a:path>
                    </a:pathLst>
                  </a:custGeom>
                  <a:solidFill>
                    <a:srgbClr val="A6A6A6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3" name="Freeform 14"/>
                  <p:cNvSpPr>
                    <a:spLocks/>
                  </p:cNvSpPr>
                  <p:nvPr userDrawn="1"/>
                </p:nvSpPr>
                <p:spPr bwMode="gray">
                  <a:xfrm>
                    <a:off x="1247093" y="314543"/>
                    <a:ext cx="42209" cy="42209"/>
                  </a:xfrm>
                  <a:custGeom>
                    <a:avLst/>
                    <a:gdLst>
                      <a:gd name="T0" fmla="*/ 0 w 52"/>
                      <a:gd name="T1" fmla="*/ 23 h 53"/>
                      <a:gd name="T2" fmla="*/ 29 w 52"/>
                      <a:gd name="T3" fmla="*/ 53 h 53"/>
                      <a:gd name="T4" fmla="*/ 29 w 52"/>
                      <a:gd name="T5" fmla="*/ 53 h 53"/>
                      <a:gd name="T6" fmla="*/ 34 w 52"/>
                      <a:gd name="T7" fmla="*/ 50 h 53"/>
                      <a:gd name="T8" fmla="*/ 40 w 52"/>
                      <a:gd name="T9" fmla="*/ 47 h 53"/>
                      <a:gd name="T10" fmla="*/ 46 w 52"/>
                      <a:gd name="T11" fmla="*/ 44 h 53"/>
                      <a:gd name="T12" fmla="*/ 52 w 52"/>
                      <a:gd name="T13" fmla="*/ 44 h 53"/>
                      <a:gd name="T14" fmla="*/ 52 w 52"/>
                      <a:gd name="T15" fmla="*/ 44 h 53"/>
                      <a:gd name="T16" fmla="*/ 9 w 52"/>
                      <a:gd name="T17" fmla="*/ 0 h 53"/>
                      <a:gd name="T18" fmla="*/ 9 w 52"/>
                      <a:gd name="T19" fmla="*/ 0 h 53"/>
                      <a:gd name="T20" fmla="*/ 9 w 52"/>
                      <a:gd name="T21" fmla="*/ 6 h 53"/>
                      <a:gd name="T22" fmla="*/ 6 w 52"/>
                      <a:gd name="T23" fmla="*/ 13 h 53"/>
                      <a:gd name="T24" fmla="*/ 3 w 52"/>
                      <a:gd name="T25" fmla="*/ 19 h 53"/>
                      <a:gd name="T26" fmla="*/ 0 w 52"/>
                      <a:gd name="T27" fmla="*/ 23 h 53"/>
                      <a:gd name="T28" fmla="*/ 0 w 52"/>
                      <a:gd name="T29" fmla="*/ 23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52" h="53">
                        <a:moveTo>
                          <a:pt x="0" y="23"/>
                        </a:moveTo>
                        <a:lnTo>
                          <a:pt x="29" y="53"/>
                        </a:lnTo>
                        <a:lnTo>
                          <a:pt x="29" y="53"/>
                        </a:lnTo>
                        <a:lnTo>
                          <a:pt x="34" y="50"/>
                        </a:lnTo>
                        <a:lnTo>
                          <a:pt x="40" y="47"/>
                        </a:lnTo>
                        <a:lnTo>
                          <a:pt x="46" y="44"/>
                        </a:lnTo>
                        <a:lnTo>
                          <a:pt x="52" y="44"/>
                        </a:lnTo>
                        <a:lnTo>
                          <a:pt x="52" y="44"/>
                        </a:lnTo>
                        <a:lnTo>
                          <a:pt x="9" y="0"/>
                        </a:lnTo>
                        <a:lnTo>
                          <a:pt x="9" y="0"/>
                        </a:lnTo>
                        <a:lnTo>
                          <a:pt x="9" y="6"/>
                        </a:lnTo>
                        <a:lnTo>
                          <a:pt x="6" y="13"/>
                        </a:lnTo>
                        <a:lnTo>
                          <a:pt x="3" y="19"/>
                        </a:lnTo>
                        <a:lnTo>
                          <a:pt x="0" y="23"/>
                        </a:lnTo>
                        <a:lnTo>
                          <a:pt x="0" y="23"/>
                        </a:lnTo>
                        <a:close/>
                      </a:path>
                    </a:pathLst>
                  </a:custGeom>
                  <a:solidFill>
                    <a:srgbClr val="A6A6A6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" name="Freeform 15"/>
                  <p:cNvSpPr>
                    <a:spLocks/>
                  </p:cNvSpPr>
                  <p:nvPr userDrawn="1"/>
                </p:nvSpPr>
                <p:spPr bwMode="gray">
                  <a:xfrm>
                    <a:off x="1243847" y="340517"/>
                    <a:ext cx="21105" cy="21105"/>
                  </a:xfrm>
                  <a:custGeom>
                    <a:avLst/>
                    <a:gdLst>
                      <a:gd name="T0" fmla="*/ 5 w 27"/>
                      <a:gd name="T1" fmla="*/ 22 h 27"/>
                      <a:gd name="T2" fmla="*/ 5 w 27"/>
                      <a:gd name="T3" fmla="*/ 22 h 27"/>
                      <a:gd name="T4" fmla="*/ 10 w 27"/>
                      <a:gd name="T5" fmla="*/ 25 h 27"/>
                      <a:gd name="T6" fmla="*/ 16 w 27"/>
                      <a:gd name="T7" fmla="*/ 27 h 27"/>
                      <a:gd name="T8" fmla="*/ 21 w 27"/>
                      <a:gd name="T9" fmla="*/ 25 h 27"/>
                      <a:gd name="T10" fmla="*/ 27 w 27"/>
                      <a:gd name="T11" fmla="*/ 22 h 27"/>
                      <a:gd name="T12" fmla="*/ 5 w 27"/>
                      <a:gd name="T13" fmla="*/ 0 h 27"/>
                      <a:gd name="T14" fmla="*/ 5 w 27"/>
                      <a:gd name="T15" fmla="*/ 0 h 27"/>
                      <a:gd name="T16" fmla="*/ 2 w 27"/>
                      <a:gd name="T17" fmla="*/ 5 h 27"/>
                      <a:gd name="T18" fmla="*/ 0 w 27"/>
                      <a:gd name="T19" fmla="*/ 11 h 27"/>
                      <a:gd name="T20" fmla="*/ 2 w 27"/>
                      <a:gd name="T21" fmla="*/ 17 h 27"/>
                      <a:gd name="T22" fmla="*/ 5 w 27"/>
                      <a:gd name="T23" fmla="*/ 22 h 27"/>
                      <a:gd name="T24" fmla="*/ 5 w 27"/>
                      <a:gd name="T25" fmla="*/ 22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7" h="27">
                        <a:moveTo>
                          <a:pt x="5" y="22"/>
                        </a:moveTo>
                        <a:lnTo>
                          <a:pt x="5" y="22"/>
                        </a:lnTo>
                        <a:lnTo>
                          <a:pt x="10" y="25"/>
                        </a:lnTo>
                        <a:lnTo>
                          <a:pt x="16" y="27"/>
                        </a:lnTo>
                        <a:lnTo>
                          <a:pt x="21" y="25"/>
                        </a:lnTo>
                        <a:lnTo>
                          <a:pt x="27" y="22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2" y="5"/>
                        </a:lnTo>
                        <a:lnTo>
                          <a:pt x="0" y="11"/>
                        </a:lnTo>
                        <a:lnTo>
                          <a:pt x="2" y="17"/>
                        </a:lnTo>
                        <a:lnTo>
                          <a:pt x="5" y="22"/>
                        </a:lnTo>
                        <a:lnTo>
                          <a:pt x="5" y="22"/>
                        </a:lnTo>
                        <a:close/>
                      </a:path>
                    </a:pathLst>
                  </a:custGeom>
                  <a:solidFill>
                    <a:srgbClr val="A6A6A6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" name="Freeform 16"/>
                  <p:cNvSpPr>
                    <a:spLocks/>
                  </p:cNvSpPr>
                  <p:nvPr userDrawn="1"/>
                </p:nvSpPr>
                <p:spPr bwMode="gray">
                  <a:xfrm>
                    <a:off x="1363983" y="192784"/>
                    <a:ext cx="47081" cy="47081"/>
                  </a:xfrm>
                  <a:custGeom>
                    <a:avLst/>
                    <a:gdLst>
                      <a:gd name="T0" fmla="*/ 58 w 58"/>
                      <a:gd name="T1" fmla="*/ 48 h 59"/>
                      <a:gd name="T2" fmla="*/ 58 w 58"/>
                      <a:gd name="T3" fmla="*/ 48 h 59"/>
                      <a:gd name="T4" fmla="*/ 51 w 58"/>
                      <a:gd name="T5" fmla="*/ 45 h 59"/>
                      <a:gd name="T6" fmla="*/ 43 w 58"/>
                      <a:gd name="T7" fmla="*/ 42 h 59"/>
                      <a:gd name="T8" fmla="*/ 35 w 58"/>
                      <a:gd name="T9" fmla="*/ 36 h 59"/>
                      <a:gd name="T10" fmla="*/ 29 w 58"/>
                      <a:gd name="T11" fmla="*/ 31 h 59"/>
                      <a:gd name="T12" fmla="*/ 29 w 58"/>
                      <a:gd name="T13" fmla="*/ 31 h 59"/>
                      <a:gd name="T14" fmla="*/ 23 w 58"/>
                      <a:gd name="T15" fmla="*/ 23 h 59"/>
                      <a:gd name="T16" fmla="*/ 18 w 58"/>
                      <a:gd name="T17" fmla="*/ 15 h 59"/>
                      <a:gd name="T18" fmla="*/ 14 w 58"/>
                      <a:gd name="T19" fmla="*/ 8 h 59"/>
                      <a:gd name="T20" fmla="*/ 12 w 58"/>
                      <a:gd name="T21" fmla="*/ 0 h 59"/>
                      <a:gd name="T22" fmla="*/ 0 w 58"/>
                      <a:gd name="T23" fmla="*/ 12 h 59"/>
                      <a:gd name="T24" fmla="*/ 48 w 58"/>
                      <a:gd name="T25" fmla="*/ 59 h 59"/>
                      <a:gd name="T26" fmla="*/ 58 w 58"/>
                      <a:gd name="T27" fmla="*/ 48 h 59"/>
                      <a:gd name="T28" fmla="*/ 58 w 58"/>
                      <a:gd name="T29" fmla="*/ 48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58" h="59">
                        <a:moveTo>
                          <a:pt x="58" y="48"/>
                        </a:moveTo>
                        <a:lnTo>
                          <a:pt x="58" y="48"/>
                        </a:lnTo>
                        <a:lnTo>
                          <a:pt x="51" y="45"/>
                        </a:lnTo>
                        <a:lnTo>
                          <a:pt x="43" y="42"/>
                        </a:lnTo>
                        <a:lnTo>
                          <a:pt x="35" y="36"/>
                        </a:lnTo>
                        <a:lnTo>
                          <a:pt x="29" y="31"/>
                        </a:lnTo>
                        <a:lnTo>
                          <a:pt x="29" y="31"/>
                        </a:lnTo>
                        <a:lnTo>
                          <a:pt x="23" y="23"/>
                        </a:lnTo>
                        <a:lnTo>
                          <a:pt x="18" y="15"/>
                        </a:lnTo>
                        <a:lnTo>
                          <a:pt x="14" y="8"/>
                        </a:lnTo>
                        <a:lnTo>
                          <a:pt x="12" y="0"/>
                        </a:lnTo>
                        <a:lnTo>
                          <a:pt x="0" y="12"/>
                        </a:lnTo>
                        <a:lnTo>
                          <a:pt x="48" y="59"/>
                        </a:lnTo>
                        <a:lnTo>
                          <a:pt x="58" y="48"/>
                        </a:lnTo>
                        <a:lnTo>
                          <a:pt x="58" y="48"/>
                        </a:lnTo>
                        <a:close/>
                      </a:path>
                    </a:pathLst>
                  </a:custGeom>
                  <a:solidFill>
                    <a:srgbClr val="A6A6A6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7" name="Freeform 17"/>
                  <p:cNvSpPr>
                    <a:spLocks/>
                  </p:cNvSpPr>
                  <p:nvPr userDrawn="1"/>
                </p:nvSpPr>
                <p:spPr bwMode="gray">
                  <a:xfrm>
                    <a:off x="1336384" y="197653"/>
                    <a:ext cx="47081" cy="29223"/>
                  </a:xfrm>
                  <a:custGeom>
                    <a:avLst/>
                    <a:gdLst>
                      <a:gd name="T0" fmla="*/ 18 w 58"/>
                      <a:gd name="T1" fmla="*/ 0 h 36"/>
                      <a:gd name="T2" fmla="*/ 18 w 58"/>
                      <a:gd name="T3" fmla="*/ 0 h 36"/>
                      <a:gd name="T4" fmla="*/ 12 w 58"/>
                      <a:gd name="T5" fmla="*/ 2 h 36"/>
                      <a:gd name="T6" fmla="*/ 7 w 58"/>
                      <a:gd name="T7" fmla="*/ 5 h 36"/>
                      <a:gd name="T8" fmla="*/ 0 w 58"/>
                      <a:gd name="T9" fmla="*/ 13 h 36"/>
                      <a:gd name="T10" fmla="*/ 0 w 58"/>
                      <a:gd name="T11" fmla="*/ 13 h 36"/>
                      <a:gd name="T12" fmla="*/ 58 w 58"/>
                      <a:gd name="T13" fmla="*/ 36 h 36"/>
                      <a:gd name="T14" fmla="*/ 27 w 58"/>
                      <a:gd name="T15" fmla="*/ 5 h 36"/>
                      <a:gd name="T16" fmla="*/ 27 w 58"/>
                      <a:gd name="T17" fmla="*/ 5 h 36"/>
                      <a:gd name="T18" fmla="*/ 23 w 58"/>
                      <a:gd name="T19" fmla="*/ 2 h 36"/>
                      <a:gd name="T20" fmla="*/ 18 w 58"/>
                      <a:gd name="T21" fmla="*/ 0 h 36"/>
                      <a:gd name="T22" fmla="*/ 18 w 58"/>
                      <a:gd name="T23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8" h="36">
                        <a:moveTo>
                          <a:pt x="18" y="0"/>
                        </a:moveTo>
                        <a:lnTo>
                          <a:pt x="18" y="0"/>
                        </a:lnTo>
                        <a:lnTo>
                          <a:pt x="12" y="2"/>
                        </a:lnTo>
                        <a:lnTo>
                          <a:pt x="7" y="5"/>
                        </a:lnTo>
                        <a:lnTo>
                          <a:pt x="0" y="13"/>
                        </a:lnTo>
                        <a:lnTo>
                          <a:pt x="0" y="13"/>
                        </a:lnTo>
                        <a:lnTo>
                          <a:pt x="58" y="36"/>
                        </a:lnTo>
                        <a:lnTo>
                          <a:pt x="27" y="5"/>
                        </a:lnTo>
                        <a:lnTo>
                          <a:pt x="27" y="5"/>
                        </a:lnTo>
                        <a:lnTo>
                          <a:pt x="23" y="2"/>
                        </a:lnTo>
                        <a:lnTo>
                          <a:pt x="18" y="0"/>
                        </a:lnTo>
                        <a:lnTo>
                          <a:pt x="18" y="0"/>
                        </a:lnTo>
                        <a:close/>
                      </a:path>
                    </a:pathLst>
                  </a:custGeom>
                  <a:solidFill>
                    <a:srgbClr val="A6A6A6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" name="Freeform 21"/>
                  <p:cNvSpPr>
                    <a:spLocks/>
                  </p:cNvSpPr>
                  <p:nvPr userDrawn="1"/>
                </p:nvSpPr>
                <p:spPr bwMode="gray">
                  <a:xfrm>
                    <a:off x="1363983" y="192784"/>
                    <a:ext cx="47081" cy="42209"/>
                  </a:xfrm>
                  <a:custGeom>
                    <a:avLst/>
                    <a:gdLst>
                      <a:gd name="T0" fmla="*/ 12 w 58"/>
                      <a:gd name="T1" fmla="*/ 0 h 53"/>
                      <a:gd name="T2" fmla="*/ 0 w 58"/>
                      <a:gd name="T3" fmla="*/ 12 h 53"/>
                      <a:gd name="T4" fmla="*/ 32 w 58"/>
                      <a:gd name="T5" fmla="*/ 43 h 53"/>
                      <a:gd name="T6" fmla="*/ 32 w 58"/>
                      <a:gd name="T7" fmla="*/ 43 h 53"/>
                      <a:gd name="T8" fmla="*/ 55 w 58"/>
                      <a:gd name="T9" fmla="*/ 53 h 53"/>
                      <a:gd name="T10" fmla="*/ 58 w 58"/>
                      <a:gd name="T11" fmla="*/ 48 h 53"/>
                      <a:gd name="T12" fmla="*/ 58 w 58"/>
                      <a:gd name="T13" fmla="*/ 48 h 53"/>
                      <a:gd name="T14" fmla="*/ 51 w 58"/>
                      <a:gd name="T15" fmla="*/ 45 h 53"/>
                      <a:gd name="T16" fmla="*/ 43 w 58"/>
                      <a:gd name="T17" fmla="*/ 42 h 53"/>
                      <a:gd name="T18" fmla="*/ 35 w 58"/>
                      <a:gd name="T19" fmla="*/ 36 h 53"/>
                      <a:gd name="T20" fmla="*/ 29 w 58"/>
                      <a:gd name="T21" fmla="*/ 31 h 53"/>
                      <a:gd name="T22" fmla="*/ 29 w 58"/>
                      <a:gd name="T23" fmla="*/ 31 h 53"/>
                      <a:gd name="T24" fmla="*/ 23 w 58"/>
                      <a:gd name="T25" fmla="*/ 23 h 53"/>
                      <a:gd name="T26" fmla="*/ 18 w 58"/>
                      <a:gd name="T27" fmla="*/ 15 h 53"/>
                      <a:gd name="T28" fmla="*/ 14 w 58"/>
                      <a:gd name="T29" fmla="*/ 8 h 53"/>
                      <a:gd name="T30" fmla="*/ 12 w 58"/>
                      <a:gd name="T31" fmla="*/ 0 h 53"/>
                      <a:gd name="T32" fmla="*/ 12 w 58"/>
                      <a:gd name="T33" fmla="*/ 0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8" h="53">
                        <a:moveTo>
                          <a:pt x="12" y="0"/>
                        </a:moveTo>
                        <a:lnTo>
                          <a:pt x="0" y="12"/>
                        </a:lnTo>
                        <a:lnTo>
                          <a:pt x="32" y="43"/>
                        </a:lnTo>
                        <a:lnTo>
                          <a:pt x="32" y="43"/>
                        </a:lnTo>
                        <a:lnTo>
                          <a:pt x="55" y="53"/>
                        </a:lnTo>
                        <a:lnTo>
                          <a:pt x="58" y="48"/>
                        </a:lnTo>
                        <a:lnTo>
                          <a:pt x="58" y="48"/>
                        </a:lnTo>
                        <a:lnTo>
                          <a:pt x="51" y="45"/>
                        </a:lnTo>
                        <a:lnTo>
                          <a:pt x="43" y="42"/>
                        </a:lnTo>
                        <a:lnTo>
                          <a:pt x="35" y="36"/>
                        </a:lnTo>
                        <a:lnTo>
                          <a:pt x="29" y="31"/>
                        </a:lnTo>
                        <a:lnTo>
                          <a:pt x="29" y="31"/>
                        </a:lnTo>
                        <a:lnTo>
                          <a:pt x="23" y="23"/>
                        </a:lnTo>
                        <a:lnTo>
                          <a:pt x="18" y="15"/>
                        </a:lnTo>
                        <a:lnTo>
                          <a:pt x="14" y="8"/>
                        </a:lnTo>
                        <a:lnTo>
                          <a:pt x="12" y="0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A6A6A6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" name="Group 41"/>
              <p:cNvGrpSpPr/>
              <p:nvPr userDrawn="1"/>
            </p:nvGrpSpPr>
            <p:grpSpPr>
              <a:xfrm>
                <a:off x="4855436" y="4802764"/>
                <a:ext cx="204064" cy="204064"/>
                <a:chOff x="4724400" y="4802764"/>
                <a:chExt cx="204064" cy="204064"/>
              </a:xfrm>
            </p:grpSpPr>
            <p:sp>
              <p:nvSpPr>
                <p:cNvPr id="44" name="Oval 43"/>
                <p:cNvSpPr/>
                <p:nvPr userDrawn="1"/>
              </p:nvSpPr>
              <p:spPr bwMode="gray">
                <a:xfrm>
                  <a:off x="4724400" y="4802764"/>
                  <a:ext cx="204064" cy="204064"/>
                </a:xfrm>
                <a:prstGeom prst="ellipse">
                  <a:avLst/>
                </a:prstGeom>
                <a:solidFill>
                  <a:schemeClr val="tx2">
                    <a:lumMod val="85000"/>
                    <a:lumOff val="15000"/>
                  </a:schemeClr>
                </a:solidFill>
                <a:ln w="19050">
                  <a:noFill/>
                  <a:round/>
                  <a:headEnd/>
                  <a:tailEnd/>
                </a:ln>
                <a:effectLst/>
              </p:spPr>
              <p:txBody>
                <a:bodyPr wrap="squar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45" name="Group 44"/>
                <p:cNvGrpSpPr/>
                <p:nvPr userDrawn="1"/>
              </p:nvGrpSpPr>
              <p:grpSpPr bwMode="gray">
                <a:xfrm>
                  <a:off x="4757378" y="4831735"/>
                  <a:ext cx="147649" cy="128524"/>
                  <a:chOff x="5763661" y="3189289"/>
                  <a:chExt cx="304188" cy="264786"/>
                </a:xfrm>
              </p:grpSpPr>
              <p:sp>
                <p:nvSpPr>
                  <p:cNvPr id="46" name="Freeform 45"/>
                  <p:cNvSpPr>
                    <a:spLocks/>
                  </p:cNvSpPr>
                  <p:nvPr userDrawn="1"/>
                </p:nvSpPr>
                <p:spPr bwMode="gray">
                  <a:xfrm>
                    <a:off x="6003406" y="3327105"/>
                    <a:ext cx="62528" cy="30626"/>
                  </a:xfrm>
                  <a:custGeom>
                    <a:avLst/>
                    <a:gdLst>
                      <a:gd name="T0" fmla="*/ 11 w 41"/>
                      <a:gd name="T1" fmla="*/ 0 h 20"/>
                      <a:gd name="T2" fmla="*/ 0 w 41"/>
                      <a:gd name="T3" fmla="*/ 9 h 20"/>
                      <a:gd name="T4" fmla="*/ 15 w 41"/>
                      <a:gd name="T5" fmla="*/ 20 h 20"/>
                      <a:gd name="T6" fmla="*/ 38 w 41"/>
                      <a:gd name="T7" fmla="*/ 14 h 20"/>
                      <a:gd name="T8" fmla="*/ 41 w 41"/>
                      <a:gd name="T9" fmla="*/ 3 h 20"/>
                      <a:gd name="T10" fmla="*/ 19 w 41"/>
                      <a:gd name="T11" fmla="*/ 6 h 20"/>
                      <a:gd name="T12" fmla="*/ 11 w 41"/>
                      <a:gd name="T13" fmla="*/ 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1" h="20">
                        <a:moveTo>
                          <a:pt x="11" y="0"/>
                        </a:moveTo>
                        <a:cubicBezTo>
                          <a:pt x="8" y="4"/>
                          <a:pt x="4" y="7"/>
                          <a:pt x="0" y="9"/>
                        </a:cubicBezTo>
                        <a:cubicBezTo>
                          <a:pt x="15" y="20"/>
                          <a:pt x="15" y="20"/>
                          <a:pt x="15" y="20"/>
                        </a:cubicBezTo>
                        <a:cubicBezTo>
                          <a:pt x="38" y="14"/>
                          <a:pt x="38" y="14"/>
                          <a:pt x="38" y="14"/>
                        </a:cubicBezTo>
                        <a:cubicBezTo>
                          <a:pt x="41" y="3"/>
                          <a:pt x="41" y="3"/>
                          <a:pt x="41" y="3"/>
                        </a:cubicBezTo>
                        <a:cubicBezTo>
                          <a:pt x="19" y="6"/>
                          <a:pt x="19" y="6"/>
                          <a:pt x="19" y="6"/>
                        </a:cubicBezTo>
                        <a:lnTo>
                          <a:pt x="11" y="0"/>
                        </a:lnTo>
                        <a:close/>
                      </a:path>
                    </a:pathLst>
                  </a:custGeom>
                  <a:solidFill>
                    <a:srgbClr val="FFFFFF">
                      <a:lumMod val="65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7" name="Freeform 46"/>
                  <p:cNvSpPr>
                    <a:spLocks/>
                  </p:cNvSpPr>
                  <p:nvPr userDrawn="1"/>
                </p:nvSpPr>
                <p:spPr bwMode="gray">
                  <a:xfrm>
                    <a:off x="5806250" y="3245437"/>
                    <a:ext cx="79755" cy="93791"/>
                  </a:xfrm>
                  <a:custGeom>
                    <a:avLst/>
                    <a:gdLst>
                      <a:gd name="T0" fmla="*/ 8 w 52"/>
                      <a:gd name="T1" fmla="*/ 46 h 61"/>
                      <a:gd name="T2" fmla="*/ 28 w 52"/>
                      <a:gd name="T3" fmla="*/ 54 h 61"/>
                      <a:gd name="T4" fmla="*/ 33 w 52"/>
                      <a:gd name="T5" fmla="*/ 61 h 61"/>
                      <a:gd name="T6" fmla="*/ 52 w 52"/>
                      <a:gd name="T7" fmla="*/ 13 h 61"/>
                      <a:gd name="T8" fmla="*/ 44 w 52"/>
                      <a:gd name="T9" fmla="*/ 15 h 61"/>
                      <a:gd name="T10" fmla="*/ 18 w 52"/>
                      <a:gd name="T11" fmla="*/ 0 h 61"/>
                      <a:gd name="T12" fmla="*/ 0 w 52"/>
                      <a:gd name="T13" fmla="*/ 47 h 61"/>
                      <a:gd name="T14" fmla="*/ 8 w 52"/>
                      <a:gd name="T15" fmla="*/ 46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52" h="61">
                        <a:moveTo>
                          <a:pt x="8" y="46"/>
                        </a:moveTo>
                        <a:cubicBezTo>
                          <a:pt x="16" y="46"/>
                          <a:pt x="23" y="49"/>
                          <a:pt x="28" y="54"/>
                        </a:cubicBezTo>
                        <a:cubicBezTo>
                          <a:pt x="30" y="56"/>
                          <a:pt x="32" y="59"/>
                          <a:pt x="33" y="61"/>
                        </a:cubicBezTo>
                        <a:cubicBezTo>
                          <a:pt x="52" y="13"/>
                          <a:pt x="52" y="13"/>
                          <a:pt x="52" y="13"/>
                        </a:cubicBezTo>
                        <a:cubicBezTo>
                          <a:pt x="49" y="14"/>
                          <a:pt x="46" y="15"/>
                          <a:pt x="44" y="15"/>
                        </a:cubicBezTo>
                        <a:cubicBezTo>
                          <a:pt x="33" y="15"/>
                          <a:pt x="23" y="9"/>
                          <a:pt x="18" y="0"/>
                        </a:cubicBezTo>
                        <a:cubicBezTo>
                          <a:pt x="0" y="47"/>
                          <a:pt x="0" y="47"/>
                          <a:pt x="0" y="47"/>
                        </a:cubicBezTo>
                        <a:cubicBezTo>
                          <a:pt x="3" y="46"/>
                          <a:pt x="5" y="46"/>
                          <a:pt x="8" y="46"/>
                        </a:cubicBezTo>
                        <a:close/>
                      </a:path>
                    </a:pathLst>
                  </a:custGeom>
                  <a:solidFill>
                    <a:srgbClr val="FFFFFF">
                      <a:lumMod val="65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8" name="Freeform 47"/>
                  <p:cNvSpPr>
                    <a:spLocks/>
                  </p:cNvSpPr>
                  <p:nvPr userDrawn="1"/>
                </p:nvSpPr>
                <p:spPr bwMode="gray">
                  <a:xfrm>
                    <a:off x="5763661" y="3385166"/>
                    <a:ext cx="105277" cy="68909"/>
                  </a:xfrm>
                  <a:custGeom>
                    <a:avLst/>
                    <a:gdLst>
                      <a:gd name="T0" fmla="*/ 0 w 69"/>
                      <a:gd name="T1" fmla="*/ 45 h 45"/>
                      <a:gd name="T2" fmla="*/ 69 w 69"/>
                      <a:gd name="T3" fmla="*/ 45 h 45"/>
                      <a:gd name="T4" fmla="*/ 56 w 69"/>
                      <a:gd name="T5" fmla="*/ 0 h 45"/>
                      <a:gd name="T6" fmla="*/ 54 w 69"/>
                      <a:gd name="T7" fmla="*/ 3 h 45"/>
                      <a:gd name="T8" fmla="*/ 34 w 69"/>
                      <a:gd name="T9" fmla="*/ 11 h 45"/>
                      <a:gd name="T10" fmla="*/ 14 w 69"/>
                      <a:gd name="T11" fmla="*/ 3 h 45"/>
                      <a:gd name="T12" fmla="*/ 12 w 69"/>
                      <a:gd name="T13" fmla="*/ 1 h 45"/>
                      <a:gd name="T14" fmla="*/ 0 w 69"/>
                      <a:gd name="T15" fmla="*/ 45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9" h="45">
                        <a:moveTo>
                          <a:pt x="0" y="45"/>
                        </a:moveTo>
                        <a:cubicBezTo>
                          <a:pt x="69" y="45"/>
                          <a:pt x="69" y="45"/>
                          <a:pt x="69" y="45"/>
                        </a:cubicBezTo>
                        <a:cubicBezTo>
                          <a:pt x="56" y="0"/>
                          <a:pt x="56" y="0"/>
                          <a:pt x="56" y="0"/>
                        </a:cubicBezTo>
                        <a:cubicBezTo>
                          <a:pt x="56" y="1"/>
                          <a:pt x="55" y="2"/>
                          <a:pt x="54" y="3"/>
                        </a:cubicBezTo>
                        <a:cubicBezTo>
                          <a:pt x="49" y="8"/>
                          <a:pt x="42" y="11"/>
                          <a:pt x="34" y="11"/>
                        </a:cubicBezTo>
                        <a:cubicBezTo>
                          <a:pt x="26" y="11"/>
                          <a:pt x="19" y="8"/>
                          <a:pt x="14" y="3"/>
                        </a:cubicBezTo>
                        <a:cubicBezTo>
                          <a:pt x="13" y="3"/>
                          <a:pt x="13" y="2"/>
                          <a:pt x="12" y="1"/>
                        </a:cubicBezTo>
                        <a:lnTo>
                          <a:pt x="0" y="45"/>
                        </a:lnTo>
                        <a:close/>
                      </a:path>
                    </a:pathLst>
                  </a:custGeom>
                  <a:solidFill>
                    <a:srgbClr val="FFFFFF">
                      <a:lumMod val="65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9" name="Freeform 48"/>
                  <p:cNvSpPr>
                    <a:spLocks noEditPoints="1"/>
                  </p:cNvSpPr>
                  <p:nvPr userDrawn="1"/>
                </p:nvSpPr>
                <p:spPr bwMode="gray">
                  <a:xfrm>
                    <a:off x="5840067" y="3189289"/>
                    <a:ext cx="65719" cy="66995"/>
                  </a:xfrm>
                  <a:custGeom>
                    <a:avLst/>
                    <a:gdLst>
                      <a:gd name="T0" fmla="*/ 0 w 43"/>
                      <a:gd name="T1" fmla="*/ 22 h 44"/>
                      <a:gd name="T2" fmla="*/ 22 w 43"/>
                      <a:gd name="T3" fmla="*/ 44 h 44"/>
                      <a:gd name="T4" fmla="*/ 43 w 43"/>
                      <a:gd name="T5" fmla="*/ 22 h 44"/>
                      <a:gd name="T6" fmla="*/ 22 w 43"/>
                      <a:gd name="T7" fmla="*/ 0 h 44"/>
                      <a:gd name="T8" fmla="*/ 0 w 43"/>
                      <a:gd name="T9" fmla="*/ 22 h 44"/>
                      <a:gd name="T10" fmla="*/ 22 w 43"/>
                      <a:gd name="T11" fmla="*/ 8 h 44"/>
                      <a:gd name="T12" fmla="*/ 36 w 43"/>
                      <a:gd name="T13" fmla="*/ 22 h 44"/>
                      <a:gd name="T14" fmla="*/ 22 w 43"/>
                      <a:gd name="T15" fmla="*/ 36 h 44"/>
                      <a:gd name="T16" fmla="*/ 8 w 43"/>
                      <a:gd name="T17" fmla="*/ 22 h 44"/>
                      <a:gd name="T18" fmla="*/ 22 w 43"/>
                      <a:gd name="T19" fmla="*/ 8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3" h="44">
                        <a:moveTo>
                          <a:pt x="0" y="22"/>
                        </a:moveTo>
                        <a:cubicBezTo>
                          <a:pt x="0" y="34"/>
                          <a:pt x="10" y="44"/>
                          <a:pt x="22" y="44"/>
                        </a:cubicBezTo>
                        <a:cubicBezTo>
                          <a:pt x="34" y="44"/>
                          <a:pt x="43" y="34"/>
                          <a:pt x="43" y="22"/>
                        </a:cubicBezTo>
                        <a:cubicBezTo>
                          <a:pt x="43" y="10"/>
                          <a:pt x="34" y="0"/>
                          <a:pt x="22" y="0"/>
                        </a:cubicBezTo>
                        <a:cubicBezTo>
                          <a:pt x="10" y="0"/>
                          <a:pt x="0" y="10"/>
                          <a:pt x="0" y="22"/>
                        </a:cubicBezTo>
                        <a:close/>
                        <a:moveTo>
                          <a:pt x="22" y="8"/>
                        </a:moveTo>
                        <a:cubicBezTo>
                          <a:pt x="29" y="8"/>
                          <a:pt x="36" y="14"/>
                          <a:pt x="36" y="22"/>
                        </a:cubicBezTo>
                        <a:cubicBezTo>
                          <a:pt x="36" y="30"/>
                          <a:pt x="29" y="36"/>
                          <a:pt x="22" y="36"/>
                        </a:cubicBezTo>
                        <a:cubicBezTo>
                          <a:pt x="14" y="36"/>
                          <a:pt x="8" y="30"/>
                          <a:pt x="8" y="22"/>
                        </a:cubicBezTo>
                        <a:cubicBezTo>
                          <a:pt x="8" y="14"/>
                          <a:pt x="14" y="8"/>
                          <a:pt x="22" y="8"/>
                        </a:cubicBezTo>
                        <a:close/>
                      </a:path>
                    </a:pathLst>
                  </a:custGeom>
                  <a:solidFill>
                    <a:srgbClr val="FFFFFF">
                      <a:lumMod val="65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0" name="Oval 49"/>
                  <p:cNvSpPr>
                    <a:spLocks noChangeArrowheads="1"/>
                  </p:cNvSpPr>
                  <p:nvPr userDrawn="1"/>
                </p:nvSpPr>
                <p:spPr bwMode="gray">
                  <a:xfrm>
                    <a:off x="5864312" y="3213535"/>
                    <a:ext cx="18503" cy="18503"/>
                  </a:xfrm>
                  <a:prstGeom prst="ellipse">
                    <a:avLst/>
                  </a:prstGeom>
                  <a:solidFill>
                    <a:srgbClr val="FFFFFF">
                      <a:lumMod val="65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1" name="Freeform 50"/>
                  <p:cNvSpPr>
                    <a:spLocks/>
                  </p:cNvSpPr>
                  <p:nvPr userDrawn="1"/>
                </p:nvSpPr>
                <p:spPr bwMode="gray">
                  <a:xfrm>
                    <a:off x="5974693" y="3292013"/>
                    <a:ext cx="37645" cy="38282"/>
                  </a:xfrm>
                  <a:custGeom>
                    <a:avLst/>
                    <a:gdLst>
                      <a:gd name="T0" fmla="*/ 12 w 25"/>
                      <a:gd name="T1" fmla="*/ 25 h 25"/>
                      <a:gd name="T2" fmla="*/ 13 w 25"/>
                      <a:gd name="T3" fmla="*/ 25 h 25"/>
                      <a:gd name="T4" fmla="*/ 25 w 25"/>
                      <a:gd name="T5" fmla="*/ 13 h 25"/>
                      <a:gd name="T6" fmla="*/ 24 w 25"/>
                      <a:gd name="T7" fmla="*/ 11 h 25"/>
                      <a:gd name="T8" fmla="*/ 12 w 25"/>
                      <a:gd name="T9" fmla="*/ 0 h 25"/>
                      <a:gd name="T10" fmla="*/ 11 w 25"/>
                      <a:gd name="T11" fmla="*/ 0 h 25"/>
                      <a:gd name="T12" fmla="*/ 0 w 25"/>
                      <a:gd name="T13" fmla="*/ 13 h 25"/>
                      <a:gd name="T14" fmla="*/ 0 w 25"/>
                      <a:gd name="T15" fmla="*/ 14 h 25"/>
                      <a:gd name="T16" fmla="*/ 12 w 25"/>
                      <a:gd name="T17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25">
                        <a:moveTo>
                          <a:pt x="12" y="25"/>
                        </a:moveTo>
                        <a:cubicBezTo>
                          <a:pt x="12" y="25"/>
                          <a:pt x="13" y="25"/>
                          <a:pt x="13" y="25"/>
                        </a:cubicBezTo>
                        <a:cubicBezTo>
                          <a:pt x="20" y="24"/>
                          <a:pt x="25" y="19"/>
                          <a:pt x="25" y="13"/>
                        </a:cubicBezTo>
                        <a:cubicBezTo>
                          <a:pt x="25" y="12"/>
                          <a:pt x="25" y="12"/>
                          <a:pt x="24" y="11"/>
                        </a:cubicBezTo>
                        <a:cubicBezTo>
                          <a:pt x="24" y="5"/>
                          <a:pt x="18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5" y="1"/>
                          <a:pt x="0" y="6"/>
                          <a:pt x="0" y="13"/>
                        </a:cubicBezTo>
                        <a:cubicBezTo>
                          <a:pt x="0" y="13"/>
                          <a:pt x="0" y="13"/>
                          <a:pt x="0" y="14"/>
                        </a:cubicBezTo>
                        <a:cubicBezTo>
                          <a:pt x="0" y="20"/>
                          <a:pt x="6" y="25"/>
                          <a:pt x="12" y="25"/>
                        </a:cubicBezTo>
                        <a:close/>
                      </a:path>
                    </a:pathLst>
                  </a:custGeom>
                  <a:solidFill>
                    <a:srgbClr val="FFFFFF">
                      <a:lumMod val="65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2" name="Freeform 51"/>
                  <p:cNvSpPr>
                    <a:spLocks noEditPoints="1"/>
                  </p:cNvSpPr>
                  <p:nvPr userDrawn="1"/>
                </p:nvSpPr>
                <p:spPr bwMode="gray">
                  <a:xfrm>
                    <a:off x="5787747" y="3328381"/>
                    <a:ext cx="61252" cy="61252"/>
                  </a:xfrm>
                  <a:custGeom>
                    <a:avLst/>
                    <a:gdLst>
                      <a:gd name="T0" fmla="*/ 0 w 40"/>
                      <a:gd name="T1" fmla="*/ 20 h 40"/>
                      <a:gd name="T2" fmla="*/ 6 w 40"/>
                      <a:gd name="T3" fmla="*/ 34 h 40"/>
                      <a:gd name="T4" fmla="*/ 20 w 40"/>
                      <a:gd name="T5" fmla="*/ 40 h 40"/>
                      <a:gd name="T6" fmla="*/ 34 w 40"/>
                      <a:gd name="T7" fmla="*/ 34 h 40"/>
                      <a:gd name="T8" fmla="*/ 40 w 40"/>
                      <a:gd name="T9" fmla="*/ 20 h 40"/>
                      <a:gd name="T10" fmla="*/ 34 w 40"/>
                      <a:gd name="T11" fmla="*/ 6 h 40"/>
                      <a:gd name="T12" fmla="*/ 20 w 40"/>
                      <a:gd name="T13" fmla="*/ 0 h 40"/>
                      <a:gd name="T14" fmla="*/ 6 w 40"/>
                      <a:gd name="T15" fmla="*/ 6 h 40"/>
                      <a:gd name="T16" fmla="*/ 0 w 40"/>
                      <a:gd name="T17" fmla="*/ 20 h 40"/>
                      <a:gd name="T18" fmla="*/ 11 w 40"/>
                      <a:gd name="T19" fmla="*/ 11 h 40"/>
                      <a:gd name="T20" fmla="*/ 20 w 40"/>
                      <a:gd name="T21" fmla="*/ 8 h 40"/>
                      <a:gd name="T22" fmla="*/ 29 w 40"/>
                      <a:gd name="T23" fmla="*/ 11 h 40"/>
                      <a:gd name="T24" fmla="*/ 32 w 40"/>
                      <a:gd name="T25" fmla="*/ 20 h 40"/>
                      <a:gd name="T26" fmla="*/ 29 w 40"/>
                      <a:gd name="T27" fmla="*/ 29 h 40"/>
                      <a:gd name="T28" fmla="*/ 20 w 40"/>
                      <a:gd name="T29" fmla="*/ 33 h 40"/>
                      <a:gd name="T30" fmla="*/ 11 w 40"/>
                      <a:gd name="T31" fmla="*/ 29 h 40"/>
                      <a:gd name="T32" fmla="*/ 8 w 40"/>
                      <a:gd name="T33" fmla="*/ 20 h 40"/>
                      <a:gd name="T34" fmla="*/ 11 w 40"/>
                      <a:gd name="T35" fmla="*/ 11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40" h="40">
                        <a:moveTo>
                          <a:pt x="0" y="20"/>
                        </a:moveTo>
                        <a:cubicBezTo>
                          <a:pt x="0" y="25"/>
                          <a:pt x="2" y="31"/>
                          <a:pt x="6" y="34"/>
                        </a:cubicBezTo>
                        <a:cubicBezTo>
                          <a:pt x="9" y="38"/>
                          <a:pt x="15" y="40"/>
                          <a:pt x="20" y="40"/>
                        </a:cubicBezTo>
                        <a:cubicBezTo>
                          <a:pt x="25" y="40"/>
                          <a:pt x="31" y="38"/>
                          <a:pt x="34" y="34"/>
                        </a:cubicBezTo>
                        <a:cubicBezTo>
                          <a:pt x="38" y="31"/>
                          <a:pt x="40" y="25"/>
                          <a:pt x="40" y="20"/>
                        </a:cubicBezTo>
                        <a:cubicBezTo>
                          <a:pt x="40" y="15"/>
                          <a:pt x="38" y="9"/>
                          <a:pt x="34" y="6"/>
                        </a:cubicBezTo>
                        <a:cubicBezTo>
                          <a:pt x="31" y="2"/>
                          <a:pt x="25" y="0"/>
                          <a:pt x="20" y="0"/>
                        </a:cubicBezTo>
                        <a:cubicBezTo>
                          <a:pt x="15" y="0"/>
                          <a:pt x="9" y="2"/>
                          <a:pt x="6" y="6"/>
                        </a:cubicBezTo>
                        <a:cubicBezTo>
                          <a:pt x="2" y="9"/>
                          <a:pt x="0" y="15"/>
                          <a:pt x="0" y="20"/>
                        </a:cubicBezTo>
                        <a:close/>
                        <a:moveTo>
                          <a:pt x="11" y="11"/>
                        </a:moveTo>
                        <a:cubicBezTo>
                          <a:pt x="14" y="9"/>
                          <a:pt x="17" y="8"/>
                          <a:pt x="20" y="8"/>
                        </a:cubicBezTo>
                        <a:cubicBezTo>
                          <a:pt x="23" y="8"/>
                          <a:pt x="26" y="9"/>
                          <a:pt x="29" y="11"/>
                        </a:cubicBezTo>
                        <a:cubicBezTo>
                          <a:pt x="31" y="14"/>
                          <a:pt x="32" y="17"/>
                          <a:pt x="32" y="20"/>
                        </a:cubicBezTo>
                        <a:cubicBezTo>
                          <a:pt x="32" y="23"/>
                          <a:pt x="31" y="27"/>
                          <a:pt x="29" y="29"/>
                        </a:cubicBezTo>
                        <a:cubicBezTo>
                          <a:pt x="26" y="31"/>
                          <a:pt x="23" y="33"/>
                          <a:pt x="20" y="33"/>
                        </a:cubicBezTo>
                        <a:cubicBezTo>
                          <a:pt x="17" y="33"/>
                          <a:pt x="14" y="31"/>
                          <a:pt x="11" y="29"/>
                        </a:cubicBezTo>
                        <a:cubicBezTo>
                          <a:pt x="9" y="26"/>
                          <a:pt x="8" y="23"/>
                          <a:pt x="8" y="20"/>
                        </a:cubicBezTo>
                        <a:cubicBezTo>
                          <a:pt x="8" y="17"/>
                          <a:pt x="9" y="14"/>
                          <a:pt x="11" y="11"/>
                        </a:cubicBezTo>
                        <a:close/>
                      </a:path>
                    </a:pathLst>
                  </a:custGeom>
                  <a:solidFill>
                    <a:srgbClr val="FFFFFF">
                      <a:lumMod val="65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3" name="Freeform 52"/>
                  <p:cNvSpPr>
                    <a:spLocks/>
                  </p:cNvSpPr>
                  <p:nvPr userDrawn="1"/>
                </p:nvSpPr>
                <p:spPr bwMode="gray">
                  <a:xfrm>
                    <a:off x="5810717" y="3351351"/>
                    <a:ext cx="15314" cy="15312"/>
                  </a:xfrm>
                  <a:custGeom>
                    <a:avLst/>
                    <a:gdLst>
                      <a:gd name="T0" fmla="*/ 5 w 10"/>
                      <a:gd name="T1" fmla="*/ 10 h 10"/>
                      <a:gd name="T2" fmla="*/ 8 w 10"/>
                      <a:gd name="T3" fmla="*/ 8 h 10"/>
                      <a:gd name="T4" fmla="*/ 10 w 10"/>
                      <a:gd name="T5" fmla="*/ 5 h 10"/>
                      <a:gd name="T6" fmla="*/ 8 w 10"/>
                      <a:gd name="T7" fmla="*/ 2 h 10"/>
                      <a:gd name="T8" fmla="*/ 5 w 10"/>
                      <a:gd name="T9" fmla="*/ 0 h 10"/>
                      <a:gd name="T10" fmla="*/ 2 w 10"/>
                      <a:gd name="T11" fmla="*/ 2 h 10"/>
                      <a:gd name="T12" fmla="*/ 0 w 10"/>
                      <a:gd name="T13" fmla="*/ 5 h 10"/>
                      <a:gd name="T14" fmla="*/ 2 w 10"/>
                      <a:gd name="T15" fmla="*/ 8 h 10"/>
                      <a:gd name="T16" fmla="*/ 5 w 10"/>
                      <a:gd name="T17" fmla="*/ 10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0">
                        <a:moveTo>
                          <a:pt x="5" y="10"/>
                        </a:moveTo>
                        <a:cubicBezTo>
                          <a:pt x="6" y="10"/>
                          <a:pt x="7" y="9"/>
                          <a:pt x="8" y="8"/>
                        </a:cubicBezTo>
                        <a:cubicBezTo>
                          <a:pt x="9" y="7"/>
                          <a:pt x="10" y="6"/>
                          <a:pt x="10" y="5"/>
                        </a:cubicBezTo>
                        <a:cubicBezTo>
                          <a:pt x="10" y="4"/>
                          <a:pt x="9" y="3"/>
                          <a:pt x="8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0"/>
                          <a:pt x="3" y="1"/>
                          <a:pt x="2" y="2"/>
                        </a:cubicBezTo>
                        <a:cubicBezTo>
                          <a:pt x="1" y="3"/>
                          <a:pt x="0" y="4"/>
                          <a:pt x="0" y="5"/>
                        </a:cubicBezTo>
                        <a:cubicBezTo>
                          <a:pt x="0" y="6"/>
                          <a:pt x="1" y="7"/>
                          <a:pt x="2" y="8"/>
                        </a:cubicBezTo>
                        <a:cubicBezTo>
                          <a:pt x="3" y="9"/>
                          <a:pt x="4" y="10"/>
                          <a:pt x="5" y="10"/>
                        </a:cubicBezTo>
                        <a:close/>
                      </a:path>
                    </a:pathLst>
                  </a:custGeom>
                  <a:solidFill>
                    <a:srgbClr val="FFFFFF">
                      <a:lumMod val="65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4" name="Freeform 53"/>
                  <p:cNvSpPr>
                    <a:spLocks/>
                  </p:cNvSpPr>
                  <p:nvPr userDrawn="1"/>
                </p:nvSpPr>
                <p:spPr bwMode="gray">
                  <a:xfrm>
                    <a:off x="5893662" y="3221191"/>
                    <a:ext cx="89964" cy="86135"/>
                  </a:xfrm>
                  <a:custGeom>
                    <a:avLst/>
                    <a:gdLst>
                      <a:gd name="T0" fmla="*/ 0 w 59"/>
                      <a:gd name="T1" fmla="*/ 27 h 56"/>
                      <a:gd name="T2" fmla="*/ 45 w 59"/>
                      <a:gd name="T3" fmla="*/ 56 h 56"/>
                      <a:gd name="T4" fmla="*/ 59 w 59"/>
                      <a:gd name="T5" fmla="*/ 39 h 56"/>
                      <a:gd name="T6" fmla="*/ 16 w 59"/>
                      <a:gd name="T7" fmla="*/ 0 h 56"/>
                      <a:gd name="T8" fmla="*/ 16 w 59"/>
                      <a:gd name="T9" fmla="*/ 1 h 56"/>
                      <a:gd name="T10" fmla="*/ 0 w 59"/>
                      <a:gd name="T11" fmla="*/ 27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9" h="56">
                        <a:moveTo>
                          <a:pt x="0" y="27"/>
                        </a:moveTo>
                        <a:cubicBezTo>
                          <a:pt x="45" y="56"/>
                          <a:pt x="45" y="56"/>
                          <a:pt x="45" y="56"/>
                        </a:cubicBezTo>
                        <a:cubicBezTo>
                          <a:pt x="46" y="48"/>
                          <a:pt x="51" y="41"/>
                          <a:pt x="59" y="39"/>
                        </a:cubicBezTo>
                        <a:cubicBezTo>
                          <a:pt x="16" y="0"/>
                          <a:pt x="16" y="0"/>
                          <a:pt x="16" y="0"/>
                        </a:cubicBezTo>
                        <a:cubicBezTo>
                          <a:pt x="16" y="1"/>
                          <a:pt x="16" y="1"/>
                          <a:pt x="16" y="1"/>
                        </a:cubicBezTo>
                        <a:cubicBezTo>
                          <a:pt x="16" y="12"/>
                          <a:pt x="10" y="22"/>
                          <a:pt x="0" y="27"/>
                        </a:cubicBezTo>
                        <a:close/>
                      </a:path>
                    </a:pathLst>
                  </a:custGeom>
                  <a:solidFill>
                    <a:srgbClr val="FFFFFF">
                      <a:lumMod val="65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5" name="Freeform 54"/>
                  <p:cNvSpPr>
                    <a:spLocks/>
                  </p:cNvSpPr>
                  <p:nvPr userDrawn="1"/>
                </p:nvSpPr>
                <p:spPr bwMode="gray">
                  <a:xfrm>
                    <a:off x="6004682" y="3265854"/>
                    <a:ext cx="63167" cy="31902"/>
                  </a:xfrm>
                  <a:custGeom>
                    <a:avLst/>
                    <a:gdLst>
                      <a:gd name="T0" fmla="*/ 39 w 41"/>
                      <a:gd name="T1" fmla="*/ 8 h 21"/>
                      <a:gd name="T2" fmla="*/ 16 w 41"/>
                      <a:gd name="T3" fmla="*/ 0 h 21"/>
                      <a:gd name="T4" fmla="*/ 0 w 41"/>
                      <a:gd name="T5" fmla="*/ 11 h 21"/>
                      <a:gd name="T6" fmla="*/ 11 w 41"/>
                      <a:gd name="T7" fmla="*/ 21 h 21"/>
                      <a:gd name="T8" fmla="*/ 19 w 41"/>
                      <a:gd name="T9" fmla="*/ 14 h 21"/>
                      <a:gd name="T10" fmla="*/ 41 w 41"/>
                      <a:gd name="T11" fmla="*/ 19 h 21"/>
                      <a:gd name="T12" fmla="*/ 39 w 41"/>
                      <a:gd name="T13" fmla="*/ 8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1" h="21">
                        <a:moveTo>
                          <a:pt x="39" y="8"/>
                        </a:moveTo>
                        <a:cubicBezTo>
                          <a:pt x="16" y="0"/>
                          <a:pt x="16" y="0"/>
                          <a:pt x="16" y="0"/>
                        </a:cubicBezTo>
                        <a:cubicBezTo>
                          <a:pt x="0" y="11"/>
                          <a:pt x="0" y="11"/>
                          <a:pt x="0" y="11"/>
                        </a:cubicBezTo>
                        <a:cubicBezTo>
                          <a:pt x="5" y="13"/>
                          <a:pt x="9" y="17"/>
                          <a:pt x="11" y="21"/>
                        </a:cubicBezTo>
                        <a:cubicBezTo>
                          <a:pt x="19" y="14"/>
                          <a:pt x="19" y="14"/>
                          <a:pt x="19" y="14"/>
                        </a:cubicBezTo>
                        <a:cubicBezTo>
                          <a:pt x="41" y="19"/>
                          <a:pt x="41" y="19"/>
                          <a:pt x="41" y="19"/>
                        </a:cubicBezTo>
                        <a:lnTo>
                          <a:pt x="39" y="8"/>
                        </a:lnTo>
                        <a:close/>
                      </a:path>
                    </a:pathLst>
                  </a:custGeom>
                  <a:solidFill>
                    <a:srgbClr val="FFFFFF">
                      <a:lumMod val="65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9185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69" r:id="rId1"/>
    <p:sldLayoutId id="2147486565" r:id="rId2"/>
    <p:sldLayoutId id="2147486561" r:id="rId3"/>
    <p:sldLayoutId id="2147486566" r:id="rId4"/>
    <p:sldLayoutId id="2147486562" r:id="rId5"/>
    <p:sldLayoutId id="2147486568" r:id="rId6"/>
    <p:sldLayoutId id="2147486570" r:id="rId7"/>
    <p:sldLayoutId id="2147486571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lang="en-US" sz="2800" b="0" smtClean="0">
          <a:solidFill>
            <a:schemeClr val="bg1"/>
          </a:solidFill>
          <a:latin typeface="+mj-lt"/>
          <a:ea typeface="ＭＳ Ｐゴシック" pitchFamily="34" charset="-128"/>
          <a:cs typeface="ＭＳ Ｐゴシック" charset="0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aseline="0">
          <a:solidFill>
            <a:schemeClr val="bg1"/>
          </a:solidFill>
          <a:latin typeface="+mn-lt"/>
          <a:ea typeface="ＭＳ Ｐゴシック" charset="-128"/>
          <a:cs typeface="ＭＳ Ｐゴシック" charset="0"/>
        </a:defRPr>
      </a:lvl1pPr>
      <a:lvl2pPr marL="461963" indent="-231775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2"/>
        </a:buClr>
        <a:buChar char="–"/>
        <a:defRPr sz="1800">
          <a:solidFill>
            <a:schemeClr val="bg1"/>
          </a:solidFill>
          <a:latin typeface="+mn-lt"/>
          <a:ea typeface="ＭＳ Ｐゴシック" charset="-128"/>
        </a:defRPr>
      </a:lvl2pPr>
      <a:lvl3pPr marL="684213" indent="-166688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bg1"/>
          </a:solidFill>
          <a:latin typeface="+mn-lt"/>
          <a:ea typeface="ＭＳ Ｐゴシック" charset="-128"/>
        </a:defRPr>
      </a:lvl3pPr>
      <a:lvl4pPr marL="858838" indent="-174625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2"/>
        </a:buClr>
        <a:buChar char="–"/>
        <a:defRPr sz="1400">
          <a:solidFill>
            <a:schemeClr val="bg1"/>
          </a:solidFill>
          <a:latin typeface="+mn-lt"/>
          <a:ea typeface="ＭＳ Ｐゴシック" charset="-128"/>
        </a:defRPr>
      </a:lvl4pPr>
      <a:lvl5pPr marL="1485900" indent="-228600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bg1"/>
        </a:buClr>
        <a:buFont typeface="Wingdings" pitchFamily="2" charset="2"/>
        <a:buChar char="§"/>
        <a:defRPr sz="1600">
          <a:solidFill>
            <a:schemeClr val="bg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4" Type="http://schemas.openxmlformats.org/officeDocument/2006/relationships/image" Target="../media/image5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5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4" Type="http://schemas.openxmlformats.org/officeDocument/2006/relationships/image" Target="../media/image5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4" Type="http://schemas.openxmlformats.org/officeDocument/2006/relationships/image" Target="../media/image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Relationship Id="rId4" Type="http://schemas.openxmlformats.org/officeDocument/2006/relationships/image" Target="../media/image5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Relationship Id="rId4" Type="http://schemas.openxmlformats.org/officeDocument/2006/relationships/image" Target="../media/image5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Relationship Id="rId4" Type="http://schemas.openxmlformats.org/officeDocument/2006/relationships/image" Target="../media/image5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slide" Target="slide2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Relationship Id="rId4" Type="http://schemas.openxmlformats.org/officeDocument/2006/relationships/image" Target="../media/image5.gi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knowledge.windriver.com/en-us" TargetMode="External"/><Relationship Id="rId3" Type="http://schemas.openxmlformats.org/officeDocument/2006/relationships/notesSlide" Target="../notesSlides/notesSlide17.xml"/><Relationship Id="rId7" Type="http://schemas.openxmlformats.org/officeDocument/2006/relationships/hyperlink" Target="https://windshare.windriver.com/index.php/apps/windriver/products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6.xml"/><Relationship Id="rId6" Type="http://schemas.openxmlformats.org/officeDocument/2006/relationships/hyperlink" Target="http://deliveryplus.windriver.com/" TargetMode="External"/><Relationship Id="rId5" Type="http://schemas.openxmlformats.org/officeDocument/2006/relationships/hyperlink" Target="http://panorama.wrs.com/#/home" TargetMode="External"/><Relationship Id="rId4" Type="http://schemas.openxmlformats.org/officeDocument/2006/relationships/hyperlink" Target="https://rally1.rallydev.com/slm/login.op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Relationship Id="rId4" Type="http://schemas.openxmlformats.org/officeDocument/2006/relationships/image" Target="../media/image5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329" y="2164711"/>
            <a:ext cx="5572126" cy="313932"/>
          </a:xfrm>
        </p:spPr>
        <p:txBody>
          <a:bodyPr anchor="ctr"/>
          <a:lstStyle/>
          <a:p>
            <a:r>
              <a:rPr lang="en-US" sz="2400" dirty="0"/>
              <a:t>PDLC / PMO Training / Overview  </a:t>
            </a:r>
            <a:endParaRPr lang="en-US" sz="2000" dirty="0">
              <a:solidFill>
                <a:srgbClr val="FFCC33"/>
              </a:solidFill>
            </a:endParaRPr>
          </a:p>
        </p:txBody>
      </p:sp>
      <p:sp>
        <p:nvSpPr>
          <p:cNvPr id="4" name="TextBox 3"/>
          <p:cNvSpPr txBox="1"/>
          <p:nvPr/>
        </p:nvSpPr>
        <p:spPr bwMode="black">
          <a:xfrm>
            <a:off x="7415212" y="3457575"/>
            <a:ext cx="16525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r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800" dirty="0">
                <a:solidFill>
                  <a:schemeClr val="accent2"/>
                </a:solidFill>
                <a:latin typeface="+mn-lt"/>
              </a:rPr>
              <a:t>V7 April  2020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329" y="2478643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CC33"/>
                </a:solidFill>
              </a:rPr>
              <a:t>Corporate Overview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gray">
          <a:xfrm>
            <a:off x="376004" y="3976707"/>
            <a:ext cx="522469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000" baseline="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0"/>
              </a:defRPr>
            </a:lvl1pPr>
            <a:lvl2pPr marL="461963" indent="-231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800">
                <a:solidFill>
                  <a:schemeClr val="bg1"/>
                </a:solidFill>
                <a:latin typeface="+mn-lt"/>
                <a:ea typeface="ＭＳ Ｐゴシック" charset="-128"/>
              </a:defRPr>
            </a:lvl2pPr>
            <a:lvl3pPr marL="684213" indent="-166688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3pPr>
            <a:lvl4pPr marL="858838" indent="-1746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400">
                <a:solidFill>
                  <a:schemeClr val="bg1"/>
                </a:solidFill>
                <a:latin typeface="+mn-lt"/>
                <a:ea typeface="ＭＳ Ｐゴシック" charset="-128"/>
              </a:defRPr>
            </a:lvl4pPr>
            <a:lvl5pPr marL="1485900" indent="-228600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defTabSz="914400"/>
            <a:r>
              <a:rPr lang="en-US" sz="1000" kern="0" dirty="0">
                <a:solidFill>
                  <a:srgbClr val="FFCC33"/>
                </a:solidFill>
              </a:rPr>
              <a:t>Neill Allen - Product Operations</a:t>
            </a:r>
            <a:endParaRPr lang="en-US" sz="1000" kern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292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442B-89F1-456D-A47B-4979B618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Phases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1D4A7-1607-463E-84AA-B8EBA23D3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461" y="949629"/>
            <a:ext cx="8573839" cy="113877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releases follow the definitions at the Program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release types are supported in a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Release checklists are created as the releases are created</a:t>
            </a:r>
          </a:p>
        </p:txBody>
      </p:sp>
    </p:spTree>
    <p:extLst>
      <p:ext uri="{BB962C8B-B14F-4D97-AF65-F5344CB8AC3E}">
        <p14:creationId xmlns:p14="http://schemas.microsoft.com/office/powerpoint/2010/main" val="104511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76784" y="2861854"/>
            <a:ext cx="1360584" cy="201670"/>
          </a:xfrm>
          <a:prstGeom prst="chevron">
            <a:avLst>
              <a:gd name="adj" fmla="val 52315"/>
            </a:avLst>
          </a:prstGeom>
          <a:solidFill>
            <a:srgbClr val="C00000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  Plan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841833" y="2861854"/>
            <a:ext cx="1524000" cy="201670"/>
          </a:xfrm>
          <a:prstGeom prst="chevron">
            <a:avLst>
              <a:gd name="adj" fmla="val 52315"/>
            </a:avLst>
          </a:prstGeom>
          <a:solidFill>
            <a:srgbClr val="4B4B4B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  Propose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061033" y="2861853"/>
            <a:ext cx="1301489" cy="201671"/>
          </a:xfrm>
          <a:prstGeom prst="chevron">
            <a:avLst>
              <a:gd name="adj" fmla="val 52315"/>
            </a:avLst>
          </a:prstGeom>
          <a:solidFill>
            <a:schemeClr val="tx1">
              <a:lumMod val="7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11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Define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266585" y="2861853"/>
            <a:ext cx="1524000" cy="201671"/>
          </a:xfrm>
          <a:prstGeom prst="chevron">
            <a:avLst>
              <a:gd name="adj" fmla="val 52315"/>
            </a:avLst>
          </a:prstGeom>
          <a:solidFill>
            <a:srgbClr val="4B4B4B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  Dev/Test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5499433" y="2861853"/>
            <a:ext cx="1524000" cy="201671"/>
          </a:xfrm>
          <a:prstGeom prst="chevron">
            <a:avLst>
              <a:gd name="adj" fmla="val 52315"/>
            </a:avLst>
          </a:prstGeom>
          <a:solidFill>
            <a:srgbClr val="4B4B4B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Launch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6718633" y="2861853"/>
            <a:ext cx="1421689" cy="201671"/>
          </a:xfrm>
          <a:prstGeom prst="chevron">
            <a:avLst>
              <a:gd name="adj" fmla="val 52315"/>
            </a:avLst>
          </a:prstGeom>
          <a:solidFill>
            <a:srgbClr val="4B4B4B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100">
                <a:solidFill>
                  <a:schemeClr val="bg1"/>
                </a:solidFill>
                <a:latin typeface="Verdana" pitchFamily="34" charset="0"/>
                <a:cs typeface="Arial" charset="0"/>
              </a:rPr>
              <a:t>Sustain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7312357" y="3060827"/>
            <a:ext cx="49244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900" dirty="0">
                <a:solidFill>
                  <a:schemeClr val="bg1"/>
                </a:solidFill>
                <a:cs typeface="Arial" charset="0"/>
              </a:rPr>
              <a:t>PDLC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42843" y="3463248"/>
            <a:ext cx="2718972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accent2"/>
                </a:solidFill>
              </a:rPr>
              <a:t>Technique/s Available:</a:t>
            </a:r>
          </a:p>
          <a:p>
            <a:pPr marL="231775" indent="-231775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chemeClr val="bg1"/>
                </a:solidFill>
              </a:rPr>
              <a:t>Agile and CI/CD development</a:t>
            </a:r>
          </a:p>
        </p:txBody>
      </p:sp>
      <p:sp>
        <p:nvSpPr>
          <p:cNvPr id="16" name="Content Placeholder 5"/>
          <p:cNvSpPr txBox="1">
            <a:spLocks/>
          </p:cNvSpPr>
          <p:nvPr/>
        </p:nvSpPr>
        <p:spPr>
          <a:xfrm>
            <a:off x="623747" y="1412035"/>
            <a:ext cx="2959101" cy="9102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aseline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1pPr>
            <a:lvl2pPr marL="461963" indent="-231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800">
                <a:solidFill>
                  <a:schemeClr val="bg1"/>
                </a:solidFill>
                <a:latin typeface="+mn-lt"/>
                <a:ea typeface="ＭＳ Ｐゴシック" charset="-128"/>
              </a:defRPr>
            </a:lvl2pPr>
            <a:lvl3pPr marL="684213" indent="-166688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3pPr>
            <a:lvl4pPr marL="858838" indent="-1746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400">
                <a:solidFill>
                  <a:schemeClr val="bg1"/>
                </a:solidFill>
                <a:latin typeface="+mn-lt"/>
                <a:ea typeface="ＭＳ Ｐゴシック" charset="-128"/>
              </a:defRPr>
            </a:lvl4pPr>
            <a:lvl5pPr marL="1485900" indent="-228600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kern="0" dirty="0">
                <a:solidFill>
                  <a:schemeClr val="accent2"/>
                </a:solidFill>
              </a:rPr>
              <a:t>What Happens:</a:t>
            </a:r>
            <a:endParaRPr lang="en-US" sz="1400" b="1" kern="0" dirty="0"/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Release content and proposed dates defined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Resources adjusted if necessary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Release defined in the Release Tracking and Engineering Requirements tools</a:t>
            </a:r>
          </a:p>
        </p:txBody>
      </p:sp>
      <p:sp>
        <p:nvSpPr>
          <p:cNvPr id="17" name="Content Placeholder 6"/>
          <p:cNvSpPr txBox="1">
            <a:spLocks/>
          </p:cNvSpPr>
          <p:nvPr/>
        </p:nvSpPr>
        <p:spPr>
          <a:xfrm>
            <a:off x="5677210" y="1412035"/>
            <a:ext cx="3042348" cy="12062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aseline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1pPr>
            <a:lvl2pPr marL="461963" indent="-231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800">
                <a:solidFill>
                  <a:schemeClr val="bg1"/>
                </a:solidFill>
                <a:latin typeface="+mn-lt"/>
                <a:ea typeface="ＭＳ Ｐゴシック" charset="-128"/>
              </a:defRPr>
            </a:lvl2pPr>
            <a:lvl3pPr marL="684213" indent="-166688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3pPr>
            <a:lvl4pPr marL="858838" indent="-1746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400">
                <a:solidFill>
                  <a:schemeClr val="bg1"/>
                </a:solidFill>
                <a:latin typeface="+mn-lt"/>
                <a:ea typeface="ＭＳ Ｐゴシック" charset="-128"/>
              </a:defRPr>
            </a:lvl4pPr>
            <a:lvl5pPr marL="1485900" indent="-228600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defTabSz="9144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 kern="0" dirty="0">
                <a:solidFill>
                  <a:schemeClr val="accent2"/>
                </a:solidFill>
              </a:rPr>
              <a:t>What’s Delivered:</a:t>
            </a:r>
            <a:endParaRPr lang="en-US" sz="1400" b="1" kern="0" dirty="0"/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Technical ability to begin development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Resources available match skills necessary to complete the release</a:t>
            </a:r>
          </a:p>
        </p:txBody>
      </p:sp>
      <p:sp>
        <p:nvSpPr>
          <p:cNvPr id="20" name="Rectangle 4"/>
          <p:cNvSpPr>
            <a:spLocks noGrp="1" noChangeArrowheads="1"/>
          </p:cNvSpPr>
          <p:nvPr>
            <p:ph type="title"/>
          </p:nvPr>
        </p:nvSpPr>
        <p:spPr>
          <a:xfrm>
            <a:off x="72065" y="105717"/>
            <a:ext cx="8951085" cy="405496"/>
          </a:xfrm>
        </p:spPr>
        <p:txBody>
          <a:bodyPr/>
          <a:lstStyle/>
          <a:p>
            <a:r>
              <a:rPr lang="en-US" sz="1100" dirty="0"/>
              <a:t>PDLC / PMO Training / Overview</a:t>
            </a:r>
            <a:br>
              <a:rPr lang="en-US" sz="1400" u="none" dirty="0"/>
            </a:br>
            <a:r>
              <a:rPr lang="en-US" sz="2000" u="none" dirty="0"/>
              <a:t>P</a:t>
            </a:r>
            <a:r>
              <a:rPr lang="en-US" sz="2000" dirty="0"/>
              <a:t>DLC – Plan-Release Phase Synopsys</a:t>
            </a:r>
            <a:endParaRPr lang="en-US" sz="2000" u="none" dirty="0"/>
          </a:p>
        </p:txBody>
      </p:sp>
      <p:sp>
        <p:nvSpPr>
          <p:cNvPr id="19" name="Content Placeholder 6"/>
          <p:cNvSpPr txBox="1">
            <a:spLocks/>
          </p:cNvSpPr>
          <p:nvPr/>
        </p:nvSpPr>
        <p:spPr>
          <a:xfrm>
            <a:off x="5677210" y="3279554"/>
            <a:ext cx="3042348" cy="11499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aseline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1pPr>
            <a:lvl2pPr marL="461963" indent="-231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800">
                <a:solidFill>
                  <a:schemeClr val="bg1"/>
                </a:solidFill>
                <a:latin typeface="+mn-lt"/>
                <a:ea typeface="ＭＳ Ｐゴシック" charset="-128"/>
              </a:defRPr>
            </a:lvl2pPr>
            <a:lvl3pPr marL="684213" indent="-166688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3pPr>
            <a:lvl4pPr marL="858838" indent="-1746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400">
                <a:solidFill>
                  <a:schemeClr val="bg1"/>
                </a:solidFill>
                <a:latin typeface="+mn-lt"/>
                <a:ea typeface="ＭＳ Ｐゴシック" charset="-128"/>
              </a:defRPr>
            </a:lvl4pPr>
            <a:lvl5pPr marL="1485900" indent="-228600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defTabSz="914400">
              <a:lnSpc>
                <a:spcPct val="150000"/>
              </a:lnSpc>
              <a:buNone/>
            </a:pPr>
            <a:r>
              <a:rPr lang="en-US" sz="1400" b="1" kern="0" dirty="0">
                <a:solidFill>
                  <a:schemeClr val="accent2"/>
                </a:solidFill>
              </a:rPr>
              <a:t>Sample Questions to Consider:</a:t>
            </a:r>
            <a:endParaRPr lang="en-US" sz="1400" b="1" kern="0" dirty="0"/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Are the requirements clearly defined and understood?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Do we have the Expertise internally and are the skill sets available for this release?</a:t>
            </a:r>
          </a:p>
        </p:txBody>
      </p:sp>
      <p:sp>
        <p:nvSpPr>
          <p:cNvPr id="36" name="Rectangle 12"/>
          <p:cNvSpPr>
            <a:spLocks noChangeArrowheads="1"/>
          </p:cNvSpPr>
          <p:nvPr/>
        </p:nvSpPr>
        <p:spPr bwMode="auto">
          <a:xfrm>
            <a:off x="3212274" y="3325249"/>
            <a:ext cx="2124900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spcBef>
                <a:spcPts val="0"/>
              </a:spcBef>
              <a:buClr>
                <a:schemeClr val="accent2"/>
              </a:buClr>
              <a:defRPr/>
            </a:pPr>
            <a:r>
              <a:rPr lang="en-US" sz="1400" b="1" dirty="0">
                <a:solidFill>
                  <a:schemeClr val="accent2"/>
                </a:solidFill>
              </a:rPr>
              <a:t>Phase Execution </a:t>
            </a:r>
          </a:p>
          <a:p>
            <a:pPr marL="231775" indent="-231775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chemeClr val="bg1"/>
                </a:solidFill>
              </a:rPr>
              <a:t>Process Owner: EPM</a:t>
            </a:r>
          </a:p>
          <a:p>
            <a:pPr marL="231775" indent="-231775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chemeClr val="bg1"/>
                </a:solidFill>
              </a:rPr>
              <a:t>Product Owner: Product Manager</a:t>
            </a:r>
          </a:p>
          <a:p>
            <a:pPr marL="231775" indent="-231775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chemeClr val="bg1"/>
                </a:solidFill>
              </a:rPr>
              <a:t>Support Team: Engineering</a:t>
            </a:r>
          </a:p>
        </p:txBody>
      </p:sp>
      <p:sp>
        <p:nvSpPr>
          <p:cNvPr id="38" name="Right Arrow 37"/>
          <p:cNvSpPr/>
          <p:nvPr/>
        </p:nvSpPr>
        <p:spPr bwMode="gray">
          <a:xfrm>
            <a:off x="3775266" y="1665842"/>
            <a:ext cx="982638" cy="539086"/>
          </a:xfrm>
          <a:prstGeom prst="rightArrow">
            <a:avLst/>
          </a:prstGeom>
          <a:solidFill>
            <a:srgbClr val="C00000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12008" y="737960"/>
            <a:ext cx="8320016" cy="4693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Phase Purpose</a:t>
            </a:r>
            <a:r>
              <a:rPr lang="en-US" sz="1200" dirty="0">
                <a:solidFill>
                  <a:schemeClr val="bg1"/>
                </a:solidFill>
              </a:rPr>
              <a:t>: </a:t>
            </a:r>
            <a:r>
              <a:rPr lang="en-US" sz="1050" dirty="0">
                <a:solidFill>
                  <a:schemeClr val="bg1"/>
                </a:solidFill>
              </a:rPr>
              <a:t>Approval at the Plan Phase means there are sufficient requirements defined such that the release can move to the Proposal Phase.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83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76784" y="2870663"/>
            <a:ext cx="1360584" cy="201670"/>
          </a:xfrm>
          <a:prstGeom prst="chevron">
            <a:avLst>
              <a:gd name="adj" fmla="val 52315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tx1">
                  <a:lumMod val="75000"/>
                </a:schemeClr>
              </a:gs>
            </a:gsLst>
            <a:lin ang="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  Plan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841833" y="2870663"/>
            <a:ext cx="1317624" cy="201670"/>
          </a:xfrm>
          <a:prstGeom prst="chevron">
            <a:avLst>
              <a:gd name="adj" fmla="val 52315"/>
            </a:avLst>
          </a:prstGeom>
          <a:solidFill>
            <a:srgbClr val="C00000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  Propose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061033" y="2870662"/>
            <a:ext cx="1301489" cy="201671"/>
          </a:xfrm>
          <a:prstGeom prst="chevron">
            <a:avLst>
              <a:gd name="adj" fmla="val 52315"/>
            </a:avLst>
          </a:prstGeom>
          <a:solidFill>
            <a:schemeClr val="tx1">
              <a:lumMod val="7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11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Define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266585" y="2870662"/>
            <a:ext cx="1524000" cy="201671"/>
          </a:xfrm>
          <a:prstGeom prst="chevron">
            <a:avLst>
              <a:gd name="adj" fmla="val 52315"/>
            </a:avLst>
          </a:prstGeom>
          <a:solidFill>
            <a:srgbClr val="4B4B4B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  Dev/Test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5499433" y="2870662"/>
            <a:ext cx="1524000" cy="201671"/>
          </a:xfrm>
          <a:prstGeom prst="chevron">
            <a:avLst>
              <a:gd name="adj" fmla="val 52315"/>
            </a:avLst>
          </a:prstGeom>
          <a:solidFill>
            <a:srgbClr val="4B4B4B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Launch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6718633" y="2870662"/>
            <a:ext cx="1421689" cy="201671"/>
          </a:xfrm>
          <a:prstGeom prst="chevron">
            <a:avLst>
              <a:gd name="adj" fmla="val 52315"/>
            </a:avLst>
          </a:prstGeom>
          <a:solidFill>
            <a:srgbClr val="4B4B4B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100">
                <a:solidFill>
                  <a:schemeClr val="bg1"/>
                </a:solidFill>
                <a:latin typeface="Verdana" pitchFamily="34" charset="0"/>
                <a:cs typeface="Arial" charset="0"/>
              </a:rPr>
              <a:t>Sustain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7312357" y="3061762"/>
            <a:ext cx="49244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900" dirty="0">
                <a:solidFill>
                  <a:schemeClr val="bg1"/>
                </a:solidFill>
                <a:cs typeface="Arial" charset="0"/>
              </a:rPr>
              <a:t>PDLC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42843" y="3312539"/>
            <a:ext cx="2669431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accent2"/>
                </a:solidFill>
              </a:rPr>
              <a:t>Technique/s Available:</a:t>
            </a:r>
          </a:p>
          <a:p>
            <a:pPr marL="231775" indent="-231775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chemeClr val="bg1"/>
                </a:solidFill>
              </a:rPr>
              <a:t>Agile Planning </a:t>
            </a:r>
          </a:p>
        </p:txBody>
      </p:sp>
      <p:sp>
        <p:nvSpPr>
          <p:cNvPr id="16" name="Content Placeholder 5"/>
          <p:cNvSpPr txBox="1">
            <a:spLocks/>
          </p:cNvSpPr>
          <p:nvPr/>
        </p:nvSpPr>
        <p:spPr>
          <a:xfrm>
            <a:off x="623747" y="1412035"/>
            <a:ext cx="2959101" cy="9102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aseline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1pPr>
            <a:lvl2pPr marL="461963" indent="-231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800">
                <a:solidFill>
                  <a:schemeClr val="bg1"/>
                </a:solidFill>
                <a:latin typeface="+mn-lt"/>
                <a:ea typeface="ＭＳ Ｐゴシック" charset="-128"/>
              </a:defRPr>
            </a:lvl2pPr>
            <a:lvl3pPr marL="684213" indent="-166688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3pPr>
            <a:lvl4pPr marL="858838" indent="-1746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400">
                <a:solidFill>
                  <a:schemeClr val="bg1"/>
                </a:solidFill>
                <a:latin typeface="+mn-lt"/>
                <a:ea typeface="ＭＳ Ｐゴシック" charset="-128"/>
              </a:defRPr>
            </a:lvl4pPr>
            <a:lvl5pPr marL="1485900" indent="-228600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kern="0" dirty="0">
                <a:solidFill>
                  <a:schemeClr val="accent2"/>
                </a:solidFill>
              </a:rPr>
              <a:t>What Happens:</a:t>
            </a:r>
            <a:endParaRPr lang="en-US" sz="1400" b="1" kern="0" dirty="0"/>
          </a:p>
          <a:p>
            <a:pPr defTabSz="914400">
              <a:spcBef>
                <a:spcPts val="600"/>
              </a:spcBef>
            </a:pPr>
            <a:r>
              <a:rPr lang="en-US" sz="900" kern="0" dirty="0"/>
              <a:t>Requirements Backlog Reviewed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Team commits to release schedule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Phase Exit Deliverables</a:t>
            </a:r>
          </a:p>
        </p:txBody>
      </p:sp>
      <p:sp>
        <p:nvSpPr>
          <p:cNvPr id="17" name="Content Placeholder 6"/>
          <p:cNvSpPr txBox="1">
            <a:spLocks/>
          </p:cNvSpPr>
          <p:nvPr/>
        </p:nvSpPr>
        <p:spPr>
          <a:xfrm>
            <a:off x="5677210" y="1412035"/>
            <a:ext cx="3042348" cy="12062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aseline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1pPr>
            <a:lvl2pPr marL="461963" indent="-231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800">
                <a:solidFill>
                  <a:schemeClr val="bg1"/>
                </a:solidFill>
                <a:latin typeface="+mn-lt"/>
                <a:ea typeface="ＭＳ Ｐゴシック" charset="-128"/>
              </a:defRPr>
            </a:lvl2pPr>
            <a:lvl3pPr marL="684213" indent="-166688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3pPr>
            <a:lvl4pPr marL="858838" indent="-1746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400">
                <a:solidFill>
                  <a:schemeClr val="bg1"/>
                </a:solidFill>
                <a:latin typeface="+mn-lt"/>
                <a:ea typeface="ＭＳ Ｐゴシック" charset="-128"/>
              </a:defRPr>
            </a:lvl4pPr>
            <a:lvl5pPr marL="1485900" indent="-228600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defTabSz="9144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 kern="0" dirty="0">
                <a:solidFill>
                  <a:schemeClr val="accent2"/>
                </a:solidFill>
              </a:rPr>
              <a:t>What’s Delivered:</a:t>
            </a:r>
            <a:endParaRPr lang="en-US" sz="1400" b="1" kern="0" dirty="0"/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Release introduced to supporting functions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Release content and deliverables defined and agreed to by the engineering team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Agile Release Backlogs/User Stories/Release Plan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Updated Release Tracking Tool phases &amp; dates</a:t>
            </a:r>
          </a:p>
        </p:txBody>
      </p:sp>
      <p:sp>
        <p:nvSpPr>
          <p:cNvPr id="20" name="Rectangle 4"/>
          <p:cNvSpPr>
            <a:spLocks noGrp="1" noChangeArrowheads="1"/>
          </p:cNvSpPr>
          <p:nvPr>
            <p:ph type="title"/>
          </p:nvPr>
        </p:nvSpPr>
        <p:spPr>
          <a:xfrm>
            <a:off x="72065" y="105717"/>
            <a:ext cx="8951085" cy="405496"/>
          </a:xfrm>
        </p:spPr>
        <p:txBody>
          <a:bodyPr/>
          <a:lstStyle/>
          <a:p>
            <a:r>
              <a:rPr lang="en-US" sz="1100" dirty="0"/>
              <a:t>PDLC / PMO Training / Overview</a:t>
            </a:r>
            <a:br>
              <a:rPr lang="en-US" sz="1400" u="none" dirty="0"/>
            </a:br>
            <a:r>
              <a:rPr lang="en-US" sz="2000" u="none" dirty="0"/>
              <a:t>P</a:t>
            </a:r>
            <a:r>
              <a:rPr lang="en-US" sz="2000" dirty="0"/>
              <a:t>DLC – Propose-Release Phase Synopsys</a:t>
            </a:r>
            <a:endParaRPr lang="en-US" sz="2000" u="none" dirty="0"/>
          </a:p>
        </p:txBody>
      </p:sp>
      <p:sp>
        <p:nvSpPr>
          <p:cNvPr id="19" name="Content Placeholder 6"/>
          <p:cNvSpPr txBox="1">
            <a:spLocks/>
          </p:cNvSpPr>
          <p:nvPr/>
        </p:nvSpPr>
        <p:spPr>
          <a:xfrm>
            <a:off x="5677210" y="3363260"/>
            <a:ext cx="3042348" cy="13637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aseline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1pPr>
            <a:lvl2pPr marL="461963" indent="-231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800">
                <a:solidFill>
                  <a:schemeClr val="bg1"/>
                </a:solidFill>
                <a:latin typeface="+mn-lt"/>
                <a:ea typeface="ＭＳ Ｐゴシック" charset="-128"/>
              </a:defRPr>
            </a:lvl2pPr>
            <a:lvl3pPr marL="684213" indent="-166688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3pPr>
            <a:lvl4pPr marL="858838" indent="-1746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400">
                <a:solidFill>
                  <a:schemeClr val="bg1"/>
                </a:solidFill>
                <a:latin typeface="+mn-lt"/>
                <a:ea typeface="ＭＳ Ｐゴシック" charset="-128"/>
              </a:defRPr>
            </a:lvl4pPr>
            <a:lvl5pPr marL="1485900" indent="-228600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defTabSz="914400">
              <a:buNone/>
            </a:pPr>
            <a:r>
              <a:rPr lang="en-US" sz="1400" b="1" kern="0" dirty="0">
                <a:solidFill>
                  <a:schemeClr val="accent2"/>
                </a:solidFill>
              </a:rPr>
              <a:t>Sample Questions to Consider:</a:t>
            </a:r>
            <a:endParaRPr lang="en-US" sz="1400" b="1" kern="0" dirty="0"/>
          </a:p>
          <a:p>
            <a:pPr defTabSz="914400">
              <a:spcBef>
                <a:spcPts val="600"/>
              </a:spcBef>
            </a:pPr>
            <a:r>
              <a:rPr lang="en-US" sz="900" kern="0" dirty="0"/>
              <a:t>Have the proposed release phase dates been agreed to?</a:t>
            </a:r>
          </a:p>
          <a:p>
            <a:pPr defTabSz="914400">
              <a:spcBef>
                <a:spcPts val="600"/>
              </a:spcBef>
            </a:pPr>
            <a:r>
              <a:rPr lang="en-US" sz="900" kern="0" dirty="0"/>
              <a:t>Are all Functions sufficiently prepared for and committed to the release schedule? 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What are the Key Risks that we foresee in executing this release and do we know how to mitigate?</a:t>
            </a:r>
          </a:p>
        </p:txBody>
      </p:sp>
      <p:sp>
        <p:nvSpPr>
          <p:cNvPr id="36" name="Rectangle 12"/>
          <p:cNvSpPr>
            <a:spLocks noChangeArrowheads="1"/>
          </p:cNvSpPr>
          <p:nvPr/>
        </p:nvSpPr>
        <p:spPr bwMode="auto">
          <a:xfrm>
            <a:off x="3212274" y="3325249"/>
            <a:ext cx="2124900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spcBef>
                <a:spcPts val="0"/>
              </a:spcBef>
              <a:buClr>
                <a:schemeClr val="accent2"/>
              </a:buClr>
              <a:defRPr/>
            </a:pPr>
            <a:r>
              <a:rPr lang="en-US" sz="1400" b="1" dirty="0">
                <a:solidFill>
                  <a:schemeClr val="accent2"/>
                </a:solidFill>
              </a:rPr>
              <a:t>Phase Execution </a:t>
            </a:r>
          </a:p>
          <a:p>
            <a:pPr marL="231775" indent="-231775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chemeClr val="bg1"/>
                </a:solidFill>
              </a:rPr>
              <a:t>Process Owner: EPM</a:t>
            </a:r>
          </a:p>
          <a:p>
            <a:pPr marL="231775" indent="-231775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chemeClr val="bg1"/>
                </a:solidFill>
              </a:rPr>
              <a:t>Product Owner: Product Manager</a:t>
            </a:r>
          </a:p>
          <a:p>
            <a:pPr marL="231775" indent="-231775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chemeClr val="bg1"/>
                </a:solidFill>
              </a:rPr>
              <a:t>Support Team: PDLC Team </a:t>
            </a:r>
          </a:p>
        </p:txBody>
      </p:sp>
      <p:sp>
        <p:nvSpPr>
          <p:cNvPr id="38" name="Right Arrow 37"/>
          <p:cNvSpPr/>
          <p:nvPr/>
        </p:nvSpPr>
        <p:spPr bwMode="gray">
          <a:xfrm>
            <a:off x="3775266" y="1665842"/>
            <a:ext cx="982638" cy="539086"/>
          </a:xfrm>
          <a:prstGeom prst="rightArrow">
            <a:avLst/>
          </a:prstGeom>
          <a:solidFill>
            <a:srgbClr val="C00000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12008" y="737960"/>
            <a:ext cx="8320016" cy="4693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Phase Purpose</a:t>
            </a:r>
            <a:r>
              <a:rPr lang="en-US" sz="1200" dirty="0">
                <a:solidFill>
                  <a:schemeClr val="bg1"/>
                </a:solidFill>
              </a:rPr>
              <a:t>: </a:t>
            </a:r>
            <a:r>
              <a:rPr lang="en-US" sz="1050" dirty="0">
                <a:solidFill>
                  <a:schemeClr val="bg1"/>
                </a:solidFill>
              </a:rPr>
              <a:t>Approval at the Propose phase means that engineering has committed to the development of the release. The subsequent phase, Define, is where the detailed planning occurs for the release. </a:t>
            </a:r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3000179" y="2688209"/>
            <a:ext cx="175596" cy="182453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2369157" y="2551994"/>
            <a:ext cx="1383751" cy="18466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600" i="1" dirty="0">
                <a:solidFill>
                  <a:schemeClr val="accent2"/>
                </a:solidFill>
                <a:latin typeface="Verdana" pitchFamily="34" charset="0"/>
                <a:cs typeface="Arial" charset="0"/>
              </a:rPr>
              <a:t>Proposal Approval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354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76784" y="2870663"/>
            <a:ext cx="1360584" cy="201670"/>
          </a:xfrm>
          <a:prstGeom prst="chevron">
            <a:avLst>
              <a:gd name="adj" fmla="val 52315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tx1">
                  <a:lumMod val="75000"/>
                </a:schemeClr>
              </a:gs>
            </a:gsLst>
            <a:lin ang="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  Plan</a:t>
            </a: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4186926" y="2695188"/>
            <a:ext cx="175596" cy="182453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841833" y="2870663"/>
            <a:ext cx="1370441" cy="201670"/>
          </a:xfrm>
          <a:prstGeom prst="chevron">
            <a:avLst>
              <a:gd name="adj" fmla="val 52315"/>
            </a:avLst>
          </a:prstGeom>
          <a:solidFill>
            <a:srgbClr val="4B4B4B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  Propose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061033" y="2870662"/>
            <a:ext cx="1301489" cy="201671"/>
          </a:xfrm>
          <a:prstGeom prst="chevron">
            <a:avLst>
              <a:gd name="adj" fmla="val 52315"/>
            </a:avLst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11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Define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266585" y="2870662"/>
            <a:ext cx="1524000" cy="201671"/>
          </a:xfrm>
          <a:prstGeom prst="chevron">
            <a:avLst>
              <a:gd name="adj" fmla="val 52315"/>
            </a:avLst>
          </a:prstGeom>
          <a:solidFill>
            <a:srgbClr val="4B4B4B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  Dev/Test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5499433" y="2870662"/>
            <a:ext cx="1524000" cy="201671"/>
          </a:xfrm>
          <a:prstGeom prst="chevron">
            <a:avLst>
              <a:gd name="adj" fmla="val 52315"/>
            </a:avLst>
          </a:prstGeom>
          <a:solidFill>
            <a:srgbClr val="4B4B4B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Launch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6718633" y="2870662"/>
            <a:ext cx="1421689" cy="201671"/>
          </a:xfrm>
          <a:prstGeom prst="chevron">
            <a:avLst>
              <a:gd name="adj" fmla="val 52315"/>
            </a:avLst>
          </a:prstGeom>
          <a:solidFill>
            <a:srgbClr val="4B4B4B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100">
                <a:solidFill>
                  <a:schemeClr val="bg1"/>
                </a:solidFill>
                <a:latin typeface="Verdana" pitchFamily="34" charset="0"/>
                <a:cs typeface="Arial" charset="0"/>
              </a:rPr>
              <a:t>Sustain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7312357" y="3061762"/>
            <a:ext cx="49244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900" dirty="0">
                <a:solidFill>
                  <a:schemeClr val="bg1"/>
                </a:solidFill>
                <a:cs typeface="Arial" charset="0"/>
              </a:rPr>
              <a:t>PDLC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569216" y="2551994"/>
            <a:ext cx="1383751" cy="18466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600" i="1" dirty="0">
                <a:solidFill>
                  <a:schemeClr val="accent2"/>
                </a:solidFill>
                <a:latin typeface="Verdana" pitchFamily="34" charset="0"/>
                <a:cs typeface="Arial" charset="0"/>
              </a:rPr>
              <a:t>Development Approval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42843" y="3464827"/>
            <a:ext cx="266943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accent2"/>
                </a:solidFill>
              </a:rPr>
              <a:t>Technique/s Available:</a:t>
            </a:r>
          </a:p>
          <a:p>
            <a:pPr marL="231775" indent="-231775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chemeClr val="bg1"/>
                </a:solidFill>
              </a:rPr>
              <a:t>Agile Planning, </a:t>
            </a:r>
          </a:p>
          <a:p>
            <a:pPr marL="231775" indent="-231775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chemeClr val="bg1"/>
                </a:solidFill>
              </a:rPr>
              <a:t>Minimum Viable Product (MVP) as needed</a:t>
            </a:r>
          </a:p>
        </p:txBody>
      </p:sp>
      <p:sp>
        <p:nvSpPr>
          <p:cNvPr id="16" name="Content Placeholder 5"/>
          <p:cNvSpPr txBox="1">
            <a:spLocks/>
          </p:cNvSpPr>
          <p:nvPr/>
        </p:nvSpPr>
        <p:spPr>
          <a:xfrm>
            <a:off x="623747" y="1412035"/>
            <a:ext cx="2959101" cy="9102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aseline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1pPr>
            <a:lvl2pPr marL="461963" indent="-231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800">
                <a:solidFill>
                  <a:schemeClr val="bg1"/>
                </a:solidFill>
                <a:latin typeface="+mn-lt"/>
                <a:ea typeface="ＭＳ Ｐゴシック" charset="-128"/>
              </a:defRPr>
            </a:lvl2pPr>
            <a:lvl3pPr marL="684213" indent="-166688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3pPr>
            <a:lvl4pPr marL="858838" indent="-1746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400">
                <a:solidFill>
                  <a:schemeClr val="bg1"/>
                </a:solidFill>
                <a:latin typeface="+mn-lt"/>
                <a:ea typeface="ＭＳ Ｐゴシック" charset="-128"/>
              </a:defRPr>
            </a:lvl4pPr>
            <a:lvl5pPr marL="1485900" indent="-228600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kern="0" dirty="0">
                <a:solidFill>
                  <a:schemeClr val="accent2"/>
                </a:solidFill>
              </a:rPr>
              <a:t>What Happens:</a:t>
            </a:r>
            <a:endParaRPr lang="en-US" sz="1400" b="1" kern="0" dirty="0"/>
          </a:p>
          <a:p>
            <a:pPr defTabSz="914400">
              <a:spcBef>
                <a:spcPts val="600"/>
              </a:spcBef>
            </a:pPr>
            <a:r>
              <a:rPr lang="en-US" sz="900" kern="0" dirty="0"/>
              <a:t>Release Introduction to PMO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All Release parameters defined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Release requirements on supporting functions defined via the release tracking tool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Phase Exit Deliverables</a:t>
            </a:r>
          </a:p>
        </p:txBody>
      </p:sp>
      <p:sp>
        <p:nvSpPr>
          <p:cNvPr id="17" name="Content Placeholder 6"/>
          <p:cNvSpPr txBox="1">
            <a:spLocks/>
          </p:cNvSpPr>
          <p:nvPr/>
        </p:nvSpPr>
        <p:spPr>
          <a:xfrm>
            <a:off x="5677210" y="1412035"/>
            <a:ext cx="3042348" cy="12062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aseline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1pPr>
            <a:lvl2pPr marL="461963" indent="-231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800">
                <a:solidFill>
                  <a:schemeClr val="bg1"/>
                </a:solidFill>
                <a:latin typeface="+mn-lt"/>
                <a:ea typeface="ＭＳ Ｐゴシック" charset="-128"/>
              </a:defRPr>
            </a:lvl2pPr>
            <a:lvl3pPr marL="684213" indent="-166688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3pPr>
            <a:lvl4pPr marL="858838" indent="-1746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400">
                <a:solidFill>
                  <a:schemeClr val="bg1"/>
                </a:solidFill>
                <a:latin typeface="+mn-lt"/>
                <a:ea typeface="ＭＳ Ｐゴシック" charset="-128"/>
              </a:defRPr>
            </a:lvl4pPr>
            <a:lvl5pPr marL="1485900" indent="-228600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defTabSz="9144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 kern="0" dirty="0">
                <a:solidFill>
                  <a:schemeClr val="accent2"/>
                </a:solidFill>
              </a:rPr>
              <a:t>What’s Delivered:</a:t>
            </a:r>
            <a:endParaRPr lang="en-US" sz="1400" b="1" kern="0" dirty="0"/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Updated Release Tracking information 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Agile Release Backlogs and User Stories completed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Known POC or EAR deliverables and dates defined and documented</a:t>
            </a:r>
          </a:p>
        </p:txBody>
      </p:sp>
      <p:sp>
        <p:nvSpPr>
          <p:cNvPr id="20" name="Rectangle 4"/>
          <p:cNvSpPr>
            <a:spLocks noGrp="1" noChangeArrowheads="1"/>
          </p:cNvSpPr>
          <p:nvPr>
            <p:ph type="title"/>
          </p:nvPr>
        </p:nvSpPr>
        <p:spPr>
          <a:xfrm>
            <a:off x="72065" y="105717"/>
            <a:ext cx="8951085" cy="405496"/>
          </a:xfrm>
        </p:spPr>
        <p:txBody>
          <a:bodyPr/>
          <a:lstStyle/>
          <a:p>
            <a:r>
              <a:rPr lang="en-US" sz="1100" dirty="0"/>
              <a:t>PDLC / PMO Training / Overview</a:t>
            </a:r>
            <a:br>
              <a:rPr lang="en-US" sz="1400" u="none" dirty="0"/>
            </a:br>
            <a:r>
              <a:rPr lang="en-US" sz="2000" u="none" dirty="0"/>
              <a:t>P</a:t>
            </a:r>
            <a:r>
              <a:rPr lang="en-US" sz="2000" dirty="0"/>
              <a:t>DLC – Define-Release Phase Synopsys</a:t>
            </a:r>
            <a:endParaRPr lang="en-US" sz="2000" u="none" dirty="0"/>
          </a:p>
        </p:txBody>
      </p:sp>
      <p:sp>
        <p:nvSpPr>
          <p:cNvPr id="19" name="Content Placeholder 6"/>
          <p:cNvSpPr txBox="1">
            <a:spLocks/>
          </p:cNvSpPr>
          <p:nvPr/>
        </p:nvSpPr>
        <p:spPr>
          <a:xfrm>
            <a:off x="5677210" y="3363261"/>
            <a:ext cx="3042348" cy="13501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aseline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1pPr>
            <a:lvl2pPr marL="461963" indent="-231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800">
                <a:solidFill>
                  <a:schemeClr val="bg1"/>
                </a:solidFill>
                <a:latin typeface="+mn-lt"/>
                <a:ea typeface="ＭＳ Ｐゴシック" charset="-128"/>
              </a:defRPr>
            </a:lvl2pPr>
            <a:lvl3pPr marL="684213" indent="-166688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3pPr>
            <a:lvl4pPr marL="858838" indent="-1746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400">
                <a:solidFill>
                  <a:schemeClr val="bg1"/>
                </a:solidFill>
                <a:latin typeface="+mn-lt"/>
                <a:ea typeface="ＭＳ Ｐゴシック" charset="-128"/>
              </a:defRPr>
            </a:lvl4pPr>
            <a:lvl5pPr marL="1485900" indent="-228600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defTabSz="914400">
              <a:buNone/>
            </a:pPr>
            <a:r>
              <a:rPr lang="en-US" sz="1400" b="1" kern="0" dirty="0">
                <a:solidFill>
                  <a:schemeClr val="accent2"/>
                </a:solidFill>
              </a:rPr>
              <a:t>Sample Questions to Consider:</a:t>
            </a:r>
            <a:endParaRPr lang="en-US" sz="1400" b="1" kern="0" dirty="0"/>
          </a:p>
          <a:p>
            <a:pPr defTabSz="914400">
              <a:spcBef>
                <a:spcPts val="600"/>
              </a:spcBef>
            </a:pPr>
            <a:r>
              <a:rPr lang="en-US" sz="900" kern="0" dirty="0"/>
              <a:t>Do we understand the Product Requirements?          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Are all Functions sufficiently prepared and committed to the release schedule? 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What are the Key Risks that we foresee in executing this release?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Do we have our PDLC Team, Pricing. Training Strategy outlined/identified at the Program Level?</a:t>
            </a:r>
          </a:p>
        </p:txBody>
      </p:sp>
      <p:sp>
        <p:nvSpPr>
          <p:cNvPr id="36" name="Rectangle 12"/>
          <p:cNvSpPr>
            <a:spLocks noChangeArrowheads="1"/>
          </p:cNvSpPr>
          <p:nvPr/>
        </p:nvSpPr>
        <p:spPr bwMode="auto">
          <a:xfrm>
            <a:off x="3212274" y="3325249"/>
            <a:ext cx="2124900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spcBef>
                <a:spcPts val="0"/>
              </a:spcBef>
              <a:buClr>
                <a:schemeClr val="accent2"/>
              </a:buClr>
              <a:defRPr/>
            </a:pPr>
            <a:r>
              <a:rPr lang="en-US" sz="1400" b="1" dirty="0">
                <a:solidFill>
                  <a:schemeClr val="accent2"/>
                </a:solidFill>
              </a:rPr>
              <a:t>Phase Execution </a:t>
            </a:r>
          </a:p>
          <a:p>
            <a:pPr marL="231775" indent="-231775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chemeClr val="bg1"/>
                </a:solidFill>
              </a:rPr>
              <a:t>Process Owner: EPM</a:t>
            </a:r>
          </a:p>
          <a:p>
            <a:pPr marL="231775" indent="-231775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chemeClr val="bg1"/>
                </a:solidFill>
              </a:rPr>
              <a:t>Product Owner: Product Manager</a:t>
            </a:r>
          </a:p>
          <a:p>
            <a:pPr marL="231775" indent="-231775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chemeClr val="bg1"/>
                </a:solidFill>
              </a:rPr>
              <a:t>Support Team: PDLC Team </a:t>
            </a:r>
          </a:p>
        </p:txBody>
      </p:sp>
      <p:sp>
        <p:nvSpPr>
          <p:cNvPr id="38" name="Right Arrow 37"/>
          <p:cNvSpPr/>
          <p:nvPr/>
        </p:nvSpPr>
        <p:spPr bwMode="gray">
          <a:xfrm>
            <a:off x="3775266" y="1665842"/>
            <a:ext cx="982638" cy="539086"/>
          </a:xfrm>
          <a:prstGeom prst="rightArrow">
            <a:avLst/>
          </a:prstGeom>
          <a:solidFill>
            <a:srgbClr val="C00000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12008" y="737960"/>
            <a:ext cx="8320016" cy="3077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Phase Purpose</a:t>
            </a:r>
            <a:r>
              <a:rPr lang="en-US" sz="1200" dirty="0">
                <a:solidFill>
                  <a:schemeClr val="bg1"/>
                </a:solidFill>
              </a:rPr>
              <a:t>: </a:t>
            </a:r>
            <a:r>
              <a:rPr lang="en-US" sz="1050" dirty="0">
                <a:solidFill>
                  <a:schemeClr val="bg1"/>
                </a:solidFill>
              </a:rPr>
              <a:t>Approval at the Define phase means that Wind River has committed across all functions to develop the product. </a:t>
            </a:r>
          </a:p>
        </p:txBody>
      </p:sp>
      <p:sp>
        <p:nvSpPr>
          <p:cNvPr id="21" name="AutoShape 3"/>
          <p:cNvSpPr>
            <a:spLocks noChangeArrowheads="1"/>
          </p:cNvSpPr>
          <p:nvPr/>
        </p:nvSpPr>
        <p:spPr bwMode="auto">
          <a:xfrm>
            <a:off x="3000179" y="2688209"/>
            <a:ext cx="175596" cy="182453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2369157" y="2551994"/>
            <a:ext cx="1383751" cy="18466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600" i="1" dirty="0">
                <a:solidFill>
                  <a:schemeClr val="accent2"/>
                </a:solidFill>
                <a:latin typeface="Verdana" pitchFamily="34" charset="0"/>
                <a:cs typeface="Arial" charset="0"/>
              </a:rPr>
              <a:t>Proposal Approval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74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76784" y="2870663"/>
            <a:ext cx="1360584" cy="201670"/>
          </a:xfrm>
          <a:prstGeom prst="chevron">
            <a:avLst>
              <a:gd name="adj" fmla="val 52315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tx1">
                  <a:lumMod val="75000"/>
                </a:schemeClr>
              </a:gs>
            </a:gsLst>
            <a:lin ang="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  Plan</a:t>
            </a: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5411635" y="2697459"/>
            <a:ext cx="175596" cy="182453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841833" y="2870663"/>
            <a:ext cx="1370441" cy="201670"/>
          </a:xfrm>
          <a:prstGeom prst="chevron">
            <a:avLst>
              <a:gd name="adj" fmla="val 52315"/>
            </a:avLst>
          </a:prstGeom>
          <a:solidFill>
            <a:srgbClr val="4B4B4B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  Propose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061033" y="2870662"/>
            <a:ext cx="1301489" cy="201671"/>
          </a:xfrm>
          <a:prstGeom prst="chevron">
            <a:avLst>
              <a:gd name="adj" fmla="val 52315"/>
            </a:avLst>
          </a:prstGeom>
          <a:solidFill>
            <a:schemeClr val="tx1">
              <a:lumMod val="7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11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Define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266585" y="2870662"/>
            <a:ext cx="1524000" cy="201671"/>
          </a:xfrm>
          <a:prstGeom prst="chevron">
            <a:avLst>
              <a:gd name="adj" fmla="val 52315"/>
            </a:avLst>
          </a:prstGeom>
          <a:solidFill>
            <a:srgbClr val="C00000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  Dev/Test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5499433" y="2870662"/>
            <a:ext cx="1524000" cy="201671"/>
          </a:xfrm>
          <a:prstGeom prst="chevron">
            <a:avLst>
              <a:gd name="adj" fmla="val 52315"/>
            </a:avLst>
          </a:prstGeom>
          <a:solidFill>
            <a:srgbClr val="4B4B4B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Launch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6718633" y="2870662"/>
            <a:ext cx="1421689" cy="201671"/>
          </a:xfrm>
          <a:prstGeom prst="chevron">
            <a:avLst>
              <a:gd name="adj" fmla="val 52315"/>
            </a:avLst>
          </a:prstGeom>
          <a:solidFill>
            <a:srgbClr val="4B4B4B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100">
                <a:solidFill>
                  <a:schemeClr val="bg1"/>
                </a:solidFill>
                <a:latin typeface="Verdana" pitchFamily="34" charset="0"/>
                <a:cs typeface="Arial" charset="0"/>
              </a:rPr>
              <a:t>Sustain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7312357" y="3061762"/>
            <a:ext cx="49244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900" dirty="0">
                <a:solidFill>
                  <a:schemeClr val="bg1"/>
                </a:solidFill>
                <a:cs typeface="Arial" charset="0"/>
              </a:rPr>
              <a:t>PDLC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42843" y="3469565"/>
            <a:ext cx="2669431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accent2"/>
                </a:solidFill>
              </a:rPr>
              <a:t>Technique/s Available:</a:t>
            </a:r>
          </a:p>
          <a:p>
            <a:pPr marL="231775" indent="-231775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chemeClr val="bg1"/>
                </a:solidFill>
              </a:rPr>
              <a:t>Agile Development</a:t>
            </a:r>
          </a:p>
        </p:txBody>
      </p:sp>
      <p:sp>
        <p:nvSpPr>
          <p:cNvPr id="16" name="Content Placeholder 5"/>
          <p:cNvSpPr txBox="1">
            <a:spLocks/>
          </p:cNvSpPr>
          <p:nvPr/>
        </p:nvSpPr>
        <p:spPr>
          <a:xfrm>
            <a:off x="623747" y="1412035"/>
            <a:ext cx="2959101" cy="9102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aseline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1pPr>
            <a:lvl2pPr marL="461963" indent="-231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800">
                <a:solidFill>
                  <a:schemeClr val="bg1"/>
                </a:solidFill>
                <a:latin typeface="+mn-lt"/>
                <a:ea typeface="ＭＳ Ｐゴシック" charset="-128"/>
              </a:defRPr>
            </a:lvl2pPr>
            <a:lvl3pPr marL="684213" indent="-166688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3pPr>
            <a:lvl4pPr marL="858838" indent="-1746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400">
                <a:solidFill>
                  <a:schemeClr val="bg1"/>
                </a:solidFill>
                <a:latin typeface="+mn-lt"/>
                <a:ea typeface="ＭＳ Ｐゴシック" charset="-128"/>
              </a:defRPr>
            </a:lvl4pPr>
            <a:lvl5pPr marL="1485900" indent="-228600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kern="0" dirty="0">
                <a:solidFill>
                  <a:schemeClr val="accent2"/>
                </a:solidFill>
              </a:rPr>
              <a:t>What Happens:</a:t>
            </a:r>
            <a:endParaRPr lang="en-US" sz="1400" b="1" kern="0" dirty="0"/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Agile Sprints (software development and test)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Detailed RTO, GA &amp; Launch Planning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Early Access Release Readiness (EAR)</a:t>
            </a:r>
          </a:p>
        </p:txBody>
      </p:sp>
      <p:sp>
        <p:nvSpPr>
          <p:cNvPr id="17" name="Content Placeholder 6"/>
          <p:cNvSpPr txBox="1">
            <a:spLocks/>
          </p:cNvSpPr>
          <p:nvPr/>
        </p:nvSpPr>
        <p:spPr>
          <a:xfrm>
            <a:off x="5677210" y="1412035"/>
            <a:ext cx="3042348" cy="12062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aseline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1pPr>
            <a:lvl2pPr marL="461963" indent="-231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800">
                <a:solidFill>
                  <a:schemeClr val="bg1"/>
                </a:solidFill>
                <a:latin typeface="+mn-lt"/>
                <a:ea typeface="ＭＳ Ｐゴシック" charset="-128"/>
              </a:defRPr>
            </a:lvl2pPr>
            <a:lvl3pPr marL="684213" indent="-166688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3pPr>
            <a:lvl4pPr marL="858838" indent="-1746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400">
                <a:solidFill>
                  <a:schemeClr val="bg1"/>
                </a:solidFill>
                <a:latin typeface="+mn-lt"/>
                <a:ea typeface="ＭＳ Ｐゴシック" charset="-128"/>
              </a:defRPr>
            </a:lvl4pPr>
            <a:lvl5pPr marL="1485900" indent="-228600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defTabSz="9144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 kern="0" dirty="0">
                <a:solidFill>
                  <a:schemeClr val="accent2"/>
                </a:solidFill>
              </a:rPr>
              <a:t>What’s Delivered:</a:t>
            </a:r>
            <a:endParaRPr lang="en-US" sz="1400" b="1" kern="0" dirty="0"/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Finalized Supporting Function Plans (Marketing, Tech Pubs, etc.)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POCs/EARs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Agile Sprint Planning, Groomed Backlog, Pivots as needed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Final Trade approval as needed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en-US" sz="900" kern="0" dirty="0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title"/>
          </p:nvPr>
        </p:nvSpPr>
        <p:spPr>
          <a:xfrm>
            <a:off x="72065" y="105717"/>
            <a:ext cx="8951085" cy="405496"/>
          </a:xfrm>
        </p:spPr>
        <p:txBody>
          <a:bodyPr/>
          <a:lstStyle/>
          <a:p>
            <a:r>
              <a:rPr lang="en-US" sz="1100" dirty="0"/>
              <a:t>PDLC / PMO Training / Overview</a:t>
            </a:r>
            <a:br>
              <a:rPr lang="en-US" sz="1400" u="none" dirty="0"/>
            </a:br>
            <a:r>
              <a:rPr lang="en-US" sz="2000" u="none" dirty="0"/>
              <a:t>P</a:t>
            </a:r>
            <a:r>
              <a:rPr lang="en-US" sz="2000" dirty="0"/>
              <a:t>DLC – Development &amp; Test Release Phase Synopsys</a:t>
            </a:r>
            <a:endParaRPr lang="en-US" sz="2000" u="none" dirty="0"/>
          </a:p>
        </p:txBody>
      </p:sp>
      <p:sp>
        <p:nvSpPr>
          <p:cNvPr id="19" name="Content Placeholder 6"/>
          <p:cNvSpPr txBox="1">
            <a:spLocks/>
          </p:cNvSpPr>
          <p:nvPr/>
        </p:nvSpPr>
        <p:spPr>
          <a:xfrm>
            <a:off x="5677210" y="3279553"/>
            <a:ext cx="3042348" cy="13023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aseline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1pPr>
            <a:lvl2pPr marL="461963" indent="-231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800">
                <a:solidFill>
                  <a:schemeClr val="bg1"/>
                </a:solidFill>
                <a:latin typeface="+mn-lt"/>
                <a:ea typeface="ＭＳ Ｐゴシック" charset="-128"/>
              </a:defRPr>
            </a:lvl2pPr>
            <a:lvl3pPr marL="684213" indent="-166688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3pPr>
            <a:lvl4pPr marL="858838" indent="-1746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400">
                <a:solidFill>
                  <a:schemeClr val="bg1"/>
                </a:solidFill>
                <a:latin typeface="+mn-lt"/>
                <a:ea typeface="ＭＳ Ｐゴシック" charset="-128"/>
              </a:defRPr>
            </a:lvl4pPr>
            <a:lvl5pPr marL="1485900" indent="-228600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defTabSz="914400">
              <a:lnSpc>
                <a:spcPct val="150000"/>
              </a:lnSpc>
              <a:buNone/>
            </a:pPr>
            <a:r>
              <a:rPr lang="en-US" sz="1400" b="1" kern="0" dirty="0">
                <a:solidFill>
                  <a:schemeClr val="accent2"/>
                </a:solidFill>
              </a:rPr>
              <a:t>Sample Questions to Consider:</a:t>
            </a:r>
            <a:endParaRPr lang="en-US" sz="1400" b="1" kern="0" dirty="0"/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Have the product requirements changed since the initial requirements were defined?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Are plans in place for all launch activities?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Are resources committed for all planned launch activities, training, etc.?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Have all IP, Export and related external requirements been completed</a:t>
            </a:r>
          </a:p>
        </p:txBody>
      </p:sp>
      <p:sp>
        <p:nvSpPr>
          <p:cNvPr id="36" name="Rectangle 12"/>
          <p:cNvSpPr>
            <a:spLocks noChangeArrowheads="1"/>
          </p:cNvSpPr>
          <p:nvPr/>
        </p:nvSpPr>
        <p:spPr bwMode="auto">
          <a:xfrm>
            <a:off x="3212274" y="3325249"/>
            <a:ext cx="2124900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spcBef>
                <a:spcPts val="0"/>
              </a:spcBef>
              <a:buClr>
                <a:schemeClr val="accent2"/>
              </a:buClr>
              <a:defRPr/>
            </a:pPr>
            <a:r>
              <a:rPr lang="en-US" sz="1400" b="1" dirty="0">
                <a:solidFill>
                  <a:schemeClr val="accent2"/>
                </a:solidFill>
              </a:rPr>
              <a:t>Phase Execution </a:t>
            </a:r>
          </a:p>
          <a:p>
            <a:pPr marL="231775" indent="-231775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chemeClr val="bg1"/>
                </a:solidFill>
              </a:rPr>
              <a:t>Process Owner: EPM</a:t>
            </a:r>
          </a:p>
          <a:p>
            <a:pPr marL="231775" indent="-231775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chemeClr val="bg1"/>
                </a:solidFill>
              </a:rPr>
              <a:t>Product Owner: Product Manager</a:t>
            </a:r>
          </a:p>
          <a:p>
            <a:pPr marL="231775" indent="-231775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chemeClr val="bg1"/>
                </a:solidFill>
              </a:rPr>
              <a:t>Support Team: PDLC Team </a:t>
            </a:r>
          </a:p>
        </p:txBody>
      </p:sp>
      <p:sp>
        <p:nvSpPr>
          <p:cNvPr id="38" name="Right Arrow 37"/>
          <p:cNvSpPr/>
          <p:nvPr/>
        </p:nvSpPr>
        <p:spPr bwMode="gray">
          <a:xfrm>
            <a:off x="3775266" y="1665842"/>
            <a:ext cx="982638" cy="539086"/>
          </a:xfrm>
          <a:prstGeom prst="rightArrow">
            <a:avLst/>
          </a:prstGeom>
          <a:solidFill>
            <a:srgbClr val="C00000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12008" y="737960"/>
            <a:ext cx="8320016" cy="4693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Phase Purpose</a:t>
            </a:r>
            <a:r>
              <a:rPr lang="en-US" sz="1200" dirty="0">
                <a:solidFill>
                  <a:schemeClr val="bg1"/>
                </a:solidFill>
              </a:rPr>
              <a:t>: C</a:t>
            </a:r>
            <a:r>
              <a:rPr lang="en-US" sz="1050" dirty="0">
                <a:solidFill>
                  <a:schemeClr val="bg1"/>
                </a:solidFill>
              </a:rPr>
              <a:t>ertifies that development activity has been completed, as evidenced by completion of all features to success criteria. The PMO is notified of the result. 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4704138" y="2524813"/>
            <a:ext cx="1590590" cy="18466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600" i="1" dirty="0">
                <a:solidFill>
                  <a:schemeClr val="accent2"/>
                </a:solidFill>
                <a:latin typeface="Verdana" pitchFamily="34" charset="0"/>
                <a:cs typeface="Arial" charset="0"/>
              </a:rPr>
              <a:t>Early Access Release (EAR)</a:t>
            </a:r>
          </a:p>
        </p:txBody>
      </p:sp>
      <p:sp>
        <p:nvSpPr>
          <p:cNvPr id="22" name="AutoShape 3"/>
          <p:cNvSpPr>
            <a:spLocks noChangeArrowheads="1"/>
          </p:cNvSpPr>
          <p:nvPr/>
        </p:nvSpPr>
        <p:spPr bwMode="auto">
          <a:xfrm>
            <a:off x="4186926" y="2695188"/>
            <a:ext cx="175596" cy="182453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3574709" y="2525907"/>
            <a:ext cx="1383751" cy="18466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600" i="1" dirty="0">
                <a:solidFill>
                  <a:schemeClr val="accent2"/>
                </a:solidFill>
                <a:latin typeface="Verdana" pitchFamily="34" charset="0"/>
                <a:cs typeface="Arial" charset="0"/>
              </a:rPr>
              <a:t>Development Approval</a:t>
            </a:r>
          </a:p>
        </p:txBody>
      </p:sp>
      <p:sp>
        <p:nvSpPr>
          <p:cNvPr id="24" name="AutoShape 3"/>
          <p:cNvSpPr>
            <a:spLocks noChangeArrowheads="1"/>
          </p:cNvSpPr>
          <p:nvPr/>
        </p:nvSpPr>
        <p:spPr bwMode="auto">
          <a:xfrm>
            <a:off x="3000179" y="2688209"/>
            <a:ext cx="175596" cy="182453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2369157" y="2526238"/>
            <a:ext cx="1383751" cy="18466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600" i="1" dirty="0">
                <a:solidFill>
                  <a:schemeClr val="accent2"/>
                </a:solidFill>
                <a:latin typeface="Verdana" pitchFamily="34" charset="0"/>
                <a:cs typeface="Arial" charset="0"/>
              </a:rPr>
              <a:t>Proposal Approval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617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76784" y="2870663"/>
            <a:ext cx="1360584" cy="201670"/>
          </a:xfrm>
          <a:prstGeom prst="chevron">
            <a:avLst>
              <a:gd name="adj" fmla="val 52315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tx1">
                  <a:lumMod val="75000"/>
                </a:schemeClr>
              </a:gs>
            </a:gsLst>
            <a:lin ang="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  Plan</a:t>
            </a: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4186926" y="2695188"/>
            <a:ext cx="175596" cy="182453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841833" y="2870663"/>
            <a:ext cx="1370441" cy="201670"/>
          </a:xfrm>
          <a:prstGeom prst="chevron">
            <a:avLst>
              <a:gd name="adj" fmla="val 52315"/>
            </a:avLst>
          </a:prstGeom>
          <a:solidFill>
            <a:srgbClr val="4B4B4B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  Propose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061033" y="2870662"/>
            <a:ext cx="1301489" cy="201671"/>
          </a:xfrm>
          <a:prstGeom prst="chevron">
            <a:avLst>
              <a:gd name="adj" fmla="val 52315"/>
            </a:avLst>
          </a:prstGeom>
          <a:solidFill>
            <a:schemeClr val="tx1">
              <a:lumMod val="7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11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Define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266585" y="2870662"/>
            <a:ext cx="1524000" cy="201671"/>
          </a:xfrm>
          <a:prstGeom prst="chevron">
            <a:avLst>
              <a:gd name="adj" fmla="val 52315"/>
            </a:avLst>
          </a:prstGeom>
          <a:solidFill>
            <a:srgbClr val="4B4B4B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  Dev/Test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5499433" y="2870662"/>
            <a:ext cx="1524000" cy="201671"/>
          </a:xfrm>
          <a:prstGeom prst="chevron">
            <a:avLst>
              <a:gd name="adj" fmla="val 52315"/>
            </a:avLst>
          </a:prstGeom>
          <a:solidFill>
            <a:srgbClr val="C00000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Launch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6718633" y="2870662"/>
            <a:ext cx="1421689" cy="201671"/>
          </a:xfrm>
          <a:prstGeom prst="chevron">
            <a:avLst>
              <a:gd name="adj" fmla="val 52315"/>
            </a:avLst>
          </a:prstGeom>
          <a:solidFill>
            <a:schemeClr val="tx1">
              <a:lumMod val="7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100">
                <a:solidFill>
                  <a:schemeClr val="bg1"/>
                </a:solidFill>
                <a:latin typeface="Verdana" pitchFamily="34" charset="0"/>
                <a:cs typeface="Arial" charset="0"/>
              </a:rPr>
              <a:t>Sustain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7312357" y="3061762"/>
            <a:ext cx="49244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900" dirty="0">
                <a:solidFill>
                  <a:schemeClr val="bg1"/>
                </a:solidFill>
                <a:cs typeface="Arial" charset="0"/>
              </a:rPr>
              <a:t>PDLC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574708" y="2545523"/>
            <a:ext cx="1383751" cy="18466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600" i="1" dirty="0">
                <a:solidFill>
                  <a:schemeClr val="accent2"/>
                </a:solidFill>
                <a:latin typeface="Verdana" pitchFamily="34" charset="0"/>
                <a:cs typeface="Arial" charset="0"/>
              </a:rPr>
              <a:t>Development Approval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42843" y="3310458"/>
            <a:ext cx="266943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accent2"/>
                </a:solidFill>
              </a:rPr>
              <a:t>Technique/s Available:</a:t>
            </a:r>
            <a:endParaRPr lang="en-US" sz="900" dirty="0">
              <a:solidFill>
                <a:schemeClr val="bg1"/>
              </a:solidFill>
            </a:endParaRPr>
          </a:p>
          <a:p>
            <a:pPr marL="231775" indent="-231775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chemeClr val="bg1"/>
                </a:solidFill>
              </a:rPr>
              <a:t>Transition new products from Development &amp; Test  to General Availability (GA)</a:t>
            </a:r>
          </a:p>
        </p:txBody>
      </p:sp>
      <p:sp>
        <p:nvSpPr>
          <p:cNvPr id="16" name="Content Placeholder 5"/>
          <p:cNvSpPr txBox="1">
            <a:spLocks/>
          </p:cNvSpPr>
          <p:nvPr/>
        </p:nvSpPr>
        <p:spPr>
          <a:xfrm>
            <a:off x="623747" y="1412035"/>
            <a:ext cx="2959101" cy="9102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aseline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1pPr>
            <a:lvl2pPr marL="461963" indent="-231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800">
                <a:solidFill>
                  <a:schemeClr val="bg1"/>
                </a:solidFill>
                <a:latin typeface="+mn-lt"/>
                <a:ea typeface="ＭＳ Ｐゴシック" charset="-128"/>
              </a:defRPr>
            </a:lvl2pPr>
            <a:lvl3pPr marL="684213" indent="-166688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3pPr>
            <a:lvl4pPr marL="858838" indent="-1746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400">
                <a:solidFill>
                  <a:schemeClr val="bg1"/>
                </a:solidFill>
                <a:latin typeface="+mn-lt"/>
                <a:ea typeface="ＭＳ Ｐゴシック" charset="-128"/>
              </a:defRPr>
            </a:lvl4pPr>
            <a:lvl5pPr marL="1485900" indent="-228600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kern="0" dirty="0">
                <a:solidFill>
                  <a:schemeClr val="accent2"/>
                </a:solidFill>
              </a:rPr>
              <a:t>What Happens:</a:t>
            </a:r>
            <a:endParaRPr lang="en-US" sz="1400" b="1" kern="0" dirty="0"/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Launch Execution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RTO &amp; GA Milestones Completed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Release Operations Completed</a:t>
            </a:r>
          </a:p>
        </p:txBody>
      </p:sp>
      <p:sp>
        <p:nvSpPr>
          <p:cNvPr id="17" name="Content Placeholder 6"/>
          <p:cNvSpPr txBox="1">
            <a:spLocks/>
          </p:cNvSpPr>
          <p:nvPr/>
        </p:nvSpPr>
        <p:spPr>
          <a:xfrm>
            <a:off x="5685677" y="1412036"/>
            <a:ext cx="3042348" cy="10830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aseline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1pPr>
            <a:lvl2pPr marL="461963" indent="-231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800">
                <a:solidFill>
                  <a:schemeClr val="bg1"/>
                </a:solidFill>
                <a:latin typeface="+mn-lt"/>
                <a:ea typeface="ＭＳ Ｐゴシック" charset="-128"/>
              </a:defRPr>
            </a:lvl2pPr>
            <a:lvl3pPr marL="684213" indent="-166688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3pPr>
            <a:lvl4pPr marL="858838" indent="-1746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400">
                <a:solidFill>
                  <a:schemeClr val="bg1"/>
                </a:solidFill>
                <a:latin typeface="+mn-lt"/>
                <a:ea typeface="ＭＳ Ｐゴシック" charset="-128"/>
              </a:defRPr>
            </a:lvl4pPr>
            <a:lvl5pPr marL="1485900" indent="-228600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defTabSz="9144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 kern="0" dirty="0">
                <a:solidFill>
                  <a:schemeClr val="accent2"/>
                </a:solidFill>
              </a:rPr>
              <a:t>What’s Delivered:</a:t>
            </a:r>
            <a:endParaRPr lang="en-US" sz="1400" b="1" kern="0" dirty="0"/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Quality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Documentation 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Launch Collateral and Training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Business Systems (IT) Ready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Orderable/Sellable Product</a:t>
            </a:r>
          </a:p>
        </p:txBody>
      </p:sp>
      <p:sp>
        <p:nvSpPr>
          <p:cNvPr id="20" name="Rectangle 4"/>
          <p:cNvSpPr>
            <a:spLocks noGrp="1" noChangeArrowheads="1"/>
          </p:cNvSpPr>
          <p:nvPr>
            <p:ph type="title"/>
          </p:nvPr>
        </p:nvSpPr>
        <p:spPr>
          <a:xfrm>
            <a:off x="72065" y="105717"/>
            <a:ext cx="8951085" cy="405496"/>
          </a:xfrm>
        </p:spPr>
        <p:txBody>
          <a:bodyPr/>
          <a:lstStyle/>
          <a:p>
            <a:r>
              <a:rPr lang="en-US" sz="1100" dirty="0"/>
              <a:t>PDLC / PMO Training / Overview</a:t>
            </a:r>
            <a:br>
              <a:rPr lang="en-US" sz="1400" u="none" dirty="0"/>
            </a:br>
            <a:r>
              <a:rPr lang="en-US" sz="2000" u="none" dirty="0"/>
              <a:t>P</a:t>
            </a:r>
            <a:r>
              <a:rPr lang="en-US" sz="2000" dirty="0"/>
              <a:t>DLC – Launch-Release Phase Synopsys</a:t>
            </a:r>
            <a:endParaRPr lang="en-US" sz="2000" u="none" dirty="0"/>
          </a:p>
        </p:txBody>
      </p:sp>
      <p:sp>
        <p:nvSpPr>
          <p:cNvPr id="19" name="Content Placeholder 6"/>
          <p:cNvSpPr txBox="1">
            <a:spLocks/>
          </p:cNvSpPr>
          <p:nvPr/>
        </p:nvSpPr>
        <p:spPr>
          <a:xfrm>
            <a:off x="5677210" y="3273114"/>
            <a:ext cx="3042348" cy="13228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aseline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1pPr>
            <a:lvl2pPr marL="461963" indent="-231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800">
                <a:solidFill>
                  <a:schemeClr val="bg1"/>
                </a:solidFill>
                <a:latin typeface="+mn-lt"/>
                <a:ea typeface="ＭＳ Ｐゴシック" charset="-128"/>
              </a:defRPr>
            </a:lvl2pPr>
            <a:lvl3pPr marL="684213" indent="-166688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3pPr>
            <a:lvl4pPr marL="858838" indent="-1746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400">
                <a:solidFill>
                  <a:schemeClr val="bg1"/>
                </a:solidFill>
                <a:latin typeface="+mn-lt"/>
                <a:ea typeface="ＭＳ Ｐゴシック" charset="-128"/>
              </a:defRPr>
            </a:lvl4pPr>
            <a:lvl5pPr marL="1485900" indent="-228600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defTabSz="914400">
              <a:lnSpc>
                <a:spcPct val="150000"/>
              </a:lnSpc>
              <a:buNone/>
            </a:pPr>
            <a:r>
              <a:rPr lang="en-US" sz="1400" b="1" kern="0" dirty="0">
                <a:solidFill>
                  <a:schemeClr val="accent2"/>
                </a:solidFill>
              </a:rPr>
              <a:t>Sample Questions to Consider:</a:t>
            </a:r>
            <a:endParaRPr lang="en-US" sz="1400" b="1" kern="0" dirty="0"/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Has the product met the success criteria established at the beginning of the program (quality, performance, etc.)?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Has all training (field technical, sales, customer) been completed?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Have all launch activities been completed?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Are all internal systems (Oracle, Sales Force) ready for the new product?</a:t>
            </a:r>
          </a:p>
        </p:txBody>
      </p:sp>
      <p:sp>
        <p:nvSpPr>
          <p:cNvPr id="36" name="Rectangle 12"/>
          <p:cNvSpPr>
            <a:spLocks noChangeArrowheads="1"/>
          </p:cNvSpPr>
          <p:nvPr/>
        </p:nvSpPr>
        <p:spPr bwMode="auto">
          <a:xfrm>
            <a:off x="3212274" y="3256000"/>
            <a:ext cx="21249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spcBef>
                <a:spcPts val="0"/>
              </a:spcBef>
              <a:buClr>
                <a:schemeClr val="accent2"/>
              </a:buClr>
              <a:defRPr/>
            </a:pPr>
            <a:r>
              <a:rPr lang="en-US" sz="1400" b="1" dirty="0">
                <a:solidFill>
                  <a:schemeClr val="accent2"/>
                </a:solidFill>
              </a:rPr>
              <a:t>Phase Execution </a:t>
            </a:r>
          </a:p>
          <a:p>
            <a:pPr marL="231775" indent="-231775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chemeClr val="bg1"/>
                </a:solidFill>
              </a:rPr>
              <a:t>Process Owner: Product Manager / EPM / PMO</a:t>
            </a:r>
          </a:p>
          <a:p>
            <a:pPr marL="231775" indent="-231775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chemeClr val="bg1"/>
                </a:solidFill>
              </a:rPr>
              <a:t>Product Owner: Product Manager</a:t>
            </a:r>
          </a:p>
          <a:p>
            <a:pPr marL="231775" indent="-231775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chemeClr val="bg1"/>
                </a:solidFill>
              </a:rPr>
              <a:t>Support Team: PDLC Team </a:t>
            </a:r>
          </a:p>
        </p:txBody>
      </p:sp>
      <p:sp>
        <p:nvSpPr>
          <p:cNvPr id="38" name="Right Arrow 37"/>
          <p:cNvSpPr/>
          <p:nvPr/>
        </p:nvSpPr>
        <p:spPr bwMode="gray">
          <a:xfrm>
            <a:off x="3775266" y="1665842"/>
            <a:ext cx="982638" cy="539086"/>
          </a:xfrm>
          <a:prstGeom prst="rightArrow">
            <a:avLst/>
          </a:prstGeom>
          <a:solidFill>
            <a:srgbClr val="C00000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12008" y="737960"/>
            <a:ext cx="8320016" cy="4693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Phase Purpose</a:t>
            </a:r>
            <a:r>
              <a:rPr lang="en-US" sz="1200" dirty="0">
                <a:solidFill>
                  <a:schemeClr val="bg1"/>
                </a:solidFill>
              </a:rPr>
              <a:t>: </a:t>
            </a:r>
            <a:r>
              <a:rPr lang="en-US" sz="1050" dirty="0">
                <a:solidFill>
                  <a:schemeClr val="bg1"/>
                </a:solidFill>
              </a:rPr>
              <a:t>The Launch phase exit review is conducted by the PDLC Review Board. It is a major checkpoint where the company commits to general availability of the product(s). </a:t>
            </a:r>
          </a:p>
        </p:txBody>
      </p:sp>
      <p:sp>
        <p:nvSpPr>
          <p:cNvPr id="21" name="AutoShape 3"/>
          <p:cNvSpPr>
            <a:spLocks noChangeArrowheads="1"/>
          </p:cNvSpPr>
          <p:nvPr/>
        </p:nvSpPr>
        <p:spPr bwMode="auto">
          <a:xfrm>
            <a:off x="6630835" y="2695188"/>
            <a:ext cx="175596" cy="182453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6026757" y="2545523"/>
            <a:ext cx="1383751" cy="18466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600" i="1" dirty="0">
                <a:solidFill>
                  <a:schemeClr val="accent2"/>
                </a:solidFill>
                <a:latin typeface="Verdana" pitchFamily="34" charset="0"/>
                <a:cs typeface="Arial" charset="0"/>
              </a:rPr>
              <a:t>Launch PER</a:t>
            </a:r>
          </a:p>
        </p:txBody>
      </p:sp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5070368" y="2697459"/>
            <a:ext cx="175596" cy="182453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4577064" y="2545739"/>
            <a:ext cx="1368251" cy="18466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600" i="1" dirty="0">
                <a:solidFill>
                  <a:schemeClr val="accent2"/>
                </a:solidFill>
                <a:latin typeface="Verdana" pitchFamily="34" charset="0"/>
                <a:cs typeface="Arial" charset="0"/>
              </a:rPr>
              <a:t>Early Access Release (EAR)</a:t>
            </a:r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3000179" y="2688209"/>
            <a:ext cx="175596" cy="182453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2369157" y="2551994"/>
            <a:ext cx="1383751" cy="18466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600" i="1" dirty="0">
                <a:solidFill>
                  <a:schemeClr val="accent2"/>
                </a:solidFill>
                <a:latin typeface="Verdana" pitchFamily="34" charset="0"/>
                <a:cs typeface="Arial" charset="0"/>
              </a:rPr>
              <a:t>Proposal Approval</a:t>
            </a: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 bwMode="auto">
          <a:xfrm>
            <a:off x="5401123" y="3094082"/>
            <a:ext cx="175596" cy="182453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28" name="AutoShape 3"/>
          <p:cNvSpPr>
            <a:spLocks noChangeArrowheads="1"/>
          </p:cNvSpPr>
          <p:nvPr/>
        </p:nvSpPr>
        <p:spPr bwMode="auto">
          <a:xfrm>
            <a:off x="5614989" y="3085951"/>
            <a:ext cx="175596" cy="182453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894069" y="3241373"/>
            <a:ext cx="1383751" cy="18466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600" i="1" dirty="0">
                <a:solidFill>
                  <a:schemeClr val="accent2"/>
                </a:solidFill>
                <a:latin typeface="Verdana" pitchFamily="34" charset="0"/>
                <a:cs typeface="Arial" charset="0"/>
              </a:rPr>
              <a:t>RTO    GA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605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80872" y="2870800"/>
            <a:ext cx="1360584" cy="201670"/>
          </a:xfrm>
          <a:prstGeom prst="chevron">
            <a:avLst>
              <a:gd name="adj" fmla="val 52315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tx1">
                  <a:lumMod val="75000"/>
                </a:schemeClr>
              </a:gs>
            </a:gsLst>
            <a:lin ang="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  Plan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845921" y="2870800"/>
            <a:ext cx="1370441" cy="201670"/>
          </a:xfrm>
          <a:prstGeom prst="chevron">
            <a:avLst>
              <a:gd name="adj" fmla="val 52315"/>
            </a:avLst>
          </a:prstGeom>
          <a:solidFill>
            <a:srgbClr val="4B4B4B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  Propose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065121" y="2870799"/>
            <a:ext cx="1301489" cy="201671"/>
          </a:xfrm>
          <a:prstGeom prst="chevron">
            <a:avLst>
              <a:gd name="adj" fmla="val 52315"/>
            </a:avLst>
          </a:prstGeom>
          <a:solidFill>
            <a:schemeClr val="tx1">
              <a:lumMod val="7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11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Define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270673" y="2870799"/>
            <a:ext cx="1524000" cy="201671"/>
          </a:xfrm>
          <a:prstGeom prst="chevron">
            <a:avLst>
              <a:gd name="adj" fmla="val 52315"/>
            </a:avLst>
          </a:prstGeom>
          <a:solidFill>
            <a:srgbClr val="4B4B4B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  Dev/Test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5503521" y="2870799"/>
            <a:ext cx="1524000" cy="201671"/>
          </a:xfrm>
          <a:prstGeom prst="chevron">
            <a:avLst>
              <a:gd name="adj" fmla="val 52315"/>
            </a:avLst>
          </a:prstGeom>
          <a:solidFill>
            <a:srgbClr val="4B4B4B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Launch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6722721" y="2870799"/>
            <a:ext cx="1421689" cy="201671"/>
          </a:xfrm>
          <a:prstGeom prst="chevron">
            <a:avLst>
              <a:gd name="adj" fmla="val 52315"/>
            </a:avLst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100">
                <a:solidFill>
                  <a:schemeClr val="bg1"/>
                </a:solidFill>
                <a:latin typeface="Verdana" pitchFamily="34" charset="0"/>
                <a:cs typeface="Arial" charset="0"/>
              </a:rPr>
              <a:t>Sustain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7307978" y="3064835"/>
            <a:ext cx="49244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900" dirty="0">
                <a:solidFill>
                  <a:schemeClr val="bg1"/>
                </a:solidFill>
                <a:cs typeface="Arial" charset="0"/>
              </a:rPr>
              <a:t>PDLC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42843" y="3331317"/>
            <a:ext cx="266943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accent2"/>
                </a:solidFill>
              </a:rPr>
              <a:t>Technique/s Available:</a:t>
            </a:r>
          </a:p>
          <a:p>
            <a:pPr marL="231775" indent="-231775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chemeClr val="bg1"/>
                </a:solidFill>
              </a:rPr>
              <a:t>Wind River Support &amp; Continuous Improvement</a:t>
            </a:r>
            <a:endParaRPr lang="en-US" sz="1050" b="1" dirty="0">
              <a:solidFill>
                <a:schemeClr val="accent2"/>
              </a:solidFill>
            </a:endParaRPr>
          </a:p>
        </p:txBody>
      </p:sp>
      <p:sp>
        <p:nvSpPr>
          <p:cNvPr id="16" name="Content Placeholder 5"/>
          <p:cNvSpPr txBox="1">
            <a:spLocks/>
          </p:cNvSpPr>
          <p:nvPr/>
        </p:nvSpPr>
        <p:spPr>
          <a:xfrm>
            <a:off x="624073" y="1406611"/>
            <a:ext cx="2959101" cy="9102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aseline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1pPr>
            <a:lvl2pPr marL="461963" indent="-231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800">
                <a:solidFill>
                  <a:schemeClr val="bg1"/>
                </a:solidFill>
                <a:latin typeface="+mn-lt"/>
                <a:ea typeface="ＭＳ Ｐゴシック" charset="-128"/>
              </a:defRPr>
            </a:lvl2pPr>
            <a:lvl3pPr marL="684213" indent="-166688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3pPr>
            <a:lvl4pPr marL="858838" indent="-1746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400">
                <a:solidFill>
                  <a:schemeClr val="bg1"/>
                </a:solidFill>
                <a:latin typeface="+mn-lt"/>
                <a:ea typeface="ＭＳ Ｐゴシック" charset="-128"/>
              </a:defRPr>
            </a:lvl4pPr>
            <a:lvl5pPr marL="1485900" indent="-228600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kern="0" dirty="0">
                <a:solidFill>
                  <a:schemeClr val="accent2"/>
                </a:solidFill>
              </a:rPr>
              <a:t>What Happens:</a:t>
            </a:r>
            <a:endParaRPr lang="en-US" sz="1400" b="1" kern="0" dirty="0"/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Customer Satisfaction / Loyalty Reporting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EOL Date Planning and Product Lifecycle Updated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Finance and Operations Metrics</a:t>
            </a:r>
          </a:p>
        </p:txBody>
      </p:sp>
      <p:sp>
        <p:nvSpPr>
          <p:cNvPr id="17" name="Content Placeholder 6"/>
          <p:cNvSpPr txBox="1">
            <a:spLocks/>
          </p:cNvSpPr>
          <p:nvPr/>
        </p:nvSpPr>
        <p:spPr>
          <a:xfrm>
            <a:off x="5681209" y="1408485"/>
            <a:ext cx="3042348" cy="12062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aseline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1pPr>
            <a:lvl2pPr marL="461963" indent="-231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800">
                <a:solidFill>
                  <a:schemeClr val="bg1"/>
                </a:solidFill>
                <a:latin typeface="+mn-lt"/>
                <a:ea typeface="ＭＳ Ｐゴシック" charset="-128"/>
              </a:defRPr>
            </a:lvl2pPr>
            <a:lvl3pPr marL="684213" indent="-166688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3pPr>
            <a:lvl4pPr marL="858838" indent="-1746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400">
                <a:solidFill>
                  <a:schemeClr val="bg1"/>
                </a:solidFill>
                <a:latin typeface="+mn-lt"/>
                <a:ea typeface="ＭＳ Ｐゴシック" charset="-128"/>
              </a:defRPr>
            </a:lvl4pPr>
            <a:lvl5pPr marL="1485900" indent="-228600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kern="0" dirty="0">
                <a:solidFill>
                  <a:schemeClr val="accent2"/>
                </a:solidFill>
              </a:rPr>
              <a:t>What’s Delivered:</a:t>
            </a:r>
            <a:endParaRPr lang="en-US" sz="1400" b="1" kern="0" dirty="0"/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EOL Detailed Plan/Execution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Support/Maintenance releases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Reporting of business results; metrics, comparison to plan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Updated Customer Ed Courses, Demos etc.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Documentation  notified to Remove/Remain</a:t>
            </a:r>
          </a:p>
        </p:txBody>
      </p:sp>
      <p:sp>
        <p:nvSpPr>
          <p:cNvPr id="20" name="Rectangle 4"/>
          <p:cNvSpPr>
            <a:spLocks noGrp="1" noChangeArrowheads="1"/>
          </p:cNvSpPr>
          <p:nvPr>
            <p:ph type="title"/>
          </p:nvPr>
        </p:nvSpPr>
        <p:spPr>
          <a:xfrm>
            <a:off x="72065" y="105717"/>
            <a:ext cx="8951085" cy="405496"/>
          </a:xfrm>
        </p:spPr>
        <p:txBody>
          <a:bodyPr/>
          <a:lstStyle/>
          <a:p>
            <a:r>
              <a:rPr lang="en-US" sz="1100" dirty="0"/>
              <a:t>PDLC / PMO Training / Overview</a:t>
            </a:r>
            <a:br>
              <a:rPr lang="en-US" sz="1400" u="none" dirty="0"/>
            </a:br>
            <a:r>
              <a:rPr lang="en-US" sz="2000" u="none" dirty="0"/>
              <a:t>P</a:t>
            </a:r>
            <a:r>
              <a:rPr lang="en-US" sz="2000" dirty="0"/>
              <a:t>DLC – Sustain-Release Phase Synopsys</a:t>
            </a:r>
            <a:endParaRPr lang="en-US" sz="2000" u="none" dirty="0"/>
          </a:p>
        </p:txBody>
      </p:sp>
      <p:sp>
        <p:nvSpPr>
          <p:cNvPr id="19" name="Content Placeholder 6"/>
          <p:cNvSpPr txBox="1">
            <a:spLocks/>
          </p:cNvSpPr>
          <p:nvPr/>
        </p:nvSpPr>
        <p:spPr>
          <a:xfrm>
            <a:off x="5677210" y="3357474"/>
            <a:ext cx="3146068" cy="9611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aseline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1pPr>
            <a:lvl2pPr marL="461963" indent="-231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800">
                <a:solidFill>
                  <a:schemeClr val="bg1"/>
                </a:solidFill>
                <a:latin typeface="+mn-lt"/>
                <a:ea typeface="ＭＳ Ｐゴシック" charset="-128"/>
              </a:defRPr>
            </a:lvl2pPr>
            <a:lvl3pPr marL="684213" indent="-166688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3pPr>
            <a:lvl4pPr marL="858838" indent="-1746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400">
                <a:solidFill>
                  <a:schemeClr val="bg1"/>
                </a:solidFill>
                <a:latin typeface="+mn-lt"/>
                <a:ea typeface="ＭＳ Ｐゴシック" charset="-128"/>
              </a:defRPr>
            </a:lvl4pPr>
            <a:lvl5pPr marL="1485900" indent="-228600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defTabSz="914400">
              <a:buNone/>
            </a:pPr>
            <a:r>
              <a:rPr lang="en-US" sz="1400" b="1" kern="0" dirty="0">
                <a:solidFill>
                  <a:schemeClr val="accent2"/>
                </a:solidFill>
              </a:rPr>
              <a:t>Sample Questions Consider:</a:t>
            </a:r>
            <a:endParaRPr lang="en-US" sz="1400" b="1" kern="0" dirty="0"/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Have customers been informed ahead of time of the coming transition and options for support?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Have newer products or versions been adopted?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How long has the product been available?</a:t>
            </a:r>
          </a:p>
        </p:txBody>
      </p:sp>
      <p:sp>
        <p:nvSpPr>
          <p:cNvPr id="36" name="Rectangle 12"/>
          <p:cNvSpPr>
            <a:spLocks noChangeArrowheads="1"/>
          </p:cNvSpPr>
          <p:nvPr/>
        </p:nvSpPr>
        <p:spPr bwMode="auto">
          <a:xfrm>
            <a:off x="3212274" y="3326257"/>
            <a:ext cx="2124900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spcBef>
                <a:spcPts val="0"/>
              </a:spcBef>
              <a:buClr>
                <a:schemeClr val="accent2"/>
              </a:buClr>
              <a:defRPr/>
            </a:pPr>
            <a:r>
              <a:rPr lang="en-US" sz="1400" b="1" dirty="0">
                <a:solidFill>
                  <a:schemeClr val="accent2"/>
                </a:solidFill>
              </a:rPr>
              <a:t>Phase Execution </a:t>
            </a:r>
          </a:p>
          <a:p>
            <a:pPr marL="231775" indent="-231775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chemeClr val="bg1"/>
                </a:solidFill>
              </a:rPr>
              <a:t>Process Owner: PMO</a:t>
            </a:r>
          </a:p>
          <a:p>
            <a:pPr marL="231775" indent="-231775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chemeClr val="bg1"/>
                </a:solidFill>
              </a:rPr>
              <a:t>Product Owner: Product Manager</a:t>
            </a:r>
          </a:p>
          <a:p>
            <a:pPr marL="231775" indent="-231775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chemeClr val="bg1"/>
                </a:solidFill>
              </a:rPr>
              <a:t>Support Team: PDLC Team </a:t>
            </a:r>
          </a:p>
        </p:txBody>
      </p:sp>
      <p:sp>
        <p:nvSpPr>
          <p:cNvPr id="38" name="Right Arrow 37"/>
          <p:cNvSpPr/>
          <p:nvPr/>
        </p:nvSpPr>
        <p:spPr bwMode="gray">
          <a:xfrm>
            <a:off x="3775266" y="1665842"/>
            <a:ext cx="982638" cy="539086"/>
          </a:xfrm>
          <a:prstGeom prst="rightArrow">
            <a:avLst/>
          </a:prstGeom>
          <a:solidFill>
            <a:srgbClr val="C00000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12008" y="737960"/>
            <a:ext cx="8320016" cy="4693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Phase Purpose</a:t>
            </a:r>
            <a:r>
              <a:rPr lang="en-US" sz="1200" dirty="0">
                <a:solidFill>
                  <a:schemeClr val="bg1"/>
                </a:solidFill>
              </a:rPr>
              <a:t>: </a:t>
            </a:r>
            <a:r>
              <a:rPr lang="en-US" sz="1050" dirty="0">
                <a:solidFill>
                  <a:schemeClr val="bg1"/>
                </a:solidFill>
              </a:rPr>
              <a:t>To review all products Post release and in the Sales Lifecycle to determine when the product/s should transition to End of Life  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7433565" y="2545552"/>
            <a:ext cx="103757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600" i="1" dirty="0">
                <a:solidFill>
                  <a:schemeClr val="accent2"/>
                </a:solidFill>
                <a:latin typeface="Verdana" pitchFamily="34" charset="0"/>
                <a:cs typeface="Arial" charset="0"/>
              </a:rPr>
              <a:t>End of Life (EOL)</a:t>
            </a:r>
          </a:p>
        </p:txBody>
      </p:sp>
      <p:sp>
        <p:nvSpPr>
          <p:cNvPr id="22" name="AutoShape 3"/>
          <p:cNvSpPr>
            <a:spLocks noChangeArrowheads="1"/>
          </p:cNvSpPr>
          <p:nvPr/>
        </p:nvSpPr>
        <p:spPr bwMode="auto">
          <a:xfrm>
            <a:off x="7947728" y="2697596"/>
            <a:ext cx="175596" cy="182453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4182875" y="2695325"/>
            <a:ext cx="175596" cy="182453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3586936" y="2545552"/>
            <a:ext cx="1383751" cy="18466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600" i="1" dirty="0">
                <a:solidFill>
                  <a:schemeClr val="accent2"/>
                </a:solidFill>
                <a:latin typeface="Verdana" pitchFamily="34" charset="0"/>
                <a:cs typeface="Arial" charset="0"/>
              </a:rPr>
              <a:t>Development Approval</a:t>
            </a:r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6634923" y="2695325"/>
            <a:ext cx="175596" cy="182453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708226" y="2547194"/>
            <a:ext cx="1590590" cy="18466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600" i="1" dirty="0">
                <a:solidFill>
                  <a:schemeClr val="accent2"/>
                </a:solidFill>
                <a:latin typeface="Verdana" pitchFamily="34" charset="0"/>
                <a:cs typeface="Arial" charset="0"/>
              </a:rPr>
              <a:t>Early Access Release (EAR)</a:t>
            </a: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 bwMode="auto">
          <a:xfrm>
            <a:off x="5415723" y="2697596"/>
            <a:ext cx="175596" cy="182453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6030843" y="2545551"/>
            <a:ext cx="1383751" cy="18466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600" i="1" dirty="0">
                <a:solidFill>
                  <a:schemeClr val="accent2"/>
                </a:solidFill>
                <a:latin typeface="Verdana" pitchFamily="34" charset="0"/>
                <a:cs typeface="Arial" charset="0"/>
              </a:rPr>
              <a:t>Launch PER</a:t>
            </a:r>
          </a:p>
        </p:txBody>
      </p:sp>
      <p:sp>
        <p:nvSpPr>
          <p:cNvPr id="29" name="AutoShape 3"/>
          <p:cNvSpPr>
            <a:spLocks noChangeArrowheads="1"/>
          </p:cNvSpPr>
          <p:nvPr/>
        </p:nvSpPr>
        <p:spPr bwMode="auto">
          <a:xfrm>
            <a:off x="3000179" y="2688209"/>
            <a:ext cx="175596" cy="182453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2369157" y="2551994"/>
            <a:ext cx="1383751" cy="18466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600" i="1" dirty="0">
                <a:solidFill>
                  <a:schemeClr val="accent2"/>
                </a:solidFill>
                <a:latin typeface="Verdana" pitchFamily="34" charset="0"/>
                <a:cs typeface="Arial" charset="0"/>
              </a:rPr>
              <a:t>Proposal Approval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605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utoShape 5"/>
          <p:cNvSpPr>
            <a:spLocks noChangeArrowheads="1"/>
          </p:cNvSpPr>
          <p:nvPr/>
        </p:nvSpPr>
        <p:spPr bwMode="auto">
          <a:xfrm>
            <a:off x="1458851" y="725773"/>
            <a:ext cx="6691387" cy="301752"/>
          </a:xfrm>
          <a:prstGeom prst="chevron">
            <a:avLst>
              <a:gd name="adj" fmla="val 52315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14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  Active</a:t>
            </a:r>
          </a:p>
        </p:txBody>
      </p:sp>
      <p:sp>
        <p:nvSpPr>
          <p:cNvPr id="6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85003" y="757968"/>
            <a:ext cx="1519795" cy="249299"/>
          </a:xfrm>
          <a:prstGeom prst="rect">
            <a:avLst/>
          </a:prstGeom>
          <a:effectLst/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Product Line</a:t>
            </a:r>
          </a:p>
        </p:txBody>
      </p:sp>
      <p:sp>
        <p:nvSpPr>
          <p:cNvPr id="6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4418" y="1995499"/>
            <a:ext cx="1831023" cy="166199"/>
          </a:xfrm>
          <a:prstGeom prst="rect">
            <a:avLst/>
          </a:prstGeom>
          <a:effectLst/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Release 1 – </a:t>
            </a:r>
            <a:r>
              <a:rPr lang="en-US" sz="1200" b="1" dirty="0"/>
              <a:t>Major 1.0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3131131" y="1954942"/>
            <a:ext cx="2060465" cy="242125"/>
            <a:chOff x="1295971" y="1640273"/>
            <a:chExt cx="1785674" cy="304503"/>
          </a:xfrm>
        </p:grpSpPr>
        <p:sp>
          <p:nvSpPr>
            <p:cNvPr id="59" name="AutoShape 5"/>
            <p:cNvSpPr>
              <a:spLocks noChangeArrowheads="1"/>
            </p:cNvSpPr>
            <p:nvPr/>
          </p:nvSpPr>
          <p:spPr bwMode="auto">
            <a:xfrm>
              <a:off x="2521316" y="1643855"/>
              <a:ext cx="560329" cy="300921"/>
            </a:xfrm>
            <a:prstGeom prst="chevron">
              <a:avLst>
                <a:gd name="adj" fmla="val 52315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1"/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Verdana" pitchFamily="34" charset="0"/>
                  <a:cs typeface="Arial" charset="0"/>
                </a:rPr>
                <a:t>Launch</a:t>
              </a:r>
            </a:p>
            <a:p>
              <a:pPr algn="ctr"/>
              <a:r>
                <a:rPr lang="en-US" sz="600" dirty="0">
                  <a:solidFill>
                    <a:schemeClr val="bg1"/>
                  </a:solidFill>
                  <a:latin typeface="Verdana" pitchFamily="34" charset="0"/>
                  <a:cs typeface="Arial" charset="0"/>
                </a:rPr>
                <a:t>Release</a:t>
              </a:r>
            </a:p>
          </p:txBody>
        </p:sp>
        <p:sp>
          <p:nvSpPr>
            <p:cNvPr id="60" name="AutoShape 5"/>
            <p:cNvSpPr>
              <a:spLocks noChangeArrowheads="1"/>
            </p:cNvSpPr>
            <p:nvPr/>
          </p:nvSpPr>
          <p:spPr bwMode="auto">
            <a:xfrm>
              <a:off x="1295971" y="1640273"/>
              <a:ext cx="469433" cy="300923"/>
            </a:xfrm>
            <a:prstGeom prst="chevron">
              <a:avLst>
                <a:gd name="adj" fmla="val 52315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1"/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Verdana" pitchFamily="34" charset="0"/>
                  <a:cs typeface="Arial" charset="0"/>
                </a:rPr>
                <a:t>Define</a:t>
              </a:r>
            </a:p>
            <a:p>
              <a:pPr algn="ctr"/>
              <a:r>
                <a:rPr lang="en-US" sz="600" dirty="0">
                  <a:solidFill>
                    <a:schemeClr val="bg1"/>
                  </a:solidFill>
                  <a:latin typeface="Verdana" pitchFamily="34" charset="0"/>
                  <a:cs typeface="Arial" charset="0"/>
                </a:rPr>
                <a:t>Release</a:t>
              </a:r>
            </a:p>
          </p:txBody>
        </p:sp>
      </p:grp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3881680" y="2030693"/>
            <a:ext cx="4008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800" i="1" dirty="0">
                <a:solidFill>
                  <a:schemeClr val="bg1"/>
                </a:solidFill>
                <a:latin typeface="+mn-lt"/>
                <a:cs typeface="Arial" charset="0"/>
              </a:rPr>
              <a:t>RTO</a:t>
            </a:r>
          </a:p>
        </p:txBody>
      </p:sp>
      <p:sp>
        <p:nvSpPr>
          <p:cNvPr id="8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11540" y="2581770"/>
            <a:ext cx="2408079" cy="166199"/>
          </a:xfrm>
          <a:prstGeom prst="rect">
            <a:avLst/>
          </a:prstGeom>
          <a:effectLst/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Release 2 – </a:t>
            </a:r>
            <a:r>
              <a:rPr lang="en-US" sz="1200" b="1" dirty="0"/>
              <a:t>Update Pack 1.01</a:t>
            </a:r>
          </a:p>
        </p:txBody>
      </p:sp>
      <p:sp>
        <p:nvSpPr>
          <p:cNvPr id="47" name="AutoShape 5"/>
          <p:cNvSpPr>
            <a:spLocks noChangeArrowheads="1"/>
          </p:cNvSpPr>
          <p:nvPr/>
        </p:nvSpPr>
        <p:spPr bwMode="auto">
          <a:xfrm>
            <a:off x="2948612" y="1226480"/>
            <a:ext cx="791319" cy="263084"/>
          </a:xfrm>
          <a:prstGeom prst="chevron">
            <a:avLst>
              <a:gd name="adj" fmla="val 52315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algn="ctr">
              <a:defRPr/>
            </a:pPr>
            <a:r>
              <a:rPr lang="en-US" sz="8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Define</a:t>
            </a:r>
          </a:p>
          <a:p>
            <a:pPr algn="ctr">
              <a:defRPr/>
            </a:pPr>
            <a:r>
              <a:rPr lang="en-US" sz="8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Program</a:t>
            </a:r>
          </a:p>
        </p:txBody>
      </p:sp>
      <p:sp>
        <p:nvSpPr>
          <p:cNvPr id="48" name="AutoShape 5"/>
          <p:cNvSpPr>
            <a:spLocks noChangeArrowheads="1"/>
          </p:cNvSpPr>
          <p:nvPr/>
        </p:nvSpPr>
        <p:spPr bwMode="auto">
          <a:xfrm>
            <a:off x="2296058" y="1226478"/>
            <a:ext cx="778318" cy="263086"/>
          </a:xfrm>
          <a:prstGeom prst="chevron">
            <a:avLst>
              <a:gd name="adj" fmla="val 52315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8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Propose</a:t>
            </a:r>
          </a:p>
          <a:p>
            <a:pPr>
              <a:defRPr/>
            </a:pPr>
            <a:r>
              <a:rPr lang="en-US" sz="8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Program</a:t>
            </a:r>
          </a:p>
        </p:txBody>
      </p:sp>
      <p:sp>
        <p:nvSpPr>
          <p:cNvPr id="49" name="AutoShape 5"/>
          <p:cNvSpPr>
            <a:spLocks noChangeArrowheads="1"/>
          </p:cNvSpPr>
          <p:nvPr/>
        </p:nvSpPr>
        <p:spPr bwMode="auto">
          <a:xfrm>
            <a:off x="6333233" y="1232682"/>
            <a:ext cx="1354033" cy="253454"/>
          </a:xfrm>
          <a:prstGeom prst="chevron">
            <a:avLst>
              <a:gd name="adj" fmla="val 52315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10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  Live</a:t>
            </a:r>
          </a:p>
        </p:txBody>
      </p:sp>
      <p:sp>
        <p:nvSpPr>
          <p:cNvPr id="50" name="AutoShape 5"/>
          <p:cNvSpPr>
            <a:spLocks noChangeArrowheads="1"/>
          </p:cNvSpPr>
          <p:nvPr/>
        </p:nvSpPr>
        <p:spPr bwMode="auto">
          <a:xfrm>
            <a:off x="7561142" y="1233409"/>
            <a:ext cx="840334" cy="253259"/>
          </a:xfrm>
          <a:prstGeom prst="chevron">
            <a:avLst>
              <a:gd name="adj" fmla="val 52315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8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Prepare for </a:t>
            </a:r>
          </a:p>
          <a:p>
            <a:pPr>
              <a:defRPr/>
            </a:pPr>
            <a:r>
              <a:rPr lang="en-US" sz="8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     EOL</a:t>
            </a:r>
          </a:p>
        </p:txBody>
      </p:sp>
      <p:sp>
        <p:nvSpPr>
          <p:cNvPr id="51" name="AutoShape 5"/>
          <p:cNvSpPr>
            <a:spLocks noChangeArrowheads="1"/>
          </p:cNvSpPr>
          <p:nvPr/>
        </p:nvSpPr>
        <p:spPr bwMode="auto">
          <a:xfrm>
            <a:off x="1569322" y="1226479"/>
            <a:ext cx="845546" cy="258886"/>
          </a:xfrm>
          <a:prstGeom prst="chevron">
            <a:avLst>
              <a:gd name="adj" fmla="val 52315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Plan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Program</a:t>
            </a:r>
          </a:p>
        </p:txBody>
      </p:sp>
      <p:sp>
        <p:nvSpPr>
          <p:cNvPr id="5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83856" y="1237146"/>
            <a:ext cx="1550506" cy="193899"/>
          </a:xfrm>
          <a:prstGeom prst="rect">
            <a:avLst/>
          </a:prstGeom>
          <a:effectLst/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Program</a:t>
            </a:r>
          </a:p>
        </p:txBody>
      </p:sp>
      <p:sp>
        <p:nvSpPr>
          <p:cNvPr id="85" name="AutoShape 5"/>
          <p:cNvSpPr>
            <a:spLocks noChangeArrowheads="1"/>
          </p:cNvSpPr>
          <p:nvPr/>
        </p:nvSpPr>
        <p:spPr bwMode="auto">
          <a:xfrm>
            <a:off x="2080651" y="1954943"/>
            <a:ext cx="604566" cy="240965"/>
          </a:xfrm>
          <a:prstGeom prst="chevron">
            <a:avLst>
              <a:gd name="adj" fmla="val 52315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algn="ctr"/>
            <a:r>
              <a:rPr lang="en-US" sz="6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Plan</a:t>
            </a:r>
          </a:p>
          <a:p>
            <a:pPr algn="ctr"/>
            <a:r>
              <a:rPr lang="en-US" sz="6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Release</a:t>
            </a:r>
          </a:p>
        </p:txBody>
      </p:sp>
      <p:sp>
        <p:nvSpPr>
          <p:cNvPr id="86" name="AutoShape 5"/>
          <p:cNvSpPr>
            <a:spLocks noChangeArrowheads="1"/>
          </p:cNvSpPr>
          <p:nvPr/>
        </p:nvSpPr>
        <p:spPr bwMode="auto">
          <a:xfrm>
            <a:off x="2585545" y="1954943"/>
            <a:ext cx="643563" cy="242125"/>
          </a:xfrm>
          <a:prstGeom prst="chevron">
            <a:avLst>
              <a:gd name="adj" fmla="val 52315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6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Propose</a:t>
            </a:r>
          </a:p>
          <a:p>
            <a:pPr>
              <a:defRPr/>
            </a:pPr>
            <a:r>
              <a:rPr lang="en-US" sz="6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Release</a:t>
            </a:r>
          </a:p>
        </p:txBody>
      </p:sp>
      <p:sp>
        <p:nvSpPr>
          <p:cNvPr id="87" name="AutoShape 5"/>
          <p:cNvSpPr>
            <a:spLocks noChangeArrowheads="1"/>
          </p:cNvSpPr>
          <p:nvPr/>
        </p:nvSpPr>
        <p:spPr bwMode="auto">
          <a:xfrm>
            <a:off x="3576277" y="1953545"/>
            <a:ext cx="1090112" cy="240675"/>
          </a:xfrm>
          <a:prstGeom prst="chevron">
            <a:avLst>
              <a:gd name="adj" fmla="val 52315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6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Dev-Test</a:t>
            </a:r>
          </a:p>
          <a:p>
            <a:pPr>
              <a:defRPr/>
            </a:pPr>
            <a:r>
              <a:rPr lang="en-US" sz="6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Release</a:t>
            </a:r>
          </a:p>
        </p:txBody>
      </p:sp>
      <p:sp>
        <p:nvSpPr>
          <p:cNvPr id="88" name="AutoShape 3"/>
          <p:cNvSpPr>
            <a:spLocks noChangeArrowheads="1"/>
          </p:cNvSpPr>
          <p:nvPr/>
        </p:nvSpPr>
        <p:spPr bwMode="auto">
          <a:xfrm>
            <a:off x="4429307" y="1805308"/>
            <a:ext cx="238633" cy="117305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200" dirty="0">
              <a:latin typeface="Arial" pitchFamily="34" charset="0"/>
            </a:endParaRPr>
          </a:p>
        </p:txBody>
      </p:sp>
      <p:sp>
        <p:nvSpPr>
          <p:cNvPr id="90" name="AutoShape 5"/>
          <p:cNvSpPr>
            <a:spLocks noChangeArrowheads="1"/>
          </p:cNvSpPr>
          <p:nvPr/>
        </p:nvSpPr>
        <p:spPr bwMode="auto">
          <a:xfrm>
            <a:off x="4275708" y="2535928"/>
            <a:ext cx="630492" cy="230959"/>
          </a:xfrm>
          <a:prstGeom prst="chevron">
            <a:avLst>
              <a:gd name="adj" fmla="val 52315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algn="ctr"/>
            <a:r>
              <a:rPr lang="en-US" sz="6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Define</a:t>
            </a:r>
          </a:p>
          <a:p>
            <a:pPr algn="ctr"/>
            <a:r>
              <a:rPr lang="en-US" sz="6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Release</a:t>
            </a:r>
          </a:p>
        </p:txBody>
      </p:sp>
      <p:sp>
        <p:nvSpPr>
          <p:cNvPr id="91" name="AutoShape 5"/>
          <p:cNvSpPr>
            <a:spLocks noChangeArrowheads="1"/>
          </p:cNvSpPr>
          <p:nvPr/>
        </p:nvSpPr>
        <p:spPr bwMode="auto">
          <a:xfrm>
            <a:off x="4806672" y="2542235"/>
            <a:ext cx="731509" cy="224652"/>
          </a:xfrm>
          <a:prstGeom prst="chevron">
            <a:avLst>
              <a:gd name="adj" fmla="val 52315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6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Dev-Test</a:t>
            </a:r>
          </a:p>
          <a:p>
            <a:pPr>
              <a:defRPr/>
            </a:pPr>
            <a:r>
              <a:rPr lang="en-US" sz="6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Release</a:t>
            </a:r>
          </a:p>
        </p:txBody>
      </p:sp>
      <p:sp>
        <p:nvSpPr>
          <p:cNvPr id="92" name="AutoShape 5"/>
          <p:cNvSpPr>
            <a:spLocks noChangeArrowheads="1"/>
          </p:cNvSpPr>
          <p:nvPr/>
        </p:nvSpPr>
        <p:spPr bwMode="auto">
          <a:xfrm>
            <a:off x="5426814" y="2542235"/>
            <a:ext cx="593523" cy="230593"/>
          </a:xfrm>
          <a:prstGeom prst="chevron">
            <a:avLst>
              <a:gd name="adj" fmla="val 52315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r>
              <a:rPr lang="en-US" sz="6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Launch</a:t>
            </a:r>
          </a:p>
          <a:p>
            <a:r>
              <a:rPr lang="en-US" sz="6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Release</a:t>
            </a:r>
          </a:p>
        </p:txBody>
      </p:sp>
      <p:sp>
        <p:nvSpPr>
          <p:cNvPr id="94" name="AutoShape 3"/>
          <p:cNvSpPr>
            <a:spLocks noChangeArrowheads="1"/>
          </p:cNvSpPr>
          <p:nvPr/>
        </p:nvSpPr>
        <p:spPr bwMode="auto">
          <a:xfrm>
            <a:off x="5198148" y="2388310"/>
            <a:ext cx="238633" cy="117305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200" dirty="0">
              <a:latin typeface="Arial" pitchFamily="34" charset="0"/>
            </a:endParaRPr>
          </a:p>
        </p:txBody>
      </p:sp>
      <p:sp>
        <p:nvSpPr>
          <p:cNvPr id="96" name="AutoShape 3"/>
          <p:cNvSpPr>
            <a:spLocks noChangeArrowheads="1"/>
          </p:cNvSpPr>
          <p:nvPr/>
        </p:nvSpPr>
        <p:spPr bwMode="auto">
          <a:xfrm>
            <a:off x="5450470" y="2388311"/>
            <a:ext cx="238633" cy="117305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200" dirty="0">
              <a:latin typeface="Arial" pitchFamily="34" charset="0"/>
            </a:endParaRPr>
          </a:p>
        </p:txBody>
      </p:sp>
      <p:sp>
        <p:nvSpPr>
          <p:cNvPr id="97" name="AutoShape 3"/>
          <p:cNvSpPr>
            <a:spLocks noChangeArrowheads="1"/>
          </p:cNvSpPr>
          <p:nvPr/>
        </p:nvSpPr>
        <p:spPr bwMode="auto">
          <a:xfrm>
            <a:off x="2452303" y="2217522"/>
            <a:ext cx="238633" cy="117305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200" dirty="0">
              <a:latin typeface="Arial" pitchFamily="34" charset="0"/>
            </a:endParaRPr>
          </a:p>
        </p:txBody>
      </p:sp>
      <p:sp>
        <p:nvSpPr>
          <p:cNvPr id="98" name="AutoShape 3"/>
          <p:cNvSpPr>
            <a:spLocks noChangeArrowheads="1"/>
          </p:cNvSpPr>
          <p:nvPr/>
        </p:nvSpPr>
        <p:spPr bwMode="auto">
          <a:xfrm>
            <a:off x="2993253" y="2221960"/>
            <a:ext cx="238633" cy="117305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200" dirty="0">
              <a:latin typeface="Arial" pitchFamily="34" charset="0"/>
            </a:endParaRPr>
          </a:p>
        </p:txBody>
      </p:sp>
      <p:sp>
        <p:nvSpPr>
          <p:cNvPr id="99" name="AutoShape 3"/>
          <p:cNvSpPr>
            <a:spLocks noChangeArrowheads="1"/>
          </p:cNvSpPr>
          <p:nvPr/>
        </p:nvSpPr>
        <p:spPr bwMode="auto">
          <a:xfrm>
            <a:off x="3447063" y="2214980"/>
            <a:ext cx="238633" cy="117305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200" dirty="0">
              <a:latin typeface="Arial" pitchFamily="34" charset="0"/>
            </a:endParaRPr>
          </a:p>
        </p:txBody>
      </p:sp>
      <p:sp>
        <p:nvSpPr>
          <p:cNvPr id="100" name="AutoShape 3"/>
          <p:cNvSpPr>
            <a:spLocks noChangeArrowheads="1"/>
          </p:cNvSpPr>
          <p:nvPr/>
        </p:nvSpPr>
        <p:spPr bwMode="auto">
          <a:xfrm>
            <a:off x="4400971" y="2209789"/>
            <a:ext cx="238633" cy="117305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200" dirty="0">
              <a:latin typeface="Arial" pitchFamily="34" charset="0"/>
            </a:endParaRPr>
          </a:p>
        </p:txBody>
      </p:sp>
      <p:sp>
        <p:nvSpPr>
          <p:cNvPr id="105" name="AutoShape 3"/>
          <p:cNvSpPr>
            <a:spLocks noChangeArrowheads="1"/>
          </p:cNvSpPr>
          <p:nvPr/>
        </p:nvSpPr>
        <p:spPr bwMode="auto">
          <a:xfrm>
            <a:off x="4667543" y="2809973"/>
            <a:ext cx="238633" cy="117305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200" dirty="0">
              <a:latin typeface="Arial" pitchFamily="34" charset="0"/>
            </a:endParaRPr>
          </a:p>
        </p:txBody>
      </p:sp>
      <p:sp>
        <p:nvSpPr>
          <p:cNvPr id="108" name="AutoShape 3"/>
          <p:cNvSpPr>
            <a:spLocks noChangeArrowheads="1"/>
          </p:cNvSpPr>
          <p:nvPr/>
        </p:nvSpPr>
        <p:spPr bwMode="auto">
          <a:xfrm>
            <a:off x="4937667" y="2209679"/>
            <a:ext cx="238633" cy="117305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200" dirty="0">
              <a:latin typeface="Arial" pitchFamily="34" charset="0"/>
            </a:endParaRPr>
          </a:p>
        </p:txBody>
      </p:sp>
      <p:sp>
        <p:nvSpPr>
          <p:cNvPr id="109" name="AutoShape 3"/>
          <p:cNvSpPr>
            <a:spLocks noChangeArrowheads="1"/>
          </p:cNvSpPr>
          <p:nvPr/>
        </p:nvSpPr>
        <p:spPr bwMode="auto">
          <a:xfrm>
            <a:off x="5771503" y="2802396"/>
            <a:ext cx="238633" cy="117305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200" dirty="0">
              <a:latin typeface="Arial" pitchFamily="34" charset="0"/>
            </a:endParaRPr>
          </a:p>
        </p:txBody>
      </p:sp>
      <p:sp>
        <p:nvSpPr>
          <p:cNvPr id="44" name="AutoShape 5"/>
          <p:cNvSpPr>
            <a:spLocks noChangeArrowheads="1"/>
          </p:cNvSpPr>
          <p:nvPr/>
        </p:nvSpPr>
        <p:spPr bwMode="auto">
          <a:xfrm>
            <a:off x="7206767" y="725773"/>
            <a:ext cx="1002533" cy="301752"/>
          </a:xfrm>
          <a:prstGeom prst="chevron">
            <a:avLst>
              <a:gd name="adj" fmla="val 52315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14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  Legacy</a:t>
            </a:r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8280050" y="1229910"/>
            <a:ext cx="716649" cy="249831"/>
          </a:xfrm>
          <a:prstGeom prst="chevron">
            <a:avLst>
              <a:gd name="adj" fmla="val 52315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800" b="1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EOL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4418" y="3151334"/>
            <a:ext cx="1831023" cy="166199"/>
          </a:xfrm>
          <a:prstGeom prst="rect">
            <a:avLst/>
          </a:prstGeom>
          <a:effectLst/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Release 3 – </a:t>
            </a:r>
            <a:r>
              <a:rPr lang="en-US" sz="1200" b="1" dirty="0"/>
              <a:t>Minor 1.1</a:t>
            </a:r>
          </a:p>
        </p:txBody>
      </p:sp>
      <p:sp>
        <p:nvSpPr>
          <p:cNvPr id="80" name="AutoShape 3"/>
          <p:cNvSpPr>
            <a:spLocks noChangeArrowheads="1"/>
          </p:cNvSpPr>
          <p:nvPr/>
        </p:nvSpPr>
        <p:spPr bwMode="auto">
          <a:xfrm>
            <a:off x="2161030" y="1537058"/>
            <a:ext cx="238633" cy="117305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200" dirty="0">
              <a:latin typeface="Arial" pitchFamily="34" charset="0"/>
            </a:endParaRPr>
          </a:p>
        </p:txBody>
      </p:sp>
      <p:sp>
        <p:nvSpPr>
          <p:cNvPr id="81" name="AutoShape 3"/>
          <p:cNvSpPr>
            <a:spLocks noChangeArrowheads="1"/>
          </p:cNvSpPr>
          <p:nvPr/>
        </p:nvSpPr>
        <p:spPr bwMode="auto">
          <a:xfrm>
            <a:off x="2810521" y="1537058"/>
            <a:ext cx="238633" cy="117305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200" dirty="0">
              <a:latin typeface="Arial" pitchFamily="34" charset="0"/>
            </a:endParaRPr>
          </a:p>
        </p:txBody>
      </p:sp>
      <p:sp>
        <p:nvSpPr>
          <p:cNvPr id="82" name="AutoShape 3"/>
          <p:cNvSpPr>
            <a:spLocks noChangeArrowheads="1"/>
          </p:cNvSpPr>
          <p:nvPr/>
        </p:nvSpPr>
        <p:spPr bwMode="auto">
          <a:xfrm>
            <a:off x="3482188" y="1531662"/>
            <a:ext cx="238633" cy="117305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200" dirty="0">
              <a:latin typeface="Arial" pitchFamily="34" charset="0"/>
            </a:endParaRPr>
          </a:p>
        </p:txBody>
      </p:sp>
      <p:sp>
        <p:nvSpPr>
          <p:cNvPr id="89" name="AutoShape 3"/>
          <p:cNvSpPr>
            <a:spLocks noChangeArrowheads="1"/>
          </p:cNvSpPr>
          <p:nvPr/>
        </p:nvSpPr>
        <p:spPr bwMode="auto">
          <a:xfrm>
            <a:off x="8150238" y="1495401"/>
            <a:ext cx="238633" cy="117305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200" dirty="0">
              <a:latin typeface="Arial" pitchFamily="34" charset="0"/>
            </a:endParaRPr>
          </a:p>
        </p:txBody>
      </p:sp>
      <p:sp>
        <p:nvSpPr>
          <p:cNvPr id="22" name="AutoShape 3"/>
          <p:cNvSpPr>
            <a:spLocks noChangeArrowheads="1"/>
          </p:cNvSpPr>
          <p:nvPr/>
        </p:nvSpPr>
        <p:spPr bwMode="auto">
          <a:xfrm>
            <a:off x="4190674" y="1811016"/>
            <a:ext cx="238633" cy="117305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200" dirty="0">
              <a:latin typeface="Arial" pitchFamily="34" charset="0"/>
            </a:endParaRPr>
          </a:p>
        </p:txBody>
      </p:sp>
      <p:sp>
        <p:nvSpPr>
          <p:cNvPr id="93" name="Rectangle 6"/>
          <p:cNvSpPr>
            <a:spLocks noChangeArrowheads="1"/>
          </p:cNvSpPr>
          <p:nvPr/>
        </p:nvSpPr>
        <p:spPr bwMode="auto">
          <a:xfrm>
            <a:off x="5113491" y="2339241"/>
            <a:ext cx="4008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800" b="1" i="1" dirty="0">
                <a:solidFill>
                  <a:schemeClr val="tx2"/>
                </a:solidFill>
                <a:latin typeface="+mn-lt"/>
                <a:cs typeface="Arial" charset="0"/>
              </a:rPr>
              <a:t>RTO</a:t>
            </a: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5381080" y="2338868"/>
            <a:ext cx="37680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800" b="1" i="1" dirty="0">
                <a:solidFill>
                  <a:schemeClr val="tx2"/>
                </a:solidFill>
                <a:latin typeface="+mn-lt"/>
                <a:cs typeface="Arial" charset="0"/>
              </a:rPr>
              <a:t>GA</a:t>
            </a: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4358946" y="1768850"/>
            <a:ext cx="37680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800" b="1" i="1" dirty="0">
                <a:solidFill>
                  <a:schemeClr val="tx2"/>
                </a:solidFill>
                <a:latin typeface="+mn-lt"/>
                <a:cs typeface="Arial" charset="0"/>
              </a:rPr>
              <a:t>GA</a:t>
            </a:r>
          </a:p>
        </p:txBody>
      </p:sp>
      <p:sp>
        <p:nvSpPr>
          <p:cNvPr id="76" name="Rectangle 6"/>
          <p:cNvSpPr>
            <a:spLocks noChangeArrowheads="1"/>
          </p:cNvSpPr>
          <p:nvPr/>
        </p:nvSpPr>
        <p:spPr bwMode="auto">
          <a:xfrm>
            <a:off x="4105587" y="1766451"/>
            <a:ext cx="4008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800" b="1" i="1" dirty="0">
                <a:solidFill>
                  <a:schemeClr val="tx2"/>
                </a:solidFill>
                <a:latin typeface="+mn-lt"/>
                <a:cs typeface="Arial" charset="0"/>
              </a:rPr>
              <a:t>RTO</a:t>
            </a:r>
          </a:p>
        </p:txBody>
      </p:sp>
      <p:sp>
        <p:nvSpPr>
          <p:cNvPr id="78" name="AutoShape 3"/>
          <p:cNvSpPr>
            <a:spLocks noChangeArrowheads="1"/>
          </p:cNvSpPr>
          <p:nvPr/>
        </p:nvSpPr>
        <p:spPr bwMode="auto">
          <a:xfrm>
            <a:off x="5293303" y="2803452"/>
            <a:ext cx="238633" cy="117305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200" dirty="0">
              <a:latin typeface="Arial" pitchFamily="34" charset="0"/>
            </a:endParaRPr>
          </a:p>
        </p:txBody>
      </p:sp>
      <p:sp>
        <p:nvSpPr>
          <p:cNvPr id="111" name="Rectangle 6"/>
          <p:cNvSpPr>
            <a:spLocks noChangeArrowheads="1"/>
          </p:cNvSpPr>
          <p:nvPr/>
        </p:nvSpPr>
        <p:spPr bwMode="auto">
          <a:xfrm>
            <a:off x="2080651" y="1489564"/>
            <a:ext cx="4008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800" b="1" i="1" dirty="0">
                <a:solidFill>
                  <a:schemeClr val="tx2"/>
                </a:solidFill>
                <a:latin typeface="+mn-lt"/>
                <a:cs typeface="Arial" charset="0"/>
              </a:rPr>
              <a:t>PER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5509549" y="3102293"/>
            <a:ext cx="2073077" cy="243522"/>
            <a:chOff x="1295971" y="1638517"/>
            <a:chExt cx="1796604" cy="306260"/>
          </a:xfrm>
        </p:grpSpPr>
        <p:sp>
          <p:nvSpPr>
            <p:cNvPr id="126" name="AutoShape 5"/>
            <p:cNvSpPr>
              <a:spLocks noChangeArrowheads="1"/>
            </p:cNvSpPr>
            <p:nvPr/>
          </p:nvSpPr>
          <p:spPr bwMode="auto">
            <a:xfrm>
              <a:off x="2532246" y="1638517"/>
              <a:ext cx="560329" cy="306260"/>
            </a:xfrm>
            <a:prstGeom prst="chevron">
              <a:avLst>
                <a:gd name="adj" fmla="val 52315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1"/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Verdana" pitchFamily="34" charset="0"/>
                  <a:cs typeface="Arial" charset="0"/>
                </a:rPr>
                <a:t>Launch</a:t>
              </a:r>
            </a:p>
            <a:p>
              <a:pPr algn="ctr"/>
              <a:r>
                <a:rPr lang="en-US" sz="600" dirty="0">
                  <a:solidFill>
                    <a:schemeClr val="bg1"/>
                  </a:solidFill>
                  <a:latin typeface="Verdana" pitchFamily="34" charset="0"/>
                  <a:cs typeface="Arial" charset="0"/>
                </a:rPr>
                <a:t>Release</a:t>
              </a:r>
            </a:p>
          </p:txBody>
        </p:sp>
        <p:sp>
          <p:nvSpPr>
            <p:cNvPr id="127" name="AutoShape 5"/>
            <p:cNvSpPr>
              <a:spLocks noChangeArrowheads="1"/>
            </p:cNvSpPr>
            <p:nvPr/>
          </p:nvSpPr>
          <p:spPr bwMode="auto">
            <a:xfrm>
              <a:off x="1295971" y="1640273"/>
              <a:ext cx="469433" cy="300923"/>
            </a:xfrm>
            <a:prstGeom prst="chevron">
              <a:avLst>
                <a:gd name="adj" fmla="val 52315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1"/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Verdana" pitchFamily="34" charset="0"/>
                  <a:cs typeface="Arial" charset="0"/>
                </a:rPr>
                <a:t>Define</a:t>
              </a:r>
            </a:p>
            <a:p>
              <a:pPr algn="ctr"/>
              <a:r>
                <a:rPr lang="en-US" sz="600" dirty="0">
                  <a:solidFill>
                    <a:schemeClr val="bg1"/>
                  </a:solidFill>
                  <a:latin typeface="Verdana" pitchFamily="34" charset="0"/>
                  <a:cs typeface="Arial" charset="0"/>
                </a:rPr>
                <a:t>Release</a:t>
              </a:r>
            </a:p>
          </p:txBody>
        </p:sp>
      </p:grpSp>
      <p:sp>
        <p:nvSpPr>
          <p:cNvPr id="128" name="Rectangle 6"/>
          <p:cNvSpPr>
            <a:spLocks noChangeArrowheads="1"/>
          </p:cNvSpPr>
          <p:nvPr/>
        </p:nvSpPr>
        <p:spPr bwMode="auto">
          <a:xfrm>
            <a:off x="6260098" y="3179441"/>
            <a:ext cx="4008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800" i="1" dirty="0">
                <a:solidFill>
                  <a:schemeClr val="bg1"/>
                </a:solidFill>
                <a:latin typeface="+mn-lt"/>
                <a:cs typeface="Arial" charset="0"/>
              </a:rPr>
              <a:t>RTO</a:t>
            </a:r>
          </a:p>
        </p:txBody>
      </p:sp>
      <p:sp>
        <p:nvSpPr>
          <p:cNvPr id="129" name="AutoShape 5"/>
          <p:cNvSpPr>
            <a:spLocks noChangeArrowheads="1"/>
          </p:cNvSpPr>
          <p:nvPr/>
        </p:nvSpPr>
        <p:spPr bwMode="auto">
          <a:xfrm>
            <a:off x="4459069" y="3103691"/>
            <a:ext cx="604566" cy="240965"/>
          </a:xfrm>
          <a:prstGeom prst="chevron">
            <a:avLst>
              <a:gd name="adj" fmla="val 52315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algn="ctr"/>
            <a:r>
              <a:rPr lang="en-US" sz="6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Plan</a:t>
            </a:r>
          </a:p>
          <a:p>
            <a:pPr algn="ctr"/>
            <a:r>
              <a:rPr lang="en-US" sz="6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Release</a:t>
            </a:r>
          </a:p>
        </p:txBody>
      </p:sp>
      <p:sp>
        <p:nvSpPr>
          <p:cNvPr id="130" name="AutoShape 5"/>
          <p:cNvSpPr>
            <a:spLocks noChangeArrowheads="1"/>
          </p:cNvSpPr>
          <p:nvPr/>
        </p:nvSpPr>
        <p:spPr bwMode="auto">
          <a:xfrm>
            <a:off x="4963963" y="3103691"/>
            <a:ext cx="643563" cy="242125"/>
          </a:xfrm>
          <a:prstGeom prst="chevron">
            <a:avLst>
              <a:gd name="adj" fmla="val 52315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6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Propose</a:t>
            </a:r>
          </a:p>
          <a:p>
            <a:pPr>
              <a:defRPr/>
            </a:pPr>
            <a:r>
              <a:rPr lang="en-US" sz="6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Release</a:t>
            </a:r>
          </a:p>
        </p:txBody>
      </p:sp>
      <p:sp>
        <p:nvSpPr>
          <p:cNvPr id="131" name="AutoShape 5"/>
          <p:cNvSpPr>
            <a:spLocks noChangeArrowheads="1"/>
          </p:cNvSpPr>
          <p:nvPr/>
        </p:nvSpPr>
        <p:spPr bwMode="auto">
          <a:xfrm>
            <a:off x="5954695" y="3102293"/>
            <a:ext cx="1090112" cy="240675"/>
          </a:xfrm>
          <a:prstGeom prst="chevron">
            <a:avLst>
              <a:gd name="adj" fmla="val 52315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6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Dev-Test</a:t>
            </a:r>
          </a:p>
        </p:txBody>
      </p:sp>
      <p:sp>
        <p:nvSpPr>
          <p:cNvPr id="132" name="AutoShape 3"/>
          <p:cNvSpPr>
            <a:spLocks noChangeArrowheads="1"/>
          </p:cNvSpPr>
          <p:nvPr/>
        </p:nvSpPr>
        <p:spPr bwMode="auto">
          <a:xfrm>
            <a:off x="6807725" y="2966668"/>
            <a:ext cx="238633" cy="117305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200" dirty="0">
              <a:latin typeface="Arial" pitchFamily="34" charset="0"/>
            </a:endParaRPr>
          </a:p>
        </p:txBody>
      </p:sp>
      <p:sp>
        <p:nvSpPr>
          <p:cNvPr id="133" name="AutoShape 3"/>
          <p:cNvSpPr>
            <a:spLocks noChangeArrowheads="1"/>
          </p:cNvSpPr>
          <p:nvPr/>
        </p:nvSpPr>
        <p:spPr bwMode="auto">
          <a:xfrm>
            <a:off x="4830721" y="3353658"/>
            <a:ext cx="238633" cy="117305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200" dirty="0">
              <a:latin typeface="Arial" pitchFamily="34" charset="0"/>
            </a:endParaRPr>
          </a:p>
        </p:txBody>
      </p:sp>
      <p:sp>
        <p:nvSpPr>
          <p:cNvPr id="134" name="AutoShape 3"/>
          <p:cNvSpPr>
            <a:spLocks noChangeArrowheads="1"/>
          </p:cNvSpPr>
          <p:nvPr/>
        </p:nvSpPr>
        <p:spPr bwMode="auto">
          <a:xfrm>
            <a:off x="5371671" y="3358096"/>
            <a:ext cx="238633" cy="117305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200" dirty="0">
              <a:latin typeface="Arial" pitchFamily="34" charset="0"/>
            </a:endParaRPr>
          </a:p>
        </p:txBody>
      </p:sp>
      <p:sp>
        <p:nvSpPr>
          <p:cNvPr id="135" name="AutoShape 3"/>
          <p:cNvSpPr>
            <a:spLocks noChangeArrowheads="1"/>
          </p:cNvSpPr>
          <p:nvPr/>
        </p:nvSpPr>
        <p:spPr bwMode="auto">
          <a:xfrm>
            <a:off x="5825481" y="3351116"/>
            <a:ext cx="238633" cy="117305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200" dirty="0">
              <a:latin typeface="Arial" pitchFamily="34" charset="0"/>
            </a:endParaRPr>
          </a:p>
        </p:txBody>
      </p:sp>
      <p:sp>
        <p:nvSpPr>
          <p:cNvPr id="136" name="AutoShape 3"/>
          <p:cNvSpPr>
            <a:spLocks noChangeArrowheads="1"/>
          </p:cNvSpPr>
          <p:nvPr/>
        </p:nvSpPr>
        <p:spPr bwMode="auto">
          <a:xfrm>
            <a:off x="6779389" y="3345925"/>
            <a:ext cx="238633" cy="117305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200" dirty="0">
              <a:latin typeface="Arial" pitchFamily="34" charset="0"/>
            </a:endParaRPr>
          </a:p>
        </p:txBody>
      </p:sp>
      <p:sp>
        <p:nvSpPr>
          <p:cNvPr id="137" name="AutoShape 3"/>
          <p:cNvSpPr>
            <a:spLocks noChangeArrowheads="1"/>
          </p:cNvSpPr>
          <p:nvPr/>
        </p:nvSpPr>
        <p:spPr bwMode="auto">
          <a:xfrm>
            <a:off x="7316085" y="3345815"/>
            <a:ext cx="238633" cy="117305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200" dirty="0">
              <a:latin typeface="Arial" pitchFamily="34" charset="0"/>
            </a:endParaRPr>
          </a:p>
        </p:txBody>
      </p:sp>
      <p:sp>
        <p:nvSpPr>
          <p:cNvPr id="138" name="AutoShape 3"/>
          <p:cNvSpPr>
            <a:spLocks noChangeArrowheads="1"/>
          </p:cNvSpPr>
          <p:nvPr/>
        </p:nvSpPr>
        <p:spPr bwMode="auto">
          <a:xfrm>
            <a:off x="6569092" y="2972376"/>
            <a:ext cx="238633" cy="117305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200" dirty="0">
              <a:latin typeface="Arial" pitchFamily="34" charset="0"/>
            </a:endParaRPr>
          </a:p>
        </p:txBody>
      </p:sp>
      <p:sp>
        <p:nvSpPr>
          <p:cNvPr id="139" name="Rectangle 6"/>
          <p:cNvSpPr>
            <a:spLocks noChangeArrowheads="1"/>
          </p:cNvSpPr>
          <p:nvPr/>
        </p:nvSpPr>
        <p:spPr bwMode="auto">
          <a:xfrm>
            <a:off x="6737364" y="2917598"/>
            <a:ext cx="37680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800" b="1" i="1" dirty="0">
                <a:solidFill>
                  <a:schemeClr val="tx2"/>
                </a:solidFill>
                <a:latin typeface="+mn-lt"/>
                <a:cs typeface="Arial" charset="0"/>
              </a:rPr>
              <a:t>GA</a:t>
            </a:r>
          </a:p>
        </p:txBody>
      </p:sp>
      <p:sp>
        <p:nvSpPr>
          <p:cNvPr id="140" name="Rectangle 6"/>
          <p:cNvSpPr>
            <a:spLocks noChangeArrowheads="1"/>
          </p:cNvSpPr>
          <p:nvPr/>
        </p:nvSpPr>
        <p:spPr bwMode="auto">
          <a:xfrm>
            <a:off x="6484005" y="2915199"/>
            <a:ext cx="4008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800" b="1" i="1" dirty="0">
                <a:solidFill>
                  <a:schemeClr val="tx2"/>
                </a:solidFill>
                <a:latin typeface="+mn-lt"/>
                <a:cs typeface="Arial" charset="0"/>
              </a:rPr>
              <a:t>RTO</a:t>
            </a:r>
          </a:p>
        </p:txBody>
      </p:sp>
      <p:sp>
        <p:nvSpPr>
          <p:cNvPr id="2" name="TextBox 1"/>
          <p:cNvSpPr txBox="1"/>
          <p:nvPr/>
        </p:nvSpPr>
        <p:spPr bwMode="black">
          <a:xfrm>
            <a:off x="476559" y="4310052"/>
            <a:ext cx="3216183" cy="510848"/>
          </a:xfrm>
          <a:prstGeom prst="rect">
            <a:avLst/>
          </a:prstGeom>
          <a:noFill/>
          <a:ln w="15875" cap="rnd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 i="1" dirty="0">
                <a:solidFill>
                  <a:srgbClr val="090909"/>
                </a:solidFill>
                <a:latin typeface="+mn-lt"/>
              </a:rPr>
              <a:t>	                      Legend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i="1" dirty="0">
                <a:solidFill>
                  <a:srgbClr val="090909"/>
                </a:solidFill>
                <a:latin typeface="+mn-lt"/>
              </a:rPr>
              <a:t>PER			:  Phase Exit Review (PDLC)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i="1" dirty="0">
                <a:solidFill>
                  <a:srgbClr val="090909"/>
                </a:solidFill>
                <a:latin typeface="+mn-lt"/>
              </a:rPr>
              <a:t>&lt;PDLC Phase&gt;-</a:t>
            </a:r>
            <a:r>
              <a:rPr lang="en-US" sz="800" dirty="0">
                <a:solidFill>
                  <a:srgbClr val="090909"/>
                </a:solidFill>
                <a:latin typeface="+mn-lt"/>
              </a:rPr>
              <a:t>Program	: Overarching Program Checklist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i="1" dirty="0">
                <a:solidFill>
                  <a:srgbClr val="090909"/>
                </a:solidFill>
                <a:latin typeface="+mn-lt"/>
              </a:rPr>
              <a:t>&lt;PDLC Phase&gt;-</a:t>
            </a:r>
            <a:r>
              <a:rPr lang="en-US" sz="800" dirty="0">
                <a:solidFill>
                  <a:srgbClr val="090909"/>
                </a:solidFill>
                <a:latin typeface="+mn-lt"/>
              </a:rPr>
              <a:t>Release	: Release Specific Checklist</a:t>
            </a:r>
            <a:endParaRPr lang="en-US" sz="800" i="1" dirty="0">
              <a:solidFill>
                <a:srgbClr val="090909"/>
              </a:solidFill>
              <a:latin typeface="+mn-lt"/>
            </a:endParaRPr>
          </a:p>
        </p:txBody>
      </p:sp>
      <p:sp>
        <p:nvSpPr>
          <p:cNvPr id="14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4185" y="3693278"/>
            <a:ext cx="2408079" cy="166199"/>
          </a:xfrm>
          <a:prstGeom prst="rect">
            <a:avLst/>
          </a:prstGeom>
          <a:effectLst/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                 – </a:t>
            </a:r>
            <a:r>
              <a:rPr lang="en-US" sz="1200" b="1" dirty="0"/>
              <a:t>Project</a:t>
            </a:r>
          </a:p>
        </p:txBody>
      </p:sp>
      <p:sp>
        <p:nvSpPr>
          <p:cNvPr id="160" name="AutoShape 5"/>
          <p:cNvSpPr>
            <a:spLocks noChangeArrowheads="1"/>
          </p:cNvSpPr>
          <p:nvPr/>
        </p:nvSpPr>
        <p:spPr bwMode="auto">
          <a:xfrm>
            <a:off x="5362297" y="3691205"/>
            <a:ext cx="1833724" cy="242125"/>
          </a:xfrm>
          <a:prstGeom prst="chevron">
            <a:avLst>
              <a:gd name="adj" fmla="val 52315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algn="ctr">
              <a:defRPr/>
            </a:pPr>
            <a:r>
              <a:rPr lang="en-US" sz="6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Active</a:t>
            </a:r>
            <a:br>
              <a:rPr lang="en-US" sz="6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</a:br>
            <a:r>
              <a:rPr lang="en-US" sz="6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Project</a:t>
            </a:r>
          </a:p>
        </p:txBody>
      </p:sp>
      <p:sp>
        <p:nvSpPr>
          <p:cNvPr id="101" name="AutoShape 5"/>
          <p:cNvSpPr>
            <a:spLocks noChangeArrowheads="1"/>
          </p:cNvSpPr>
          <p:nvPr/>
        </p:nvSpPr>
        <p:spPr bwMode="auto">
          <a:xfrm>
            <a:off x="5087054" y="1959259"/>
            <a:ext cx="732371" cy="230593"/>
          </a:xfrm>
          <a:prstGeom prst="chevron">
            <a:avLst>
              <a:gd name="adj" fmla="val 52315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r>
              <a:rPr lang="en-US" sz="6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Released</a:t>
            </a:r>
          </a:p>
        </p:txBody>
      </p:sp>
      <p:sp>
        <p:nvSpPr>
          <p:cNvPr id="103" name="AutoShape 5"/>
          <p:cNvSpPr>
            <a:spLocks noChangeArrowheads="1"/>
          </p:cNvSpPr>
          <p:nvPr/>
        </p:nvSpPr>
        <p:spPr bwMode="auto">
          <a:xfrm>
            <a:off x="5923055" y="2543402"/>
            <a:ext cx="732371" cy="230593"/>
          </a:xfrm>
          <a:prstGeom prst="chevron">
            <a:avLst>
              <a:gd name="adj" fmla="val 52315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r>
              <a:rPr lang="en-US" sz="6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Released</a:t>
            </a:r>
          </a:p>
        </p:txBody>
      </p:sp>
      <p:sp>
        <p:nvSpPr>
          <p:cNvPr id="104" name="AutoShape 5"/>
          <p:cNvSpPr>
            <a:spLocks noChangeArrowheads="1"/>
          </p:cNvSpPr>
          <p:nvPr/>
        </p:nvSpPr>
        <p:spPr bwMode="auto">
          <a:xfrm>
            <a:off x="7439150" y="3108835"/>
            <a:ext cx="732371" cy="230593"/>
          </a:xfrm>
          <a:prstGeom prst="chevron">
            <a:avLst>
              <a:gd name="adj" fmla="val 52315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r>
              <a:rPr lang="en-US" sz="6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Released</a:t>
            </a:r>
          </a:p>
        </p:txBody>
      </p:sp>
      <p:sp>
        <p:nvSpPr>
          <p:cNvPr id="106" name="AutoShape 5"/>
          <p:cNvSpPr>
            <a:spLocks noChangeArrowheads="1"/>
          </p:cNvSpPr>
          <p:nvPr/>
        </p:nvSpPr>
        <p:spPr bwMode="auto">
          <a:xfrm>
            <a:off x="7055334" y="3690094"/>
            <a:ext cx="732371" cy="230593"/>
          </a:xfrm>
          <a:prstGeom prst="chevron">
            <a:avLst>
              <a:gd name="adj" fmla="val 52315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r>
              <a:rPr lang="en-US" sz="6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Completed</a:t>
            </a:r>
          </a:p>
        </p:txBody>
      </p:sp>
      <p:sp>
        <p:nvSpPr>
          <p:cNvPr id="3" name="Curved Left Arrow 2"/>
          <p:cNvSpPr/>
          <p:nvPr/>
        </p:nvSpPr>
        <p:spPr bwMode="gray">
          <a:xfrm>
            <a:off x="6456055" y="1534622"/>
            <a:ext cx="324246" cy="423065"/>
          </a:xfrm>
          <a:prstGeom prst="curvedLeftArrow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Curved Left Arrow 101"/>
          <p:cNvSpPr/>
          <p:nvPr/>
        </p:nvSpPr>
        <p:spPr bwMode="gray">
          <a:xfrm rot="10800000">
            <a:off x="5878532" y="1516471"/>
            <a:ext cx="324246" cy="423065"/>
          </a:xfrm>
          <a:prstGeom prst="curvedLeftArrow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14" name="AutoShape 3"/>
          <p:cNvSpPr>
            <a:spLocks noChangeArrowheads="1"/>
          </p:cNvSpPr>
          <p:nvPr/>
        </p:nvSpPr>
        <p:spPr bwMode="auto">
          <a:xfrm>
            <a:off x="6194610" y="1679235"/>
            <a:ext cx="238633" cy="117305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200" dirty="0">
              <a:latin typeface="Arial" pitchFamily="34" charset="0"/>
            </a:endParaRPr>
          </a:p>
        </p:txBody>
      </p:sp>
      <p:sp>
        <p:nvSpPr>
          <p:cNvPr id="116" name="Rectangle 6"/>
          <p:cNvSpPr>
            <a:spLocks noChangeArrowheads="1"/>
          </p:cNvSpPr>
          <p:nvPr/>
        </p:nvSpPr>
        <p:spPr bwMode="auto">
          <a:xfrm>
            <a:off x="5780990" y="1563374"/>
            <a:ext cx="11174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800" b="1" i="1" dirty="0">
                <a:solidFill>
                  <a:schemeClr val="bg1"/>
                </a:solidFill>
                <a:latin typeface="+mn-lt"/>
                <a:cs typeface="Arial" charset="0"/>
              </a:rPr>
              <a:t>PDLC Program</a:t>
            </a:r>
          </a:p>
          <a:p>
            <a:pPr algn="ctr" eaLnBrk="1" hangingPunct="1"/>
            <a:r>
              <a:rPr lang="en-US" altLang="en-US" sz="800" b="1" i="1" dirty="0">
                <a:solidFill>
                  <a:schemeClr val="bg1"/>
                </a:solidFill>
                <a:latin typeface="+mn-lt"/>
                <a:cs typeface="Arial" charset="0"/>
              </a:rPr>
              <a:t>Change</a:t>
            </a:r>
          </a:p>
        </p:txBody>
      </p:sp>
      <p:sp>
        <p:nvSpPr>
          <p:cNvPr id="15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30137" y="4162786"/>
            <a:ext cx="1831023" cy="166199"/>
          </a:xfrm>
          <a:prstGeom prst="rect">
            <a:avLst/>
          </a:prstGeom>
          <a:effectLst/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Release 5 – </a:t>
            </a:r>
            <a:r>
              <a:rPr lang="en-US" sz="1200" b="1" i="1" dirty="0"/>
              <a:t>Concept</a:t>
            </a:r>
            <a:endParaRPr lang="en-US" sz="1200" b="1" dirty="0"/>
          </a:p>
        </p:txBody>
      </p:sp>
      <p:sp>
        <p:nvSpPr>
          <p:cNvPr id="161" name="AutoShape 5"/>
          <p:cNvSpPr>
            <a:spLocks noChangeArrowheads="1"/>
          </p:cNvSpPr>
          <p:nvPr/>
        </p:nvSpPr>
        <p:spPr bwMode="auto">
          <a:xfrm>
            <a:off x="5515267" y="4115140"/>
            <a:ext cx="541672" cy="239278"/>
          </a:xfrm>
          <a:prstGeom prst="chevron">
            <a:avLst>
              <a:gd name="adj" fmla="val 52315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algn="ctr"/>
            <a:r>
              <a:rPr lang="en-US" sz="6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Define</a:t>
            </a:r>
          </a:p>
          <a:p>
            <a:pPr algn="ctr"/>
            <a:r>
              <a:rPr lang="en-US" sz="6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Release</a:t>
            </a:r>
          </a:p>
        </p:txBody>
      </p:sp>
      <p:sp>
        <p:nvSpPr>
          <p:cNvPr id="162" name="Rectangle 6"/>
          <p:cNvSpPr>
            <a:spLocks noChangeArrowheads="1"/>
          </p:cNvSpPr>
          <p:nvPr/>
        </p:nvSpPr>
        <p:spPr bwMode="auto">
          <a:xfrm>
            <a:off x="6265817" y="4190893"/>
            <a:ext cx="4008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800" i="1" dirty="0">
                <a:solidFill>
                  <a:schemeClr val="bg1"/>
                </a:solidFill>
                <a:latin typeface="+mn-lt"/>
                <a:cs typeface="Arial" charset="0"/>
              </a:rPr>
              <a:t>RTO</a:t>
            </a:r>
          </a:p>
        </p:txBody>
      </p:sp>
      <p:sp>
        <p:nvSpPr>
          <p:cNvPr id="163" name="AutoShape 5"/>
          <p:cNvSpPr>
            <a:spLocks noChangeArrowheads="1"/>
          </p:cNvSpPr>
          <p:nvPr/>
        </p:nvSpPr>
        <p:spPr bwMode="auto">
          <a:xfrm>
            <a:off x="4464788" y="4115143"/>
            <a:ext cx="604566" cy="240965"/>
          </a:xfrm>
          <a:prstGeom prst="chevron">
            <a:avLst>
              <a:gd name="adj" fmla="val 52315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algn="ctr"/>
            <a:r>
              <a:rPr lang="en-US" sz="6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Plan</a:t>
            </a:r>
          </a:p>
          <a:p>
            <a:pPr algn="ctr"/>
            <a:r>
              <a:rPr lang="en-US" sz="6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Release</a:t>
            </a:r>
          </a:p>
        </p:txBody>
      </p:sp>
      <p:sp>
        <p:nvSpPr>
          <p:cNvPr id="164" name="AutoShape 5"/>
          <p:cNvSpPr>
            <a:spLocks noChangeArrowheads="1"/>
          </p:cNvSpPr>
          <p:nvPr/>
        </p:nvSpPr>
        <p:spPr bwMode="auto">
          <a:xfrm>
            <a:off x="4969682" y="4115143"/>
            <a:ext cx="643563" cy="242125"/>
          </a:xfrm>
          <a:prstGeom prst="chevron">
            <a:avLst>
              <a:gd name="adj" fmla="val 52315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6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Propose</a:t>
            </a:r>
          </a:p>
          <a:p>
            <a:pPr>
              <a:defRPr/>
            </a:pPr>
            <a:r>
              <a:rPr lang="en-US" sz="6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Release</a:t>
            </a:r>
          </a:p>
        </p:txBody>
      </p:sp>
      <p:sp>
        <p:nvSpPr>
          <p:cNvPr id="165" name="AutoShape 5"/>
          <p:cNvSpPr>
            <a:spLocks noChangeArrowheads="1"/>
          </p:cNvSpPr>
          <p:nvPr/>
        </p:nvSpPr>
        <p:spPr bwMode="auto">
          <a:xfrm>
            <a:off x="5960414" y="4113745"/>
            <a:ext cx="1090112" cy="240675"/>
          </a:xfrm>
          <a:prstGeom prst="chevron">
            <a:avLst>
              <a:gd name="adj" fmla="val 52315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6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Dev-Test</a:t>
            </a:r>
          </a:p>
        </p:txBody>
      </p:sp>
      <p:sp>
        <p:nvSpPr>
          <p:cNvPr id="166" name="AutoShape 3"/>
          <p:cNvSpPr>
            <a:spLocks noChangeArrowheads="1"/>
          </p:cNvSpPr>
          <p:nvPr/>
        </p:nvSpPr>
        <p:spPr bwMode="auto">
          <a:xfrm>
            <a:off x="6832912" y="3978120"/>
            <a:ext cx="238633" cy="117305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200" dirty="0">
              <a:latin typeface="Arial" pitchFamily="34" charset="0"/>
            </a:endParaRPr>
          </a:p>
        </p:txBody>
      </p:sp>
      <p:sp>
        <p:nvSpPr>
          <p:cNvPr id="167" name="AutoShape 3"/>
          <p:cNvSpPr>
            <a:spLocks noChangeArrowheads="1"/>
          </p:cNvSpPr>
          <p:nvPr/>
        </p:nvSpPr>
        <p:spPr bwMode="auto">
          <a:xfrm>
            <a:off x="4836440" y="4365110"/>
            <a:ext cx="238633" cy="117305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200" dirty="0">
              <a:latin typeface="Arial" pitchFamily="34" charset="0"/>
            </a:endParaRPr>
          </a:p>
        </p:txBody>
      </p:sp>
      <p:sp>
        <p:nvSpPr>
          <p:cNvPr id="168" name="AutoShape 3"/>
          <p:cNvSpPr>
            <a:spLocks noChangeArrowheads="1"/>
          </p:cNvSpPr>
          <p:nvPr/>
        </p:nvSpPr>
        <p:spPr bwMode="auto">
          <a:xfrm>
            <a:off x="5377390" y="4369548"/>
            <a:ext cx="238633" cy="117305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200" dirty="0">
              <a:latin typeface="Arial" pitchFamily="34" charset="0"/>
            </a:endParaRPr>
          </a:p>
        </p:txBody>
      </p:sp>
      <p:sp>
        <p:nvSpPr>
          <p:cNvPr id="169" name="AutoShape 3"/>
          <p:cNvSpPr>
            <a:spLocks noChangeArrowheads="1"/>
          </p:cNvSpPr>
          <p:nvPr/>
        </p:nvSpPr>
        <p:spPr bwMode="auto">
          <a:xfrm>
            <a:off x="5831200" y="4362568"/>
            <a:ext cx="238633" cy="117305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200" dirty="0">
              <a:latin typeface="Arial" pitchFamily="34" charset="0"/>
            </a:endParaRPr>
          </a:p>
        </p:txBody>
      </p:sp>
      <p:sp>
        <p:nvSpPr>
          <p:cNvPr id="170" name="AutoShape 3"/>
          <p:cNvSpPr>
            <a:spLocks noChangeArrowheads="1"/>
          </p:cNvSpPr>
          <p:nvPr/>
        </p:nvSpPr>
        <p:spPr bwMode="auto">
          <a:xfrm>
            <a:off x="6785108" y="4357377"/>
            <a:ext cx="238633" cy="117305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200" dirty="0">
              <a:latin typeface="Arial" pitchFamily="34" charset="0"/>
            </a:endParaRPr>
          </a:p>
        </p:txBody>
      </p:sp>
      <p:sp>
        <p:nvSpPr>
          <p:cNvPr id="173" name="Rectangle 6"/>
          <p:cNvSpPr>
            <a:spLocks noChangeArrowheads="1"/>
          </p:cNvSpPr>
          <p:nvPr/>
        </p:nvSpPr>
        <p:spPr bwMode="auto">
          <a:xfrm>
            <a:off x="6666705" y="3929050"/>
            <a:ext cx="52931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800" b="1" i="1" dirty="0">
                <a:solidFill>
                  <a:schemeClr val="tx2"/>
                </a:solidFill>
                <a:latin typeface="+mn-lt"/>
                <a:cs typeface="Arial" charset="0"/>
              </a:rPr>
              <a:t>POC</a:t>
            </a:r>
          </a:p>
        </p:txBody>
      </p:sp>
      <p:sp>
        <p:nvSpPr>
          <p:cNvPr id="179" name="AutoShape 5"/>
          <p:cNvSpPr>
            <a:spLocks noChangeArrowheads="1"/>
          </p:cNvSpPr>
          <p:nvPr/>
        </p:nvSpPr>
        <p:spPr bwMode="auto">
          <a:xfrm>
            <a:off x="6939198" y="4120287"/>
            <a:ext cx="732371" cy="230593"/>
          </a:xfrm>
          <a:prstGeom prst="chevron">
            <a:avLst>
              <a:gd name="adj" fmla="val 52315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r>
              <a:rPr lang="en-US" sz="6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Released</a:t>
            </a:r>
          </a:p>
        </p:txBody>
      </p:sp>
      <p:sp>
        <p:nvSpPr>
          <p:cNvPr id="204" name="AutoShape 3"/>
          <p:cNvSpPr>
            <a:spLocks noChangeArrowheads="1"/>
          </p:cNvSpPr>
          <p:nvPr/>
        </p:nvSpPr>
        <p:spPr bwMode="auto">
          <a:xfrm>
            <a:off x="6957388" y="3579716"/>
            <a:ext cx="238633" cy="117305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200" dirty="0">
              <a:latin typeface="Arial" pitchFamily="34" charset="0"/>
            </a:endParaRPr>
          </a:p>
        </p:txBody>
      </p:sp>
      <p:sp>
        <p:nvSpPr>
          <p:cNvPr id="205" name="Rectangle 6"/>
          <p:cNvSpPr>
            <a:spLocks noChangeArrowheads="1"/>
          </p:cNvSpPr>
          <p:nvPr/>
        </p:nvSpPr>
        <p:spPr bwMode="auto">
          <a:xfrm>
            <a:off x="6611204" y="3532222"/>
            <a:ext cx="8501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800" b="1" i="1" dirty="0">
                <a:solidFill>
                  <a:schemeClr val="tx2"/>
                </a:solidFill>
                <a:latin typeface="+mn-lt"/>
                <a:cs typeface="Arial" charset="0"/>
              </a:rPr>
              <a:t>Complete</a:t>
            </a:r>
          </a:p>
        </p:txBody>
      </p:sp>
      <p:sp>
        <p:nvSpPr>
          <p:cNvPr id="149" name="AutoShape 5"/>
          <p:cNvSpPr>
            <a:spLocks noChangeArrowheads="1"/>
          </p:cNvSpPr>
          <p:nvPr/>
        </p:nvSpPr>
        <p:spPr bwMode="auto">
          <a:xfrm>
            <a:off x="4309990" y="1231626"/>
            <a:ext cx="1374088" cy="253454"/>
          </a:xfrm>
          <a:prstGeom prst="chevron">
            <a:avLst>
              <a:gd name="adj" fmla="val 52315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10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  Live</a:t>
            </a:r>
          </a:p>
        </p:txBody>
      </p:sp>
      <p:sp>
        <p:nvSpPr>
          <p:cNvPr id="150" name="AutoShape 5"/>
          <p:cNvSpPr>
            <a:spLocks noChangeArrowheads="1"/>
          </p:cNvSpPr>
          <p:nvPr/>
        </p:nvSpPr>
        <p:spPr bwMode="auto">
          <a:xfrm>
            <a:off x="5538330" y="1231626"/>
            <a:ext cx="917023" cy="253454"/>
          </a:xfrm>
          <a:prstGeom prst="chevron">
            <a:avLst>
              <a:gd name="adj" fmla="val 52315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10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  In-Review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V="1">
            <a:off x="2080651" y="1705008"/>
            <a:ext cx="729870" cy="217605"/>
          </a:xfrm>
          <a:prstGeom prst="line">
            <a:avLst/>
          </a:prstGeom>
          <a:solidFill>
            <a:schemeClr val="accent2"/>
          </a:solidFill>
          <a:ln w="254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H="1" flipV="1">
            <a:off x="5044244" y="1661896"/>
            <a:ext cx="629563" cy="249258"/>
          </a:xfrm>
          <a:prstGeom prst="line">
            <a:avLst/>
          </a:prstGeom>
          <a:solidFill>
            <a:schemeClr val="accent2"/>
          </a:solidFill>
          <a:ln w="254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52" name="AutoShape 5"/>
          <p:cNvSpPr>
            <a:spLocks noChangeArrowheads="1"/>
          </p:cNvSpPr>
          <p:nvPr/>
        </p:nvSpPr>
        <p:spPr bwMode="auto">
          <a:xfrm>
            <a:off x="3618926" y="1225424"/>
            <a:ext cx="791319" cy="263084"/>
          </a:xfrm>
          <a:prstGeom prst="chevron">
            <a:avLst>
              <a:gd name="adj" fmla="val 52315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algn="ctr">
              <a:defRPr/>
            </a:pPr>
            <a:r>
              <a:rPr lang="en-US" sz="8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Test </a:t>
            </a:r>
          </a:p>
          <a:p>
            <a:pPr algn="ctr">
              <a:defRPr/>
            </a:pPr>
            <a:r>
              <a:rPr lang="en-US" sz="8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Program</a:t>
            </a:r>
          </a:p>
        </p:txBody>
      </p:sp>
      <p:sp>
        <p:nvSpPr>
          <p:cNvPr id="155" name="AutoShape 3"/>
          <p:cNvSpPr>
            <a:spLocks noChangeArrowheads="1"/>
          </p:cNvSpPr>
          <p:nvPr/>
        </p:nvSpPr>
        <p:spPr bwMode="auto">
          <a:xfrm>
            <a:off x="4190674" y="1545634"/>
            <a:ext cx="238633" cy="117305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200" dirty="0">
              <a:latin typeface="Arial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 bwMode="black">
          <a:xfrm>
            <a:off x="6340716" y="1793875"/>
            <a:ext cx="1982948" cy="350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defTabSz="914400">
              <a:lnSpc>
                <a:spcPct val="90000"/>
              </a:lnSpc>
              <a:spcBef>
                <a:spcPts val="600"/>
              </a:spcBef>
            </a:pPr>
            <a:r>
              <a:rPr lang="en-US" sz="1000" dirty="0">
                <a:solidFill>
                  <a:schemeClr val="bg1"/>
                </a:solidFill>
                <a:latin typeface="Arial"/>
                <a:ea typeface="ＭＳ Ｐゴシック" charset="0"/>
                <a:cs typeface="ＭＳ Ｐゴシック" charset="0"/>
              </a:rPr>
              <a:t>Changes to Business Model, Strategy or Pricing</a:t>
            </a:r>
          </a:p>
        </p:txBody>
      </p:sp>
      <p:sp>
        <p:nvSpPr>
          <p:cNvPr id="153" name="Rectangle 6"/>
          <p:cNvSpPr>
            <a:spLocks noChangeArrowheads="1"/>
          </p:cNvSpPr>
          <p:nvPr/>
        </p:nvSpPr>
        <p:spPr bwMode="auto">
          <a:xfrm>
            <a:off x="2726045" y="1486974"/>
            <a:ext cx="4008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800" b="1" i="1" dirty="0">
                <a:solidFill>
                  <a:schemeClr val="tx2"/>
                </a:solidFill>
                <a:latin typeface="+mn-lt"/>
                <a:cs typeface="Arial" charset="0"/>
              </a:rPr>
              <a:t>PER</a:t>
            </a:r>
          </a:p>
        </p:txBody>
      </p:sp>
      <p:sp>
        <p:nvSpPr>
          <p:cNvPr id="157" name="Rectangle 6"/>
          <p:cNvSpPr>
            <a:spLocks noChangeArrowheads="1"/>
          </p:cNvSpPr>
          <p:nvPr/>
        </p:nvSpPr>
        <p:spPr bwMode="auto">
          <a:xfrm>
            <a:off x="3403733" y="1485913"/>
            <a:ext cx="4008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800" b="1" i="1" dirty="0">
                <a:solidFill>
                  <a:schemeClr val="tx2"/>
                </a:solidFill>
                <a:latin typeface="+mn-lt"/>
                <a:cs typeface="Arial" charset="0"/>
              </a:rPr>
              <a:t>PER</a:t>
            </a:r>
          </a:p>
        </p:txBody>
      </p:sp>
      <p:sp>
        <p:nvSpPr>
          <p:cNvPr id="158" name="Rectangle 6"/>
          <p:cNvSpPr>
            <a:spLocks noChangeArrowheads="1"/>
          </p:cNvSpPr>
          <p:nvPr/>
        </p:nvSpPr>
        <p:spPr bwMode="auto">
          <a:xfrm>
            <a:off x="4109545" y="1495330"/>
            <a:ext cx="4008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800" b="1" i="1" dirty="0">
                <a:solidFill>
                  <a:schemeClr val="tx2"/>
                </a:solidFill>
                <a:latin typeface="+mn-lt"/>
                <a:cs typeface="Arial" charset="0"/>
              </a:rPr>
              <a:t>PER</a:t>
            </a:r>
          </a:p>
        </p:txBody>
      </p:sp>
      <p:sp>
        <p:nvSpPr>
          <p:cNvPr id="159" name="Rectangle 6"/>
          <p:cNvSpPr>
            <a:spLocks noChangeArrowheads="1"/>
          </p:cNvSpPr>
          <p:nvPr/>
        </p:nvSpPr>
        <p:spPr bwMode="auto">
          <a:xfrm>
            <a:off x="2921260" y="2180293"/>
            <a:ext cx="4008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800" b="1" i="1" dirty="0">
                <a:solidFill>
                  <a:schemeClr val="tx2"/>
                </a:solidFill>
                <a:latin typeface="+mn-lt"/>
                <a:cs typeface="Arial" charset="0"/>
              </a:rPr>
              <a:t>PER</a:t>
            </a:r>
          </a:p>
        </p:txBody>
      </p:sp>
      <p:sp>
        <p:nvSpPr>
          <p:cNvPr id="171" name="Rectangle 6"/>
          <p:cNvSpPr>
            <a:spLocks noChangeArrowheads="1"/>
          </p:cNvSpPr>
          <p:nvPr/>
        </p:nvSpPr>
        <p:spPr bwMode="auto">
          <a:xfrm>
            <a:off x="3375832" y="2172623"/>
            <a:ext cx="4008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800" b="1" i="1" dirty="0">
                <a:solidFill>
                  <a:schemeClr val="tx2"/>
                </a:solidFill>
                <a:latin typeface="+mn-lt"/>
                <a:cs typeface="Arial" charset="0"/>
              </a:rPr>
              <a:t>PER</a:t>
            </a:r>
          </a:p>
        </p:txBody>
      </p:sp>
      <p:sp>
        <p:nvSpPr>
          <p:cNvPr id="172" name="Rectangle 6"/>
          <p:cNvSpPr>
            <a:spLocks noChangeArrowheads="1"/>
          </p:cNvSpPr>
          <p:nvPr/>
        </p:nvSpPr>
        <p:spPr bwMode="auto">
          <a:xfrm>
            <a:off x="2374434" y="2175357"/>
            <a:ext cx="4008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800" b="1" i="1" dirty="0">
                <a:solidFill>
                  <a:schemeClr val="tx2"/>
                </a:solidFill>
                <a:latin typeface="+mn-lt"/>
                <a:cs typeface="Arial" charset="0"/>
              </a:rPr>
              <a:t>PER</a:t>
            </a:r>
          </a:p>
        </p:txBody>
      </p:sp>
      <p:sp>
        <p:nvSpPr>
          <p:cNvPr id="174" name="Rectangle 6"/>
          <p:cNvSpPr>
            <a:spLocks noChangeArrowheads="1"/>
          </p:cNvSpPr>
          <p:nvPr/>
        </p:nvSpPr>
        <p:spPr bwMode="auto">
          <a:xfrm>
            <a:off x="4306031" y="2172890"/>
            <a:ext cx="4008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800" b="1" i="1" dirty="0">
                <a:solidFill>
                  <a:schemeClr val="tx2"/>
                </a:solidFill>
                <a:latin typeface="+mn-lt"/>
                <a:cs typeface="Arial" charset="0"/>
              </a:rPr>
              <a:t>PER</a:t>
            </a:r>
          </a:p>
        </p:txBody>
      </p:sp>
      <p:sp>
        <p:nvSpPr>
          <p:cNvPr id="178" name="Rectangle 6"/>
          <p:cNvSpPr>
            <a:spLocks noChangeArrowheads="1"/>
          </p:cNvSpPr>
          <p:nvPr/>
        </p:nvSpPr>
        <p:spPr bwMode="auto">
          <a:xfrm>
            <a:off x="4863190" y="2164100"/>
            <a:ext cx="4008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800" b="1" i="1" dirty="0">
                <a:solidFill>
                  <a:schemeClr val="tx2"/>
                </a:solidFill>
                <a:latin typeface="+mn-lt"/>
                <a:cs typeface="Arial" charset="0"/>
              </a:rPr>
              <a:t>PER</a:t>
            </a:r>
          </a:p>
        </p:txBody>
      </p:sp>
      <p:sp>
        <p:nvSpPr>
          <p:cNvPr id="180" name="Rectangle 6"/>
          <p:cNvSpPr>
            <a:spLocks noChangeArrowheads="1"/>
          </p:cNvSpPr>
          <p:nvPr/>
        </p:nvSpPr>
        <p:spPr bwMode="auto">
          <a:xfrm>
            <a:off x="4589351" y="2764406"/>
            <a:ext cx="4008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800" b="1" i="1" dirty="0">
                <a:solidFill>
                  <a:schemeClr val="tx2"/>
                </a:solidFill>
                <a:latin typeface="+mn-lt"/>
                <a:cs typeface="Arial" charset="0"/>
              </a:rPr>
              <a:t>PER</a:t>
            </a:r>
          </a:p>
        </p:txBody>
      </p:sp>
      <p:sp>
        <p:nvSpPr>
          <p:cNvPr id="181" name="Rectangle 6"/>
          <p:cNvSpPr>
            <a:spLocks noChangeArrowheads="1"/>
          </p:cNvSpPr>
          <p:nvPr/>
        </p:nvSpPr>
        <p:spPr bwMode="auto">
          <a:xfrm>
            <a:off x="5210922" y="2754451"/>
            <a:ext cx="4008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800" b="1" i="1" dirty="0">
                <a:solidFill>
                  <a:schemeClr val="tx2"/>
                </a:solidFill>
                <a:latin typeface="+mn-lt"/>
                <a:cs typeface="Arial" charset="0"/>
              </a:rPr>
              <a:t>PER</a:t>
            </a:r>
          </a:p>
        </p:txBody>
      </p:sp>
      <p:sp>
        <p:nvSpPr>
          <p:cNvPr id="182" name="Rectangle 6"/>
          <p:cNvSpPr>
            <a:spLocks noChangeArrowheads="1"/>
          </p:cNvSpPr>
          <p:nvPr/>
        </p:nvSpPr>
        <p:spPr bwMode="auto">
          <a:xfrm>
            <a:off x="5696852" y="2755599"/>
            <a:ext cx="4008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800" b="1" i="1" dirty="0">
                <a:solidFill>
                  <a:schemeClr val="tx2"/>
                </a:solidFill>
                <a:latin typeface="+mn-lt"/>
                <a:cs typeface="Arial" charset="0"/>
              </a:rPr>
              <a:t>PER</a:t>
            </a:r>
          </a:p>
        </p:txBody>
      </p:sp>
      <p:sp>
        <p:nvSpPr>
          <p:cNvPr id="183" name="Rectangle 6"/>
          <p:cNvSpPr>
            <a:spLocks noChangeArrowheads="1"/>
          </p:cNvSpPr>
          <p:nvPr/>
        </p:nvSpPr>
        <p:spPr bwMode="auto">
          <a:xfrm>
            <a:off x="4746425" y="3316778"/>
            <a:ext cx="4008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800" b="1" i="1" dirty="0">
                <a:solidFill>
                  <a:schemeClr val="tx2"/>
                </a:solidFill>
                <a:latin typeface="+mn-lt"/>
                <a:cs typeface="Arial" charset="0"/>
              </a:rPr>
              <a:t>PER</a:t>
            </a:r>
          </a:p>
        </p:txBody>
      </p:sp>
      <p:sp>
        <p:nvSpPr>
          <p:cNvPr id="184" name="Rectangle 6"/>
          <p:cNvSpPr>
            <a:spLocks noChangeArrowheads="1"/>
          </p:cNvSpPr>
          <p:nvPr/>
        </p:nvSpPr>
        <p:spPr bwMode="auto">
          <a:xfrm>
            <a:off x="5297247" y="3309026"/>
            <a:ext cx="4008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800" b="1" i="1" dirty="0">
                <a:solidFill>
                  <a:schemeClr val="tx2"/>
                </a:solidFill>
                <a:latin typeface="+mn-lt"/>
                <a:cs typeface="Arial" charset="0"/>
              </a:rPr>
              <a:t>PER</a:t>
            </a:r>
          </a:p>
        </p:txBody>
      </p:sp>
      <p:sp>
        <p:nvSpPr>
          <p:cNvPr id="185" name="Rectangle 6"/>
          <p:cNvSpPr>
            <a:spLocks noChangeArrowheads="1"/>
          </p:cNvSpPr>
          <p:nvPr/>
        </p:nvSpPr>
        <p:spPr bwMode="auto">
          <a:xfrm>
            <a:off x="5750071" y="3302046"/>
            <a:ext cx="4008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800" b="1" i="1" dirty="0">
                <a:solidFill>
                  <a:schemeClr val="tx2"/>
                </a:solidFill>
                <a:latin typeface="+mn-lt"/>
                <a:cs typeface="Arial" charset="0"/>
              </a:rPr>
              <a:t>PER</a:t>
            </a:r>
          </a:p>
        </p:txBody>
      </p:sp>
      <p:sp>
        <p:nvSpPr>
          <p:cNvPr id="186" name="Rectangle 6"/>
          <p:cNvSpPr>
            <a:spLocks noChangeArrowheads="1"/>
          </p:cNvSpPr>
          <p:nvPr/>
        </p:nvSpPr>
        <p:spPr bwMode="auto">
          <a:xfrm>
            <a:off x="6705910" y="3301652"/>
            <a:ext cx="4008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800" b="1" i="1" dirty="0">
                <a:solidFill>
                  <a:schemeClr val="tx2"/>
                </a:solidFill>
                <a:latin typeface="+mn-lt"/>
                <a:cs typeface="Arial" charset="0"/>
              </a:rPr>
              <a:t>PER</a:t>
            </a:r>
          </a:p>
        </p:txBody>
      </p:sp>
      <p:sp>
        <p:nvSpPr>
          <p:cNvPr id="187" name="Rectangle 6"/>
          <p:cNvSpPr>
            <a:spLocks noChangeArrowheads="1"/>
          </p:cNvSpPr>
          <p:nvPr/>
        </p:nvSpPr>
        <p:spPr bwMode="auto">
          <a:xfrm>
            <a:off x="7234956" y="3302030"/>
            <a:ext cx="4008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800" b="1" i="1" dirty="0">
                <a:solidFill>
                  <a:schemeClr val="tx2"/>
                </a:solidFill>
                <a:latin typeface="+mn-lt"/>
                <a:cs typeface="Arial" charset="0"/>
              </a:rPr>
              <a:t>PER</a:t>
            </a:r>
          </a:p>
        </p:txBody>
      </p:sp>
      <p:sp>
        <p:nvSpPr>
          <p:cNvPr id="188" name="Rectangle 6"/>
          <p:cNvSpPr>
            <a:spLocks noChangeArrowheads="1"/>
          </p:cNvSpPr>
          <p:nvPr/>
        </p:nvSpPr>
        <p:spPr bwMode="auto">
          <a:xfrm>
            <a:off x="4755311" y="4331110"/>
            <a:ext cx="4008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800" b="1" i="1" dirty="0">
                <a:solidFill>
                  <a:schemeClr val="tx2"/>
                </a:solidFill>
                <a:latin typeface="+mn-lt"/>
                <a:cs typeface="Arial" charset="0"/>
              </a:rPr>
              <a:t>PER</a:t>
            </a:r>
          </a:p>
        </p:txBody>
      </p:sp>
      <p:sp>
        <p:nvSpPr>
          <p:cNvPr id="189" name="Rectangle 6"/>
          <p:cNvSpPr>
            <a:spLocks noChangeArrowheads="1"/>
          </p:cNvSpPr>
          <p:nvPr/>
        </p:nvSpPr>
        <p:spPr bwMode="auto">
          <a:xfrm>
            <a:off x="5314822" y="4328629"/>
            <a:ext cx="4008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800" b="1" i="1" dirty="0">
                <a:solidFill>
                  <a:schemeClr val="tx2"/>
                </a:solidFill>
                <a:latin typeface="+mn-lt"/>
                <a:cs typeface="Arial" charset="0"/>
              </a:rPr>
              <a:t>PER</a:t>
            </a:r>
          </a:p>
        </p:txBody>
      </p:sp>
      <p:sp>
        <p:nvSpPr>
          <p:cNvPr id="190" name="Rectangle 6"/>
          <p:cNvSpPr>
            <a:spLocks noChangeArrowheads="1"/>
          </p:cNvSpPr>
          <p:nvPr/>
        </p:nvSpPr>
        <p:spPr bwMode="auto">
          <a:xfrm>
            <a:off x="5757889" y="4318256"/>
            <a:ext cx="4008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800" b="1" i="1" dirty="0">
                <a:solidFill>
                  <a:schemeClr val="tx2"/>
                </a:solidFill>
                <a:latin typeface="+mn-lt"/>
                <a:cs typeface="Arial" charset="0"/>
              </a:rPr>
              <a:t>PER</a:t>
            </a:r>
          </a:p>
        </p:txBody>
      </p:sp>
      <p:sp>
        <p:nvSpPr>
          <p:cNvPr id="191" name="Rectangle 6"/>
          <p:cNvSpPr>
            <a:spLocks noChangeArrowheads="1"/>
          </p:cNvSpPr>
          <p:nvPr/>
        </p:nvSpPr>
        <p:spPr bwMode="auto">
          <a:xfrm>
            <a:off x="6714568" y="4318256"/>
            <a:ext cx="4008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800" b="1" i="1" dirty="0">
                <a:solidFill>
                  <a:schemeClr val="tx2"/>
                </a:solidFill>
                <a:latin typeface="+mn-lt"/>
                <a:cs typeface="Arial" charset="0"/>
              </a:rPr>
              <a:t>PER</a:t>
            </a:r>
          </a:p>
        </p:txBody>
      </p:sp>
      <p:sp>
        <p:nvSpPr>
          <p:cNvPr id="192" name="Rectangle 6"/>
          <p:cNvSpPr>
            <a:spLocks noChangeArrowheads="1"/>
          </p:cNvSpPr>
          <p:nvPr/>
        </p:nvSpPr>
        <p:spPr bwMode="auto">
          <a:xfrm>
            <a:off x="8073595" y="1456050"/>
            <a:ext cx="4008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800" b="1" i="1" dirty="0">
                <a:solidFill>
                  <a:schemeClr val="tx2"/>
                </a:solidFill>
                <a:latin typeface="+mn-lt"/>
                <a:cs typeface="Arial" charset="0"/>
              </a:rPr>
              <a:t>PER</a:t>
            </a:r>
          </a:p>
        </p:txBody>
      </p:sp>
      <p:sp>
        <p:nvSpPr>
          <p:cNvPr id="117" name="AutoShape 3"/>
          <p:cNvSpPr>
            <a:spLocks noChangeArrowheads="1"/>
          </p:cNvSpPr>
          <p:nvPr/>
        </p:nvSpPr>
        <p:spPr bwMode="auto">
          <a:xfrm>
            <a:off x="6559264" y="3980160"/>
            <a:ext cx="238633" cy="117305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200" dirty="0">
              <a:latin typeface="Arial" pitchFamily="34" charset="0"/>
            </a:endParaRPr>
          </a:p>
        </p:txBody>
      </p:sp>
      <p:sp>
        <p:nvSpPr>
          <p:cNvPr id="118" name="Rectangle 6"/>
          <p:cNvSpPr>
            <a:spLocks noChangeArrowheads="1"/>
          </p:cNvSpPr>
          <p:nvPr/>
        </p:nvSpPr>
        <p:spPr bwMode="auto">
          <a:xfrm>
            <a:off x="6474177" y="3922983"/>
            <a:ext cx="4008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800" b="1" i="1" dirty="0">
                <a:solidFill>
                  <a:schemeClr val="tx2"/>
                </a:solidFill>
                <a:latin typeface="+mn-lt"/>
                <a:cs typeface="Arial" charset="0"/>
              </a:rPr>
              <a:t>RTO</a:t>
            </a:r>
          </a:p>
        </p:txBody>
      </p:sp>
      <p:sp>
        <p:nvSpPr>
          <p:cNvPr id="119" name="Rectangle 4"/>
          <p:cNvSpPr>
            <a:spLocks noGrp="1" noChangeArrowheads="1"/>
          </p:cNvSpPr>
          <p:nvPr>
            <p:ph type="title"/>
          </p:nvPr>
        </p:nvSpPr>
        <p:spPr>
          <a:xfrm>
            <a:off x="72065" y="105717"/>
            <a:ext cx="8951085" cy="405496"/>
          </a:xfrm>
        </p:spPr>
        <p:txBody>
          <a:bodyPr/>
          <a:lstStyle/>
          <a:p>
            <a:r>
              <a:rPr lang="en-US" sz="1100" dirty="0"/>
              <a:t>PDLC / PMO Training / Overview</a:t>
            </a:r>
            <a:br>
              <a:rPr lang="en-US" sz="1400" u="none" dirty="0"/>
            </a:br>
            <a:r>
              <a:rPr lang="en-US" sz="2000" u="none" dirty="0"/>
              <a:t>P</a:t>
            </a:r>
            <a:r>
              <a:rPr lang="en-US" sz="2000" dirty="0"/>
              <a:t>DLC – Hierarchy Product Model</a:t>
            </a:r>
            <a:endParaRPr lang="en-US" sz="2000" u="none" dirty="0"/>
          </a:p>
        </p:txBody>
      </p:sp>
      <p:sp>
        <p:nvSpPr>
          <p:cNvPr id="120" name="AutoShape 5">
            <a:extLst>
              <a:ext uri="{FF2B5EF4-FFF2-40B4-BE49-F238E27FC236}">
                <a16:creationId xmlns:a16="http://schemas.microsoft.com/office/drawing/2014/main" id="{E1FC0528-890D-4DC5-AA01-2213BD926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8240" y="725773"/>
            <a:ext cx="1002533" cy="301752"/>
          </a:xfrm>
          <a:prstGeom prst="chevron">
            <a:avLst>
              <a:gd name="adj" fmla="val 52315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14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  EOL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026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build="p"/>
      <p:bldP spid="67" grpId="0"/>
      <p:bldP spid="83" grpId="0"/>
      <p:bldP spid="52" grpId="0" build="p"/>
      <p:bldP spid="53" grpId="0"/>
      <p:bldP spid="146" grpId="0"/>
      <p:bldP spid="1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9" name="Rectangle 5"/>
          <p:cNvSpPr>
            <a:spLocks noChangeArrowheads="1"/>
          </p:cNvSpPr>
          <p:nvPr/>
        </p:nvSpPr>
        <p:spPr bwMode="auto">
          <a:xfrm>
            <a:off x="68238" y="1442550"/>
            <a:ext cx="6844625" cy="212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 algn="l" eaLnBrk="1" hangingPunct="1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/>
                </a:solidFill>
              </a:rPr>
              <a:t>PDLC Fundamentals</a:t>
            </a:r>
            <a:endParaRPr lang="en-US" sz="1400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PDLC Process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accent2"/>
                </a:solidFill>
              </a:rPr>
              <a:t>Program Management Office (PMO)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PDLC Team</a:t>
            </a:r>
          </a:p>
          <a:p>
            <a:pPr marL="285750" indent="-285750" algn="l" eaLnBrk="1" hangingPunct="1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Key Techniques Used within the PDLC</a:t>
            </a:r>
            <a:endParaRPr lang="en-US" b="0" dirty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Key Roles and Team Member Responsibilities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Governance and Communication Flow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title"/>
          </p:nvPr>
        </p:nvSpPr>
        <p:spPr>
          <a:xfrm>
            <a:off x="72065" y="105717"/>
            <a:ext cx="8951085" cy="405496"/>
          </a:xfrm>
        </p:spPr>
        <p:txBody>
          <a:bodyPr/>
          <a:lstStyle/>
          <a:p>
            <a:r>
              <a:rPr lang="en-US" sz="1100" dirty="0"/>
              <a:t>PDLC / PMO Training / Overview</a:t>
            </a:r>
            <a:br>
              <a:rPr lang="en-US" sz="1400" u="none" dirty="0"/>
            </a:br>
            <a:r>
              <a:rPr lang="en-US" sz="2000" dirty="0"/>
              <a:t>Sections Covered</a:t>
            </a:r>
            <a:endParaRPr lang="en-US" sz="2000" u="none" dirty="0"/>
          </a:p>
        </p:txBody>
      </p:sp>
      <p:pic>
        <p:nvPicPr>
          <p:cNvPr id="5122" name="Picture 2" descr="http://www.orem.alpineschools.org/wp-content/uploads/sites/37/2011/09/minutesclipboard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484" y="809300"/>
            <a:ext cx="3658930" cy="32320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81579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9" name="Rectangle 5"/>
          <p:cNvSpPr>
            <a:spLocks noChangeArrowheads="1"/>
          </p:cNvSpPr>
          <p:nvPr/>
        </p:nvSpPr>
        <p:spPr bwMode="auto">
          <a:xfrm>
            <a:off x="68239" y="844774"/>
            <a:ext cx="3808818" cy="378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27013" indent="-227013" algn="l" eaLnBrk="1" hangingPunct="1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accent2"/>
                </a:solidFill>
              </a:rPr>
              <a:t>Charter/Key Functions…</a:t>
            </a:r>
          </a:p>
          <a:p>
            <a:pPr marL="231775" lvl="1" indent="-114300" algn="l" eaLnBrk="1" hangingPunct="1">
              <a:spcBef>
                <a:spcPct val="20000"/>
              </a:spcBef>
              <a:buFontTx/>
              <a:buChar char="–"/>
              <a:tabLst>
                <a:tab pos="231775" algn="l"/>
              </a:tabLst>
            </a:pPr>
            <a:r>
              <a:rPr lang="en-US" sz="1050" dirty="0">
                <a:solidFill>
                  <a:schemeClr val="bg1"/>
                </a:solidFill>
              </a:rPr>
              <a:t>Product Portfolio Management and Focal Point of all Portfolio Investments </a:t>
            </a:r>
            <a:br>
              <a:rPr lang="en-US" sz="700" dirty="0">
                <a:solidFill>
                  <a:schemeClr val="bg1"/>
                </a:solidFill>
              </a:rPr>
            </a:br>
            <a:r>
              <a:rPr lang="en-US" sz="700" dirty="0">
                <a:solidFill>
                  <a:schemeClr val="bg1"/>
                </a:solidFill>
              </a:rPr>
              <a:t> </a:t>
            </a:r>
            <a:endParaRPr lang="en-US" sz="700" b="0" dirty="0">
              <a:solidFill>
                <a:schemeClr val="bg1"/>
              </a:solidFill>
            </a:endParaRPr>
          </a:p>
          <a:p>
            <a:pPr marL="231775" lvl="1" indent="-114300" algn="l" eaLnBrk="1" hangingPunct="1">
              <a:spcBef>
                <a:spcPct val="20000"/>
              </a:spcBef>
              <a:buFontTx/>
              <a:buChar char="–"/>
              <a:tabLst>
                <a:tab pos="231775" algn="l"/>
              </a:tabLst>
            </a:pPr>
            <a:r>
              <a:rPr lang="en-US" sz="1050" b="0" dirty="0">
                <a:solidFill>
                  <a:schemeClr val="bg1"/>
                </a:solidFill>
              </a:rPr>
              <a:t>Oversight and Cross-Functional coordination of ALL Programs/Products </a:t>
            </a:r>
            <a:r>
              <a:rPr lang="en-US" sz="1050" dirty="0">
                <a:solidFill>
                  <a:schemeClr val="bg1"/>
                </a:solidFill>
              </a:rPr>
              <a:t>throughout PDLC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b="0" dirty="0">
                <a:solidFill>
                  <a:schemeClr val="bg1"/>
                </a:solidFill>
              </a:rPr>
              <a:t> </a:t>
            </a:r>
          </a:p>
          <a:p>
            <a:pPr marL="231775" lvl="1" indent="-114300" algn="l" eaLnBrk="1" hangingPunct="1">
              <a:spcBef>
                <a:spcPct val="20000"/>
              </a:spcBef>
              <a:buFontTx/>
              <a:buChar char="–"/>
              <a:tabLst>
                <a:tab pos="231775" algn="l"/>
              </a:tabLst>
            </a:pPr>
            <a:r>
              <a:rPr lang="en-US" sz="1050" b="0" dirty="0">
                <a:solidFill>
                  <a:schemeClr val="bg1"/>
                </a:solidFill>
              </a:rPr>
              <a:t>Ensures PDLC compliance and consistent practices across multiple product lines/releases</a:t>
            </a:r>
            <a:endParaRPr lang="en-US" sz="800" b="0" dirty="0">
              <a:solidFill>
                <a:schemeClr val="bg1"/>
              </a:solidFill>
            </a:endParaRPr>
          </a:p>
          <a:p>
            <a:pPr marL="231775" lvl="1" indent="-114300" algn="l" eaLnBrk="1" hangingPunct="1">
              <a:spcBef>
                <a:spcPct val="20000"/>
              </a:spcBef>
              <a:buFontTx/>
              <a:buChar char="–"/>
              <a:tabLst>
                <a:tab pos="231775" algn="l"/>
              </a:tabLst>
            </a:pPr>
            <a:endParaRPr lang="en-US" sz="800" b="0" dirty="0">
              <a:solidFill>
                <a:schemeClr val="bg1"/>
              </a:solidFill>
            </a:endParaRPr>
          </a:p>
          <a:p>
            <a:pPr marL="231775" lvl="1" indent="-114300" algn="l" eaLnBrk="1" hangingPunct="1">
              <a:spcBef>
                <a:spcPct val="20000"/>
              </a:spcBef>
              <a:buFontTx/>
              <a:buChar char="–"/>
              <a:tabLst>
                <a:tab pos="231775" algn="l"/>
              </a:tabLst>
            </a:pPr>
            <a:r>
              <a:rPr lang="en-US" sz="1050" b="0" dirty="0">
                <a:solidFill>
                  <a:schemeClr val="bg1"/>
                </a:solidFill>
              </a:rPr>
              <a:t>Work with Product Divisions, Exec </a:t>
            </a:r>
            <a:r>
              <a:rPr lang="en-US" sz="1050" dirty="0">
                <a:solidFill>
                  <a:schemeClr val="bg1"/>
                </a:solidFill>
              </a:rPr>
              <a:t>T</a:t>
            </a:r>
            <a:r>
              <a:rPr lang="en-US" sz="1050" b="0" dirty="0">
                <a:solidFill>
                  <a:schemeClr val="bg1"/>
                </a:solidFill>
              </a:rPr>
              <a:t>eam, and Supporting Functions to escalate/resolve issues, mitigate risks, and move roadblocks as needed to ensure all programs are on track</a:t>
            </a:r>
            <a:br>
              <a:rPr lang="en-US" sz="800" b="0" dirty="0">
                <a:solidFill>
                  <a:schemeClr val="bg1"/>
                </a:solidFill>
              </a:rPr>
            </a:br>
            <a:endParaRPr lang="en-US" sz="800" b="0" dirty="0">
              <a:solidFill>
                <a:schemeClr val="bg1"/>
              </a:solidFill>
            </a:endParaRPr>
          </a:p>
          <a:p>
            <a:pPr marL="231775" lvl="1" indent="-114300">
              <a:spcBef>
                <a:spcPct val="20000"/>
              </a:spcBef>
              <a:buFontTx/>
              <a:buChar char="–"/>
              <a:tabLst>
                <a:tab pos="231775" algn="l"/>
              </a:tabLst>
            </a:pPr>
            <a:r>
              <a:rPr lang="en-US" sz="1050" dirty="0">
                <a:solidFill>
                  <a:schemeClr val="bg1"/>
                </a:solidFill>
              </a:rPr>
              <a:t>Build metrics on product development effectiveness to ensure PDLC is lean &amp; efficient and efficient Process</a:t>
            </a:r>
            <a:endParaRPr lang="en-US" sz="800" dirty="0">
              <a:solidFill>
                <a:schemeClr val="bg1"/>
              </a:solidFill>
            </a:endParaRPr>
          </a:p>
          <a:p>
            <a:pPr marL="117475" lvl="1">
              <a:spcBef>
                <a:spcPct val="20000"/>
              </a:spcBef>
              <a:tabLst>
                <a:tab pos="231775" algn="l"/>
              </a:tabLst>
            </a:pPr>
            <a:endParaRPr lang="en-US" sz="800" b="0" dirty="0">
              <a:solidFill>
                <a:schemeClr val="bg1"/>
              </a:solidFill>
            </a:endParaRPr>
          </a:p>
          <a:p>
            <a:pPr marL="231775" lvl="1" indent="-114300" algn="l" eaLnBrk="1" hangingPunct="1">
              <a:spcBef>
                <a:spcPct val="20000"/>
              </a:spcBef>
              <a:buFontTx/>
              <a:buChar char="–"/>
              <a:tabLst>
                <a:tab pos="231775" algn="l"/>
              </a:tabLst>
            </a:pPr>
            <a:r>
              <a:rPr lang="en-US" sz="1050" b="0" dirty="0">
                <a:solidFill>
                  <a:schemeClr val="bg1"/>
                </a:solidFill>
              </a:rPr>
              <a:t>Provides a repository of Program Information, Dashboards, Product Release Policies, and Templates</a:t>
            </a:r>
            <a:br>
              <a:rPr lang="en-US" sz="900" b="0" dirty="0">
                <a:solidFill>
                  <a:schemeClr val="bg1"/>
                </a:solidFill>
              </a:rPr>
            </a:br>
            <a:endParaRPr lang="en-US" sz="800" b="0" dirty="0">
              <a:solidFill>
                <a:schemeClr val="bg1"/>
              </a:solidFill>
            </a:endParaRPr>
          </a:p>
          <a:p>
            <a:pPr marL="231775" lvl="1" indent="-114300">
              <a:spcBef>
                <a:spcPct val="20000"/>
              </a:spcBef>
              <a:buFontTx/>
              <a:buChar char="–"/>
              <a:tabLst>
                <a:tab pos="231775" algn="l"/>
              </a:tabLst>
            </a:pPr>
            <a:r>
              <a:rPr lang="en-US" sz="1050" dirty="0">
                <a:solidFill>
                  <a:schemeClr val="bg1"/>
                </a:solidFill>
              </a:rPr>
              <a:t>Train; Evangelize; Improve and adapt the process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title"/>
          </p:nvPr>
        </p:nvSpPr>
        <p:spPr>
          <a:xfrm>
            <a:off x="72065" y="105717"/>
            <a:ext cx="8951085" cy="405496"/>
          </a:xfrm>
        </p:spPr>
        <p:txBody>
          <a:bodyPr/>
          <a:lstStyle/>
          <a:p>
            <a:r>
              <a:rPr lang="en-US" sz="1100" dirty="0"/>
              <a:t>PDLC / PMO Training / Overview</a:t>
            </a:r>
            <a:br>
              <a:rPr lang="en-US" sz="1400" u="none" dirty="0"/>
            </a:br>
            <a:r>
              <a:rPr lang="en-US" sz="2000" u="none" dirty="0"/>
              <a:t>Program Management Office (PMO)</a:t>
            </a: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057" y="1163115"/>
            <a:ext cx="5244998" cy="2826574"/>
          </a:xfrm>
          <a:prstGeom prst="rect">
            <a:avLst/>
          </a:prstGeom>
          <a:noFill/>
          <a:ln w="3175">
            <a:solidFill>
              <a:srgbClr val="FFCC3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77057" y="901505"/>
            <a:ext cx="524499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accent2"/>
                </a:solidFill>
              </a:rPr>
              <a:t>PMO Manages the entire “Business Process” of taking products to market…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3877057" y="3989689"/>
            <a:ext cx="524499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accent2"/>
                </a:solidFill>
              </a:rPr>
              <a:t>$Success$ = (Investment + Planning +  Development + Marketing + Sales)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298816" y="3197577"/>
            <a:ext cx="939111" cy="184666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600" i="1" dirty="0">
                <a:solidFill>
                  <a:schemeClr val="accent2"/>
                </a:solidFill>
                <a:latin typeface="Verdana" pitchFamily="34" charset="0"/>
                <a:cs typeface="Arial" charset="0"/>
              </a:rPr>
              <a:t>PDLC Team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015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9" name="Rectangle 5"/>
          <p:cNvSpPr>
            <a:spLocks noChangeArrowheads="1"/>
          </p:cNvSpPr>
          <p:nvPr/>
        </p:nvSpPr>
        <p:spPr bwMode="auto">
          <a:xfrm>
            <a:off x="68238" y="1442550"/>
            <a:ext cx="6844625" cy="212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 algn="l" eaLnBrk="1" hangingPunct="1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/>
                </a:solidFill>
              </a:rPr>
              <a:t>PDLC Fundamentals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b="0" dirty="0">
                <a:solidFill>
                  <a:schemeClr val="accent2"/>
                </a:solidFill>
              </a:rPr>
              <a:t>PDLC Process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Program Management Office (PMO)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PDLC Team</a:t>
            </a:r>
          </a:p>
          <a:p>
            <a:pPr marL="285750" indent="-285750" algn="l" eaLnBrk="1" hangingPunct="1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Key Techniques Used within the PDLC</a:t>
            </a:r>
            <a:endParaRPr lang="en-US" b="0" dirty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Key Roles and Team Member Responsibilities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Governance and Communication Flow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title"/>
          </p:nvPr>
        </p:nvSpPr>
        <p:spPr>
          <a:xfrm>
            <a:off x="72065" y="105717"/>
            <a:ext cx="8951085" cy="405496"/>
          </a:xfrm>
        </p:spPr>
        <p:txBody>
          <a:bodyPr/>
          <a:lstStyle/>
          <a:p>
            <a:r>
              <a:rPr lang="en-US" sz="1100" dirty="0"/>
              <a:t>PDLC / PMO Training / Overview</a:t>
            </a:r>
            <a:br>
              <a:rPr lang="en-US" sz="1400" u="none" dirty="0"/>
            </a:br>
            <a:r>
              <a:rPr lang="en-US" sz="2000" dirty="0"/>
              <a:t>Sections Covered</a:t>
            </a:r>
            <a:endParaRPr lang="en-US" sz="2000" u="none" dirty="0"/>
          </a:p>
        </p:txBody>
      </p:sp>
      <p:pic>
        <p:nvPicPr>
          <p:cNvPr id="5122" name="Picture 2" descr="http://www.orem.alpineschools.org/wp-content/uploads/sites/37/2011/09/minutesclipboard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484" y="809300"/>
            <a:ext cx="3658930" cy="32320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9537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9" name="Rectangle 5"/>
          <p:cNvSpPr>
            <a:spLocks noChangeArrowheads="1"/>
          </p:cNvSpPr>
          <p:nvPr/>
        </p:nvSpPr>
        <p:spPr bwMode="auto">
          <a:xfrm>
            <a:off x="68238" y="1442550"/>
            <a:ext cx="6844625" cy="212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 algn="l" eaLnBrk="1" hangingPunct="1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/>
                </a:solidFill>
              </a:rPr>
              <a:t>PDLC Fundamentals</a:t>
            </a:r>
            <a:endParaRPr lang="en-US" sz="1400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PDLC Process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Program Management Office (PMO)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PDLC Team</a:t>
            </a:r>
          </a:p>
          <a:p>
            <a:pPr marL="285750" indent="-285750" algn="l" eaLnBrk="1" hangingPunct="1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Key Techniques Used within the PDLC</a:t>
            </a:r>
            <a:endParaRPr lang="en-US" b="0" dirty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Key Roles and Team Member Responsibilities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Governance and Communication Flow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title"/>
          </p:nvPr>
        </p:nvSpPr>
        <p:spPr>
          <a:xfrm>
            <a:off x="72065" y="105717"/>
            <a:ext cx="8951085" cy="405496"/>
          </a:xfrm>
        </p:spPr>
        <p:txBody>
          <a:bodyPr/>
          <a:lstStyle/>
          <a:p>
            <a:r>
              <a:rPr lang="en-US" sz="1100" dirty="0"/>
              <a:t>PDLC / PMO Training / Overview</a:t>
            </a:r>
            <a:br>
              <a:rPr lang="en-US" sz="1400" u="none" dirty="0"/>
            </a:br>
            <a:r>
              <a:rPr lang="en-US" sz="2000" dirty="0"/>
              <a:t>Sections Covered</a:t>
            </a:r>
            <a:endParaRPr lang="en-US" sz="2000" u="none" dirty="0"/>
          </a:p>
        </p:txBody>
      </p:sp>
      <p:pic>
        <p:nvPicPr>
          <p:cNvPr id="5122" name="Picture 2" descr="http://www.orem.alpineschools.org/wp-content/uploads/sites/37/2011/09/minutesclipboard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484" y="809300"/>
            <a:ext cx="3658930" cy="32320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9943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00613" y="931177"/>
            <a:ext cx="5256525" cy="141577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400" dirty="0">
                <a:solidFill>
                  <a:schemeClr val="accent2"/>
                </a:solidFill>
              </a:rPr>
              <a:t>Team Charter </a:t>
            </a:r>
          </a:p>
          <a:p>
            <a:pPr lvl="1"/>
            <a:r>
              <a:rPr lang="en-US" sz="1100" dirty="0"/>
              <a:t>PMO Owns and Drives the Team</a:t>
            </a:r>
          </a:p>
          <a:p>
            <a:pPr lvl="1"/>
            <a:r>
              <a:rPr lang="en-US" sz="1100" dirty="0"/>
              <a:t>Ensure Organization is </a:t>
            </a:r>
            <a:r>
              <a:rPr lang="en-US" sz="1100" dirty="0">
                <a:solidFill>
                  <a:schemeClr val="accent2"/>
                </a:solidFill>
              </a:rPr>
              <a:t>Ready, Willing and Able </a:t>
            </a:r>
            <a:r>
              <a:rPr lang="en-US" sz="1100" dirty="0"/>
              <a:t>to support </a:t>
            </a:r>
            <a:r>
              <a:rPr lang="en-US" sz="1100" dirty="0">
                <a:solidFill>
                  <a:schemeClr val="accent2"/>
                </a:solidFill>
              </a:rPr>
              <a:t>All</a:t>
            </a:r>
            <a:r>
              <a:rPr lang="en-US" sz="1100" dirty="0"/>
              <a:t> Releases</a:t>
            </a:r>
          </a:p>
          <a:p>
            <a:pPr lvl="1"/>
            <a:r>
              <a:rPr lang="en-US" sz="1100" dirty="0"/>
              <a:t>Continuously improve processes to ensure efficiency and repeatability</a:t>
            </a:r>
          </a:p>
          <a:p>
            <a:pPr lvl="1"/>
            <a:r>
              <a:rPr lang="en-US" sz="1100" dirty="0"/>
              <a:t>Manage Cross-functional Dependencies</a:t>
            </a:r>
          </a:p>
          <a:p>
            <a:pPr lvl="1"/>
            <a:r>
              <a:rPr lang="en-US" sz="1100" dirty="0"/>
              <a:t>Identify risks and develop mitigation plans</a:t>
            </a:r>
          </a:p>
          <a:p>
            <a:pPr lvl="1"/>
            <a:r>
              <a:rPr lang="en-US" sz="1100" dirty="0"/>
              <a:t>Escalate and Triage Issues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141782"/>
              </p:ext>
            </p:extLst>
          </p:nvPr>
        </p:nvGraphicFramePr>
        <p:xfrm>
          <a:off x="5858056" y="2382183"/>
          <a:ext cx="2944626" cy="20802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schemeClr val="tx1">
                      <a:lumMod val="50000"/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476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44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Team Structure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40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PMO/Product Operations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Field/PRT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40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Product Management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Intellectual Property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40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Alliances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Legal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40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Corporate</a:t>
                      </a:r>
                      <a:r>
                        <a:rPr lang="en-US" sz="900" baseline="0" dirty="0"/>
                        <a:t> Marketing</a:t>
                      </a:r>
                      <a:endParaRPr lang="en-US" sz="900" dirty="0"/>
                    </a:p>
                  </a:txBody>
                  <a:tcPr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Online Support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40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Customer</a:t>
                      </a:r>
                      <a:r>
                        <a:rPr lang="en-US" sz="900" baseline="0" dirty="0"/>
                        <a:t> Support</a:t>
                      </a:r>
                      <a:endParaRPr lang="en-US" sz="900" dirty="0"/>
                    </a:p>
                  </a:txBody>
                  <a:tcPr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Professional</a:t>
                      </a:r>
                      <a:r>
                        <a:rPr lang="en-US" sz="900" baseline="0" dirty="0"/>
                        <a:t> Services</a:t>
                      </a:r>
                      <a:endParaRPr 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40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Education/Training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Quality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40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Engineering Operations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Technical Publications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40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Trade Compliance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/>
                        <a:t>Deal Desk</a:t>
                      </a:r>
                      <a:endParaRPr 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72065" y="105717"/>
            <a:ext cx="8951085" cy="405496"/>
          </a:xfrm>
        </p:spPr>
        <p:txBody>
          <a:bodyPr/>
          <a:lstStyle/>
          <a:p>
            <a:r>
              <a:rPr lang="en-US" sz="1100" dirty="0"/>
              <a:t>PDLC / PMO Training / Overview</a:t>
            </a:r>
            <a:br>
              <a:rPr lang="en-US" sz="1400" u="none" dirty="0"/>
            </a:br>
            <a:r>
              <a:rPr lang="en-US" sz="2000" u="none" dirty="0"/>
              <a:t>PDLC Team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gray">
          <a:xfrm>
            <a:off x="200613" y="2825985"/>
            <a:ext cx="5256526" cy="1593000"/>
          </a:xfrm>
          <a:prstGeom prst="rect">
            <a:avLst/>
          </a:prstGeom>
          <a:noFill/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aseline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1pPr>
            <a:lvl2pPr marL="461963" indent="-231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800">
                <a:solidFill>
                  <a:schemeClr val="bg1"/>
                </a:solidFill>
                <a:latin typeface="+mn-lt"/>
                <a:ea typeface="ＭＳ Ｐゴシック" charset="-128"/>
              </a:defRPr>
            </a:lvl2pPr>
            <a:lvl3pPr marL="684213" indent="-166688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3pPr>
            <a:lvl4pPr marL="858838" indent="-1746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400">
                <a:solidFill>
                  <a:schemeClr val="bg1"/>
                </a:solidFill>
                <a:latin typeface="+mn-lt"/>
                <a:ea typeface="ＭＳ Ｐゴシック" charset="-128"/>
              </a:defRPr>
            </a:lvl4pPr>
            <a:lvl5pPr marL="1485900" indent="-228600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§"/>
              <a:defRPr sz="1800">
                <a:solidFill>
                  <a:schemeClr val="bg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defTabSz="914400">
              <a:buClr>
                <a:srgbClr val="FFCC33"/>
              </a:buClr>
            </a:pPr>
            <a:r>
              <a:rPr lang="en-US" sz="1400" kern="0" dirty="0">
                <a:solidFill>
                  <a:schemeClr val="accent2"/>
                </a:solidFill>
              </a:rPr>
              <a:t>Key Responsibilities</a:t>
            </a:r>
          </a:p>
          <a:p>
            <a:pPr lvl="1" defTabSz="914400">
              <a:buClr>
                <a:srgbClr val="FFCC33"/>
              </a:buClr>
            </a:pPr>
            <a:r>
              <a:rPr lang="en-US" sz="1050" kern="0" dirty="0"/>
              <a:t>Represent their </a:t>
            </a:r>
            <a:r>
              <a:rPr lang="en-US" sz="1050" b="1" kern="0" dirty="0"/>
              <a:t>F</a:t>
            </a:r>
            <a:r>
              <a:rPr lang="en-US" sz="1050" kern="0" dirty="0"/>
              <a:t>unctional or </a:t>
            </a:r>
            <a:r>
              <a:rPr lang="en-US" sz="1050" b="1" kern="0" dirty="0"/>
              <a:t>P</a:t>
            </a:r>
            <a:r>
              <a:rPr lang="en-US" sz="1050" kern="0" dirty="0"/>
              <a:t>roduct </a:t>
            </a:r>
            <a:r>
              <a:rPr lang="en-US" sz="1050" b="1" kern="0" dirty="0"/>
              <a:t>A</a:t>
            </a:r>
            <a:r>
              <a:rPr lang="en-US" sz="1050" kern="0" dirty="0"/>
              <a:t>rea (FPA)</a:t>
            </a:r>
          </a:p>
          <a:p>
            <a:pPr lvl="2" defTabSz="914400">
              <a:buClr>
                <a:srgbClr val="FFCC33"/>
              </a:buClr>
            </a:pPr>
            <a:r>
              <a:rPr lang="en-US" sz="1000" kern="0" dirty="0"/>
              <a:t>Provide input to the PDLC Team on program related activities</a:t>
            </a:r>
          </a:p>
          <a:p>
            <a:pPr lvl="2" defTabSz="914400">
              <a:buClr>
                <a:srgbClr val="FFCC33"/>
              </a:buClr>
            </a:pPr>
            <a:r>
              <a:rPr lang="en-US" sz="1000" kern="0" dirty="0"/>
              <a:t>Inform their teams of PDLC activities, progress, etc.</a:t>
            </a:r>
            <a:br>
              <a:rPr lang="en-US" sz="1000" kern="0" dirty="0"/>
            </a:br>
            <a:endParaRPr lang="en-US" sz="1000" kern="0" dirty="0"/>
          </a:p>
          <a:p>
            <a:pPr lvl="1" defTabSz="914400">
              <a:buClr>
                <a:srgbClr val="FFCC33"/>
              </a:buClr>
            </a:pPr>
            <a:r>
              <a:rPr lang="en-US" sz="1050" kern="0" dirty="0"/>
              <a:t>Identify, prepare, and manage deliverables their team must have in place to support the PDLC effort</a:t>
            </a:r>
            <a:br>
              <a:rPr lang="en-US" sz="1050" kern="0" dirty="0"/>
            </a:br>
            <a:endParaRPr lang="en-US" sz="1050" kern="0" dirty="0"/>
          </a:p>
          <a:p>
            <a:pPr lvl="1" defTabSz="914400">
              <a:buClr>
                <a:srgbClr val="FFCC33"/>
              </a:buClr>
            </a:pPr>
            <a:r>
              <a:rPr lang="en-US" sz="1050" kern="0" dirty="0"/>
              <a:t>Improve processes within their FPA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76292" y="1020380"/>
            <a:ext cx="3139108" cy="9325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1200"/>
              </a:spcBef>
              <a:buClr>
                <a:srgbClr val="FFCC33"/>
              </a:buClr>
            </a:pPr>
            <a:r>
              <a:rPr lang="en-US" sz="1400" kern="0" dirty="0">
                <a:solidFill>
                  <a:srgbClr val="FFCC33"/>
                </a:solidFill>
                <a:latin typeface="Arial"/>
                <a:ea typeface="ＭＳ Ｐゴシック" charset="-128"/>
              </a:rPr>
              <a:t>Goals</a:t>
            </a:r>
          </a:p>
          <a:p>
            <a:pPr marL="171450" indent="-171450">
              <a:buClr>
                <a:srgbClr val="FFCC33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</a:rPr>
              <a:t>Standard process across all products</a:t>
            </a:r>
          </a:p>
          <a:p>
            <a:pPr marL="171450" indent="-171450">
              <a:buClr>
                <a:srgbClr val="FFCC33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</a:rPr>
              <a:t>Efficient cross-communication on all releases</a:t>
            </a:r>
          </a:p>
          <a:p>
            <a:pPr marL="171450" indent="-171450">
              <a:buClr>
                <a:srgbClr val="FFCC33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</a:rPr>
              <a:t>Deliver releases as efficiently as possible</a:t>
            </a:r>
          </a:p>
          <a:p>
            <a:pPr marL="171450" indent="-171450">
              <a:buClr>
                <a:srgbClr val="FFCC33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</a:rPr>
              <a:t>Hold one another accountable – One Team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363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Connector 90"/>
          <p:cNvCxnSpPr/>
          <p:nvPr/>
        </p:nvCxnSpPr>
        <p:spPr bwMode="auto">
          <a:xfrm flipV="1">
            <a:off x="2743201" y="3058021"/>
            <a:ext cx="1569493" cy="2"/>
          </a:xfrm>
          <a:prstGeom prst="line">
            <a:avLst/>
          </a:prstGeom>
          <a:solidFill>
            <a:schemeClr val="accent2"/>
          </a:solidFill>
          <a:ln w="635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/>
          <p:nvPr/>
        </p:nvCxnSpPr>
        <p:spPr bwMode="auto">
          <a:xfrm flipV="1">
            <a:off x="4774443" y="3058020"/>
            <a:ext cx="1626358" cy="3"/>
          </a:xfrm>
          <a:prstGeom prst="line">
            <a:avLst/>
          </a:prstGeom>
          <a:solidFill>
            <a:schemeClr val="accent2"/>
          </a:solidFill>
          <a:ln w="635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15888" y="80963"/>
            <a:ext cx="886460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000" kern="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PDLC / PMO Training / Overview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PMO/PDLC Team - How it works within the PDLC  </a:t>
            </a:r>
          </a:p>
        </p:txBody>
      </p:sp>
      <p:sp>
        <p:nvSpPr>
          <p:cNvPr id="49" name="Chevron 48"/>
          <p:cNvSpPr/>
          <p:nvPr/>
        </p:nvSpPr>
        <p:spPr>
          <a:xfrm>
            <a:off x="519588" y="3474572"/>
            <a:ext cx="1077199" cy="244088"/>
          </a:xfrm>
          <a:prstGeom prst="chevron">
            <a:avLst/>
          </a:prstGeom>
          <a:gradFill>
            <a:gsLst>
              <a:gs pos="0">
                <a:srgbClr val="C00000"/>
              </a:gs>
              <a:gs pos="67000">
                <a:schemeClr val="tx1">
                  <a:lumMod val="75000"/>
                </a:schemeClr>
              </a:gs>
            </a:gsLst>
            <a:lin ang="10800000" scaled="0"/>
          </a:gradFill>
          <a:ln w="3175">
            <a:gradFill>
              <a:gsLst>
                <a:gs pos="0">
                  <a:schemeClr val="accent2"/>
                </a:gs>
                <a:gs pos="52000">
                  <a:schemeClr val="tx1">
                    <a:lumMod val="75000"/>
                  </a:schemeClr>
                </a:gs>
              </a:gsLst>
              <a:lin ang="10800000" scaled="0"/>
            </a:gra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Textfeld 31"/>
          <p:cNvSpPr txBox="1"/>
          <p:nvPr/>
        </p:nvSpPr>
        <p:spPr bwMode="auto">
          <a:xfrm>
            <a:off x="642297" y="3474572"/>
            <a:ext cx="831783" cy="230832"/>
          </a:xfrm>
          <a:prstGeom prst="rect">
            <a:avLst/>
          </a:prstGeom>
          <a:noFill/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900" b="1" dirty="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rPr>
              <a:t>Propose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1388" y="666012"/>
            <a:ext cx="88991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accent2"/>
                </a:solidFill>
              </a:rPr>
              <a:t>Product Operations/PMO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</a:p>
          <a:p>
            <a:pPr marL="628650" lvl="1" indent="-1714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000" dirty="0">
                <a:solidFill>
                  <a:schemeClr val="bg1"/>
                </a:solidFill>
              </a:rPr>
              <a:t>Governs process and runs the PDLC Team to ensure all phase gates and milestones are on track with their respective deliverables</a:t>
            </a:r>
            <a:br>
              <a:rPr lang="en-US" sz="1000" dirty="0">
                <a:solidFill>
                  <a:schemeClr val="bg1"/>
                </a:solidFill>
              </a:rPr>
            </a:br>
            <a:endParaRPr lang="en-US" sz="1100" dirty="0">
              <a:solidFill>
                <a:schemeClr val="bg1"/>
              </a:solidFill>
            </a:endParaRPr>
          </a:p>
          <a:p>
            <a:pPr marL="171450" indent="-1714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accent2"/>
                </a:solidFill>
              </a:rPr>
              <a:t>GTM Team:</a:t>
            </a:r>
          </a:p>
          <a:p>
            <a:pPr marL="628650" lvl="1" indent="-1714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bg1"/>
                </a:solidFill>
              </a:rPr>
              <a:t>All Supporting Functions represented on PDLC Team  - Ensuring deliverables are completed-to-plan to support the product throughout the PDLC </a:t>
            </a:r>
          </a:p>
          <a:p>
            <a:pPr marL="628650" lvl="1" indent="-1714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bg1"/>
                </a:solidFill>
              </a:rPr>
              <a:t>Forum for Collaboration and Communication across all work streams </a:t>
            </a:r>
          </a:p>
          <a:p>
            <a:pPr marL="628650" lvl="1" indent="-1714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bg1"/>
                </a:solidFill>
              </a:rPr>
              <a:t>Identify Risks, and as needed Escalate Issues to keep product releases on track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2326698" y="3623697"/>
            <a:ext cx="573453" cy="743592"/>
          </a:xfrm>
          <a:prstGeom prst="line">
            <a:avLst/>
          </a:prstGeom>
          <a:solidFill>
            <a:schemeClr val="accent2"/>
          </a:solidFill>
          <a:ln w="635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2333769" y="2790973"/>
            <a:ext cx="566382" cy="797388"/>
          </a:xfrm>
          <a:prstGeom prst="line">
            <a:avLst/>
          </a:prstGeom>
          <a:solidFill>
            <a:schemeClr val="accent2"/>
          </a:solidFill>
          <a:ln w="635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Chevron 24"/>
          <p:cNvSpPr/>
          <p:nvPr/>
        </p:nvSpPr>
        <p:spPr>
          <a:xfrm>
            <a:off x="1507467" y="3477082"/>
            <a:ext cx="1080448" cy="240691"/>
          </a:xfrm>
          <a:prstGeom prst="chevron">
            <a:avLst/>
          </a:prstGeom>
          <a:solidFill>
            <a:srgbClr val="C00000"/>
          </a:solidFill>
          <a:ln w="3175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feld 31"/>
          <p:cNvSpPr txBox="1"/>
          <p:nvPr/>
        </p:nvSpPr>
        <p:spPr bwMode="auto">
          <a:xfrm>
            <a:off x="1768437" y="3489100"/>
            <a:ext cx="558014" cy="230832"/>
          </a:xfrm>
          <a:prstGeom prst="rect">
            <a:avLst/>
          </a:prstGeom>
          <a:noFill/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900" b="1" dirty="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rPr>
              <a:t>Define</a:t>
            </a:r>
          </a:p>
        </p:txBody>
      </p:sp>
      <p:cxnSp>
        <p:nvCxnSpPr>
          <p:cNvPr id="57" name="Straight Connector 56"/>
          <p:cNvCxnSpPr>
            <a:stCxn id="25" idx="3"/>
            <a:endCxn id="64" idx="1"/>
          </p:cNvCxnSpPr>
          <p:nvPr/>
        </p:nvCxnSpPr>
        <p:spPr bwMode="auto">
          <a:xfrm>
            <a:off x="2587915" y="3597428"/>
            <a:ext cx="1079920" cy="0"/>
          </a:xfrm>
          <a:prstGeom prst="line">
            <a:avLst/>
          </a:prstGeom>
          <a:solidFill>
            <a:schemeClr val="accent2"/>
          </a:solidFill>
          <a:ln w="635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 flipV="1">
            <a:off x="2533936" y="3321876"/>
            <a:ext cx="1485331" cy="1"/>
          </a:xfrm>
          <a:prstGeom prst="line">
            <a:avLst/>
          </a:prstGeom>
          <a:solidFill>
            <a:schemeClr val="accent2"/>
          </a:solidFill>
          <a:ln w="635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 flipV="1">
            <a:off x="2900151" y="4367289"/>
            <a:ext cx="3344950" cy="1"/>
          </a:xfrm>
          <a:prstGeom prst="line">
            <a:avLst/>
          </a:prstGeom>
          <a:solidFill>
            <a:schemeClr val="accent2"/>
          </a:solidFill>
          <a:ln w="635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/>
          <p:cNvCxnSpPr>
            <a:stCxn id="64" idx="3"/>
            <a:endCxn id="58" idx="1"/>
          </p:cNvCxnSpPr>
          <p:nvPr/>
        </p:nvCxnSpPr>
        <p:spPr bwMode="auto">
          <a:xfrm flipV="1">
            <a:off x="5498745" y="3597395"/>
            <a:ext cx="1074403" cy="33"/>
          </a:xfrm>
          <a:prstGeom prst="line">
            <a:avLst/>
          </a:prstGeom>
          <a:solidFill>
            <a:schemeClr val="accent2"/>
          </a:solidFill>
          <a:ln w="635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/>
          <p:cNvCxnSpPr/>
          <p:nvPr/>
        </p:nvCxnSpPr>
        <p:spPr bwMode="auto">
          <a:xfrm flipV="1">
            <a:off x="6245101" y="3712811"/>
            <a:ext cx="489252" cy="654478"/>
          </a:xfrm>
          <a:prstGeom prst="line">
            <a:avLst/>
          </a:prstGeom>
          <a:solidFill>
            <a:schemeClr val="accent2"/>
          </a:solidFill>
          <a:ln w="635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>
            <a:off x="6184194" y="2790973"/>
            <a:ext cx="550159" cy="691006"/>
          </a:xfrm>
          <a:prstGeom prst="line">
            <a:avLst/>
          </a:prstGeom>
          <a:solidFill>
            <a:schemeClr val="accent2"/>
          </a:solidFill>
          <a:ln w="635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TextBox 117"/>
          <p:cNvSpPr txBox="1"/>
          <p:nvPr/>
        </p:nvSpPr>
        <p:spPr>
          <a:xfrm>
            <a:off x="190952" y="2328088"/>
            <a:ext cx="2131331" cy="3139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</a:pPr>
            <a:r>
              <a:rPr lang="en-US" sz="800" dirty="0">
                <a:solidFill>
                  <a:schemeClr val="bg1"/>
                </a:solidFill>
                <a:latin typeface="+mn-lt"/>
              </a:rPr>
              <a:t>Multiple Work Streams running in parallel for each of the Supporting Functions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628696" y="2328088"/>
            <a:ext cx="2306918" cy="3139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</a:pPr>
            <a:r>
              <a:rPr lang="en-US" sz="800" dirty="0">
                <a:solidFill>
                  <a:schemeClr val="bg1"/>
                </a:solidFill>
                <a:latin typeface="+mn-lt"/>
              </a:rPr>
              <a:t>Communication, Collaboration, Monitoring, and Visibility Throughout PDLC</a:t>
            </a:r>
          </a:p>
        </p:txBody>
      </p:sp>
      <p:sp>
        <p:nvSpPr>
          <p:cNvPr id="142" name="Chevron 141"/>
          <p:cNvSpPr/>
          <p:nvPr/>
        </p:nvSpPr>
        <p:spPr>
          <a:xfrm>
            <a:off x="6475627" y="3477082"/>
            <a:ext cx="1020383" cy="240691"/>
          </a:xfrm>
          <a:prstGeom prst="chevron">
            <a:avLst/>
          </a:prstGeom>
          <a:solidFill>
            <a:srgbClr val="C00000"/>
          </a:solidFill>
          <a:ln w="3175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Textfeld 31"/>
          <p:cNvSpPr txBox="1"/>
          <p:nvPr/>
        </p:nvSpPr>
        <p:spPr bwMode="auto">
          <a:xfrm>
            <a:off x="6573148" y="3481979"/>
            <a:ext cx="825340" cy="230832"/>
          </a:xfrm>
          <a:prstGeom prst="rect">
            <a:avLst/>
          </a:prstGeom>
          <a:noFill/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900" b="1" dirty="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rPr>
              <a:t>Launch</a:t>
            </a:r>
          </a:p>
        </p:txBody>
      </p:sp>
      <p:sp>
        <p:nvSpPr>
          <p:cNvPr id="62" name="Chevron 61"/>
          <p:cNvSpPr/>
          <p:nvPr/>
        </p:nvSpPr>
        <p:spPr>
          <a:xfrm>
            <a:off x="7397604" y="3474573"/>
            <a:ext cx="1077199" cy="244088"/>
          </a:xfrm>
          <a:prstGeom prst="chevron">
            <a:avLst/>
          </a:prstGeom>
          <a:gradFill>
            <a:gsLst>
              <a:gs pos="30000">
                <a:schemeClr val="tx1">
                  <a:lumMod val="75000"/>
                </a:schemeClr>
              </a:gs>
              <a:gs pos="100000">
                <a:srgbClr val="C00000"/>
              </a:gs>
            </a:gsLst>
            <a:lin ang="10800000" scaled="0"/>
          </a:gradFill>
          <a:ln w="3175">
            <a:gradFill>
              <a:gsLst>
                <a:gs pos="57000">
                  <a:schemeClr val="tx1">
                    <a:lumMod val="75000"/>
                  </a:schemeClr>
                </a:gs>
                <a:gs pos="100000">
                  <a:schemeClr val="accent2"/>
                </a:gs>
              </a:gsLst>
              <a:lin ang="10800000" scaled="0"/>
            </a:gra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feld 31"/>
          <p:cNvSpPr txBox="1"/>
          <p:nvPr/>
        </p:nvSpPr>
        <p:spPr bwMode="auto">
          <a:xfrm>
            <a:off x="7519348" y="3474572"/>
            <a:ext cx="737240" cy="230832"/>
          </a:xfrm>
          <a:prstGeom prst="rect">
            <a:avLst/>
          </a:prstGeom>
          <a:noFill/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900" b="1" dirty="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rPr>
              <a:t>Sustain</a:t>
            </a:r>
          </a:p>
        </p:txBody>
      </p:sp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67835" y="2979761"/>
            <a:ext cx="1830910" cy="1235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165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2" name="Straight Connector 71"/>
          <p:cNvCxnSpPr/>
          <p:nvPr/>
        </p:nvCxnSpPr>
        <p:spPr bwMode="auto">
          <a:xfrm>
            <a:off x="2900151" y="2790973"/>
            <a:ext cx="3284043" cy="0"/>
          </a:xfrm>
          <a:prstGeom prst="line">
            <a:avLst/>
          </a:prstGeom>
          <a:solidFill>
            <a:schemeClr val="accent2"/>
          </a:solidFill>
          <a:ln w="635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 flipV="1">
            <a:off x="2486169" y="3842765"/>
            <a:ext cx="1239671" cy="2"/>
          </a:xfrm>
          <a:prstGeom prst="line">
            <a:avLst/>
          </a:prstGeom>
          <a:solidFill>
            <a:schemeClr val="accent2"/>
          </a:solidFill>
          <a:ln w="635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 flipV="1">
            <a:off x="2686336" y="4098175"/>
            <a:ext cx="1239671" cy="2"/>
          </a:xfrm>
          <a:prstGeom prst="line">
            <a:avLst/>
          </a:prstGeom>
          <a:solidFill>
            <a:schemeClr val="accent2"/>
          </a:solidFill>
          <a:ln w="635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>
            <a:off x="5002338" y="3321877"/>
            <a:ext cx="1565239" cy="0"/>
          </a:xfrm>
          <a:prstGeom prst="line">
            <a:avLst/>
          </a:prstGeom>
          <a:solidFill>
            <a:schemeClr val="accent2"/>
          </a:solidFill>
          <a:ln w="635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>
            <a:off x="5436286" y="3852784"/>
            <a:ext cx="1192410" cy="0"/>
          </a:xfrm>
          <a:prstGeom prst="line">
            <a:avLst/>
          </a:prstGeom>
          <a:solidFill>
            <a:schemeClr val="accent2"/>
          </a:solidFill>
          <a:ln w="635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/>
          <p:nvPr/>
        </p:nvCxnSpPr>
        <p:spPr bwMode="auto">
          <a:xfrm>
            <a:off x="5300610" y="4098505"/>
            <a:ext cx="1195999" cy="0"/>
          </a:xfrm>
          <a:prstGeom prst="line">
            <a:avLst/>
          </a:prstGeom>
          <a:solidFill>
            <a:schemeClr val="accent2"/>
          </a:solidFill>
          <a:ln w="635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6156" name="TextBox 6155"/>
          <p:cNvSpPr txBox="1"/>
          <p:nvPr/>
        </p:nvSpPr>
        <p:spPr bwMode="black">
          <a:xfrm>
            <a:off x="2944595" y="2113179"/>
            <a:ext cx="3195154" cy="209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050" dirty="0">
                <a:solidFill>
                  <a:srgbClr val="FFC000"/>
                </a:solidFill>
                <a:latin typeface="+mn-lt"/>
              </a:rPr>
              <a:t>In-Flight Snapshot – PDLC Work Streams</a:t>
            </a:r>
          </a:p>
        </p:txBody>
      </p:sp>
      <p:sp>
        <p:nvSpPr>
          <p:cNvPr id="124" name="TextBox 123"/>
          <p:cNvSpPr txBox="1"/>
          <p:nvPr/>
        </p:nvSpPr>
        <p:spPr bwMode="black">
          <a:xfrm>
            <a:off x="1984178" y="2686173"/>
            <a:ext cx="915973" cy="209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800" b="1" dirty="0">
                <a:solidFill>
                  <a:srgbClr val="FFC000"/>
                </a:solidFill>
                <a:latin typeface="+mn-lt"/>
              </a:rPr>
              <a:t>Marketing</a:t>
            </a:r>
          </a:p>
        </p:txBody>
      </p:sp>
      <p:sp>
        <p:nvSpPr>
          <p:cNvPr id="127" name="TextBox 126"/>
          <p:cNvSpPr txBox="1"/>
          <p:nvPr/>
        </p:nvSpPr>
        <p:spPr bwMode="black">
          <a:xfrm>
            <a:off x="1868711" y="2953223"/>
            <a:ext cx="817625" cy="209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800" b="1" dirty="0">
                <a:solidFill>
                  <a:srgbClr val="FFC000"/>
                </a:solidFill>
                <a:latin typeface="+mn-lt"/>
              </a:rPr>
              <a:t>Legal</a:t>
            </a:r>
          </a:p>
        </p:txBody>
      </p:sp>
      <p:sp>
        <p:nvSpPr>
          <p:cNvPr id="128" name="TextBox 127"/>
          <p:cNvSpPr txBox="1"/>
          <p:nvPr/>
        </p:nvSpPr>
        <p:spPr bwMode="black">
          <a:xfrm>
            <a:off x="1762506" y="3213275"/>
            <a:ext cx="817625" cy="209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800" b="1" dirty="0">
                <a:solidFill>
                  <a:srgbClr val="FFC000"/>
                </a:solidFill>
                <a:latin typeface="+mn-lt"/>
              </a:rPr>
              <a:t>Support</a:t>
            </a:r>
          </a:p>
        </p:txBody>
      </p:sp>
      <p:sp>
        <p:nvSpPr>
          <p:cNvPr id="129" name="TextBox 128"/>
          <p:cNvSpPr txBox="1"/>
          <p:nvPr/>
        </p:nvSpPr>
        <p:spPr bwMode="black">
          <a:xfrm>
            <a:off x="1569491" y="4262489"/>
            <a:ext cx="1325491" cy="209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800" b="1" dirty="0">
                <a:solidFill>
                  <a:srgbClr val="FFC000"/>
                </a:solidFill>
                <a:latin typeface="+mn-lt"/>
              </a:rPr>
              <a:t>Engineering/Eng. Ops</a:t>
            </a:r>
          </a:p>
        </p:txBody>
      </p:sp>
      <p:sp>
        <p:nvSpPr>
          <p:cNvPr id="130" name="TextBox 129"/>
          <p:cNvSpPr txBox="1"/>
          <p:nvPr/>
        </p:nvSpPr>
        <p:spPr bwMode="black">
          <a:xfrm>
            <a:off x="1984179" y="3993375"/>
            <a:ext cx="702158" cy="209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800" b="1" dirty="0">
                <a:solidFill>
                  <a:srgbClr val="FFC000"/>
                </a:solidFill>
                <a:latin typeface="+mn-lt"/>
              </a:rPr>
              <a:t>Quality </a:t>
            </a:r>
          </a:p>
        </p:txBody>
      </p:sp>
      <p:sp>
        <p:nvSpPr>
          <p:cNvPr id="131" name="TextBox 130"/>
          <p:cNvSpPr txBox="1"/>
          <p:nvPr/>
        </p:nvSpPr>
        <p:spPr bwMode="black">
          <a:xfrm>
            <a:off x="1489258" y="3747984"/>
            <a:ext cx="952906" cy="209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800" b="1" dirty="0">
                <a:solidFill>
                  <a:srgbClr val="FFC000"/>
                </a:solidFill>
                <a:latin typeface="+mn-lt"/>
              </a:rPr>
              <a:t>Technical Pubs </a:t>
            </a:r>
          </a:p>
        </p:txBody>
      </p:sp>
      <p:sp>
        <p:nvSpPr>
          <p:cNvPr id="133" name="TextBox 132"/>
          <p:cNvSpPr txBox="1"/>
          <p:nvPr/>
        </p:nvSpPr>
        <p:spPr bwMode="black">
          <a:xfrm>
            <a:off x="3611886" y="2328088"/>
            <a:ext cx="1860571" cy="209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800" b="1" dirty="0">
                <a:solidFill>
                  <a:srgbClr val="FFC000"/>
                </a:solidFill>
                <a:latin typeface="+mn-lt"/>
              </a:rPr>
              <a:t>Product Operations / PMO</a:t>
            </a:r>
          </a:p>
        </p:txBody>
      </p:sp>
      <p:sp>
        <p:nvSpPr>
          <p:cNvPr id="6157" name="Right Brace 6156"/>
          <p:cNvSpPr/>
          <p:nvPr/>
        </p:nvSpPr>
        <p:spPr bwMode="auto">
          <a:xfrm rot="16200000">
            <a:off x="4460712" y="962690"/>
            <a:ext cx="157751" cy="3289213"/>
          </a:xfrm>
          <a:prstGeom prst="rightBrace">
            <a:avLst/>
          </a:prstGeom>
          <a:noFill/>
          <a:ln w="31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0" name="Curved Right Arrow 6159"/>
          <p:cNvSpPr/>
          <p:nvPr/>
        </p:nvSpPr>
        <p:spPr bwMode="gray">
          <a:xfrm>
            <a:off x="3127875" y="2791937"/>
            <a:ext cx="540137" cy="1486102"/>
          </a:xfrm>
          <a:prstGeom prst="curvedRightArrow">
            <a:avLst>
              <a:gd name="adj1" fmla="val 12163"/>
              <a:gd name="adj2" fmla="val 30585"/>
              <a:gd name="adj3" fmla="val 42687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38" name="Curved Right Arrow 137"/>
          <p:cNvSpPr/>
          <p:nvPr/>
        </p:nvSpPr>
        <p:spPr bwMode="gray">
          <a:xfrm rot="10800000">
            <a:off x="5579834" y="2736382"/>
            <a:ext cx="540137" cy="1494854"/>
          </a:xfrm>
          <a:prstGeom prst="curvedRightArrow">
            <a:avLst>
              <a:gd name="adj1" fmla="val 12163"/>
              <a:gd name="adj2" fmla="val 30585"/>
              <a:gd name="adj3" fmla="val 42687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6161" name="Chevron 6160"/>
          <p:cNvSpPr/>
          <p:nvPr/>
        </p:nvSpPr>
        <p:spPr bwMode="gray">
          <a:xfrm>
            <a:off x="6071286" y="2748979"/>
            <a:ext cx="48685" cy="83988"/>
          </a:xfrm>
          <a:prstGeom prst="chevron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Chevron 138"/>
          <p:cNvSpPr/>
          <p:nvPr/>
        </p:nvSpPr>
        <p:spPr bwMode="gray">
          <a:xfrm>
            <a:off x="6272371" y="3016029"/>
            <a:ext cx="48685" cy="83988"/>
          </a:xfrm>
          <a:prstGeom prst="chevron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Chevron 139"/>
          <p:cNvSpPr/>
          <p:nvPr/>
        </p:nvSpPr>
        <p:spPr bwMode="gray">
          <a:xfrm>
            <a:off x="6472266" y="3279883"/>
            <a:ext cx="48685" cy="83988"/>
          </a:xfrm>
          <a:prstGeom prst="chevron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Chevron 140"/>
          <p:cNvSpPr/>
          <p:nvPr/>
        </p:nvSpPr>
        <p:spPr bwMode="gray">
          <a:xfrm>
            <a:off x="6472265" y="3810790"/>
            <a:ext cx="48685" cy="83988"/>
          </a:xfrm>
          <a:prstGeom prst="chevron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43" name="Chevron 142"/>
          <p:cNvSpPr/>
          <p:nvPr/>
        </p:nvSpPr>
        <p:spPr bwMode="gray">
          <a:xfrm>
            <a:off x="6272369" y="4056511"/>
            <a:ext cx="48685" cy="83988"/>
          </a:xfrm>
          <a:prstGeom prst="chevron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44" name="Chevron 143"/>
          <p:cNvSpPr/>
          <p:nvPr/>
        </p:nvSpPr>
        <p:spPr bwMode="gray">
          <a:xfrm>
            <a:off x="6071286" y="4321958"/>
            <a:ext cx="48685" cy="83988"/>
          </a:xfrm>
          <a:prstGeom prst="chevron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47" name="TextBox 146"/>
          <p:cNvSpPr txBox="1"/>
          <p:nvPr/>
        </p:nvSpPr>
        <p:spPr bwMode="black">
          <a:xfrm>
            <a:off x="3603574" y="4472089"/>
            <a:ext cx="1938103" cy="209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050" b="1" dirty="0">
                <a:solidFill>
                  <a:srgbClr val="FFC000"/>
                </a:solidFill>
                <a:latin typeface="+mn-lt"/>
              </a:rPr>
              <a:t>PDLC Team – Dev Phase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1826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9" name="Rectangle 5"/>
          <p:cNvSpPr>
            <a:spLocks noChangeArrowheads="1"/>
          </p:cNvSpPr>
          <p:nvPr/>
        </p:nvSpPr>
        <p:spPr bwMode="auto">
          <a:xfrm>
            <a:off x="68238" y="1442550"/>
            <a:ext cx="6844625" cy="1948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 algn="l" eaLnBrk="1" hangingPunct="1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Origin and Background</a:t>
            </a:r>
          </a:p>
          <a:p>
            <a:pPr marL="285750" indent="-285750" algn="l" eaLnBrk="1" hangingPunct="1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PDLC Fundamentals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 algn="l" eaLnBrk="1" hangingPunct="1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/>
                </a:solidFill>
              </a:rPr>
              <a:t>Key Techniques Used within PDLC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Key Roles and Team Member Responsibilities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Governance and Communication Flow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title"/>
          </p:nvPr>
        </p:nvSpPr>
        <p:spPr>
          <a:xfrm>
            <a:off x="72065" y="105717"/>
            <a:ext cx="8951085" cy="405496"/>
          </a:xfrm>
        </p:spPr>
        <p:txBody>
          <a:bodyPr/>
          <a:lstStyle/>
          <a:p>
            <a:r>
              <a:rPr lang="en-US" sz="1100" dirty="0"/>
              <a:t>PDLC / PMO Training / Overview</a:t>
            </a:r>
            <a:br>
              <a:rPr lang="en-US" sz="1400" u="none" dirty="0"/>
            </a:br>
            <a:r>
              <a:rPr lang="en-US" sz="2000" dirty="0"/>
              <a:t>Sections Covered</a:t>
            </a:r>
            <a:endParaRPr lang="en-US" sz="2000" u="none" dirty="0"/>
          </a:p>
        </p:txBody>
      </p:sp>
      <p:pic>
        <p:nvPicPr>
          <p:cNvPr id="5122" name="Picture 2" descr="http://www.orem.alpineschools.org/wp-content/uploads/sites/37/2011/09/minutesclipboard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484" y="809300"/>
            <a:ext cx="3658930" cy="32320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81090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hevron 74"/>
          <p:cNvSpPr/>
          <p:nvPr/>
        </p:nvSpPr>
        <p:spPr>
          <a:xfrm>
            <a:off x="6933666" y="2493703"/>
            <a:ext cx="1595332" cy="240691"/>
          </a:xfrm>
          <a:prstGeom prst="chevron">
            <a:avLst/>
          </a:prstGeom>
          <a:solidFill>
            <a:srgbClr val="C00000"/>
          </a:soli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Chevron 75"/>
          <p:cNvSpPr/>
          <p:nvPr/>
        </p:nvSpPr>
        <p:spPr>
          <a:xfrm>
            <a:off x="5025531" y="2493703"/>
            <a:ext cx="1657348" cy="240692"/>
          </a:xfrm>
          <a:prstGeom prst="chevron">
            <a:avLst/>
          </a:prstGeom>
          <a:solidFill>
            <a:srgbClr val="C00000"/>
          </a:soli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7" name="Chevron 76"/>
          <p:cNvSpPr/>
          <p:nvPr/>
        </p:nvSpPr>
        <p:spPr>
          <a:xfrm>
            <a:off x="3226002" y="2493703"/>
            <a:ext cx="1610215" cy="240691"/>
          </a:xfrm>
          <a:prstGeom prst="chevron">
            <a:avLst/>
          </a:prstGeom>
          <a:solidFill>
            <a:srgbClr val="C00000"/>
          </a:soli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Textfeld 31"/>
          <p:cNvSpPr txBox="1"/>
          <p:nvPr/>
        </p:nvSpPr>
        <p:spPr bwMode="auto">
          <a:xfrm>
            <a:off x="3468033" y="2501160"/>
            <a:ext cx="1093773" cy="230832"/>
          </a:xfrm>
          <a:prstGeom prst="rect">
            <a:avLst/>
          </a:prstGeom>
          <a:noFill/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900" b="1" dirty="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rPr>
              <a:t>Define-Release</a:t>
            </a:r>
          </a:p>
        </p:txBody>
      </p:sp>
      <p:sp>
        <p:nvSpPr>
          <p:cNvPr id="82" name="Textfeld 31"/>
          <p:cNvSpPr txBox="1"/>
          <p:nvPr/>
        </p:nvSpPr>
        <p:spPr bwMode="auto">
          <a:xfrm>
            <a:off x="5221667" y="2505994"/>
            <a:ext cx="1366633" cy="230832"/>
          </a:xfrm>
          <a:prstGeom prst="rect">
            <a:avLst/>
          </a:prstGeom>
          <a:noFill/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900" b="1" dirty="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rPr>
              <a:t>Develop-Test Release</a:t>
            </a:r>
          </a:p>
        </p:txBody>
      </p:sp>
      <p:sp>
        <p:nvSpPr>
          <p:cNvPr id="84" name="Chevron 83"/>
          <p:cNvSpPr/>
          <p:nvPr/>
        </p:nvSpPr>
        <p:spPr>
          <a:xfrm>
            <a:off x="1683326" y="2135590"/>
            <a:ext cx="1408660" cy="240610"/>
          </a:xfrm>
          <a:prstGeom prst="chevron">
            <a:avLst/>
          </a:prstGeom>
          <a:solidFill>
            <a:srgbClr val="C00000"/>
          </a:soli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5" name="Textfeld 31"/>
          <p:cNvSpPr txBox="1"/>
          <p:nvPr/>
        </p:nvSpPr>
        <p:spPr bwMode="auto">
          <a:xfrm>
            <a:off x="1768759" y="2147881"/>
            <a:ext cx="1291677" cy="230832"/>
          </a:xfrm>
          <a:prstGeom prst="rect">
            <a:avLst/>
          </a:prstGeom>
          <a:noFill/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900" b="1" dirty="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rPr>
              <a:t>Propose-Program </a:t>
            </a:r>
          </a:p>
        </p:txBody>
      </p:sp>
      <p:sp>
        <p:nvSpPr>
          <p:cNvPr id="86" name="Textfeld 31"/>
          <p:cNvSpPr txBox="1"/>
          <p:nvPr/>
        </p:nvSpPr>
        <p:spPr bwMode="auto">
          <a:xfrm>
            <a:off x="7069087" y="2501160"/>
            <a:ext cx="1227843" cy="230832"/>
          </a:xfrm>
          <a:prstGeom prst="rect">
            <a:avLst/>
          </a:prstGeom>
          <a:noFill/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900" b="1" dirty="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rPr>
              <a:t>Launch-Release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634128" y="890344"/>
            <a:ext cx="2362810" cy="1221102"/>
            <a:chOff x="342897" y="1371600"/>
            <a:chExt cx="2362810" cy="16281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8" name="Freeform 87"/>
            <p:cNvSpPr/>
            <p:nvPr/>
          </p:nvSpPr>
          <p:spPr>
            <a:xfrm>
              <a:off x="848399" y="2581137"/>
              <a:ext cx="1467833" cy="233965"/>
            </a:xfrm>
            <a:custGeom>
              <a:avLst/>
              <a:gdLst>
                <a:gd name="connsiteX0" fmla="*/ 0 w 995173"/>
                <a:gd name="connsiteY0" fmla="*/ 0 h 199691"/>
                <a:gd name="connsiteX1" fmla="*/ 995173 w 995173"/>
                <a:gd name="connsiteY1" fmla="*/ 0 h 199691"/>
                <a:gd name="connsiteX2" fmla="*/ 995173 w 995173"/>
                <a:gd name="connsiteY2" fmla="*/ 199691 h 199691"/>
                <a:gd name="connsiteX3" fmla="*/ 0 w 995173"/>
                <a:gd name="connsiteY3" fmla="*/ 199691 h 199691"/>
                <a:gd name="connsiteX4" fmla="*/ 0 w 995173"/>
                <a:gd name="connsiteY4" fmla="*/ 0 h 19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5173" h="199691">
                  <a:moveTo>
                    <a:pt x="0" y="0"/>
                  </a:moveTo>
                  <a:lnTo>
                    <a:pt x="995173" y="0"/>
                  </a:lnTo>
                  <a:lnTo>
                    <a:pt x="995173" y="199691"/>
                  </a:lnTo>
                  <a:lnTo>
                    <a:pt x="0" y="19969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64008" bIns="6400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Investment &amp; Release </a:t>
              </a:r>
              <a:endParaRPr lang="en-US" sz="900" b="1" kern="1200" dirty="0">
                <a:solidFill>
                  <a:schemeClr val="bg1"/>
                </a:solidFill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1162775" y="1801879"/>
              <a:ext cx="730756" cy="770227"/>
              <a:chOff x="1049000" y="1539418"/>
              <a:chExt cx="960120" cy="978255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1080287" y="1655622"/>
                <a:ext cx="884682" cy="307238"/>
              </a:xfrm>
              <a:prstGeom prst="ellipse">
                <a:avLst/>
              </a:prstGeom>
            </p:spPr>
            <p:style>
              <a:lnRef idx="0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50000"/>
                  <a:alpha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tint val="50000"/>
                  <a:alpha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3" name="Down Arrow 92"/>
              <p:cNvSpPr/>
              <p:nvPr/>
            </p:nvSpPr>
            <p:spPr>
              <a:xfrm>
                <a:off x="1438275" y="2407945"/>
                <a:ext cx="171450" cy="109728"/>
              </a:xfrm>
              <a:prstGeom prst="downArrow">
                <a:avLst/>
              </a:prstGeom>
              <a:solidFill>
                <a:schemeClr val="accent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4" name="Freeform 93"/>
              <p:cNvSpPr/>
              <p:nvPr/>
            </p:nvSpPr>
            <p:spPr>
              <a:xfrm>
                <a:off x="1401928" y="1986589"/>
                <a:ext cx="308610" cy="308610"/>
              </a:xfrm>
              <a:custGeom>
                <a:avLst/>
                <a:gdLst>
                  <a:gd name="connsiteX0" fmla="*/ 0 w 308610"/>
                  <a:gd name="connsiteY0" fmla="*/ 154305 h 308610"/>
                  <a:gd name="connsiteX1" fmla="*/ 154305 w 308610"/>
                  <a:gd name="connsiteY1" fmla="*/ 0 h 308610"/>
                  <a:gd name="connsiteX2" fmla="*/ 308610 w 308610"/>
                  <a:gd name="connsiteY2" fmla="*/ 154305 h 308610"/>
                  <a:gd name="connsiteX3" fmla="*/ 154305 w 308610"/>
                  <a:gd name="connsiteY3" fmla="*/ 308610 h 308610"/>
                  <a:gd name="connsiteX4" fmla="*/ 0 w 308610"/>
                  <a:gd name="connsiteY4" fmla="*/ 154305 h 308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10" h="308610">
                    <a:moveTo>
                      <a:pt x="0" y="154305"/>
                    </a:moveTo>
                    <a:cubicBezTo>
                      <a:pt x="0" y="69085"/>
                      <a:pt x="69085" y="0"/>
                      <a:pt x="154305" y="0"/>
                    </a:cubicBezTo>
                    <a:cubicBezTo>
                      <a:pt x="239525" y="0"/>
                      <a:pt x="308610" y="69085"/>
                      <a:pt x="308610" y="154305"/>
                    </a:cubicBezTo>
                    <a:cubicBezTo>
                      <a:pt x="308610" y="239525"/>
                      <a:pt x="239525" y="308610"/>
                      <a:pt x="154305" y="308610"/>
                    </a:cubicBezTo>
                    <a:cubicBezTo>
                      <a:pt x="69085" y="308610"/>
                      <a:pt x="0" y="239525"/>
                      <a:pt x="0" y="154305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2815" tIns="52815" rIns="52815" bIns="52815" numCol="1" spcCol="1270" anchor="ctr" anchorCtr="0">
                <a:noAutofit/>
              </a:bodyPr>
              <a:lstStyle/>
              <a:p>
                <a:pPr lvl="0" algn="ctr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00" kern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Freeform 94"/>
              <p:cNvSpPr/>
              <p:nvPr/>
            </p:nvSpPr>
            <p:spPr>
              <a:xfrm>
                <a:off x="1181100" y="1755063"/>
                <a:ext cx="308610" cy="308610"/>
              </a:xfrm>
              <a:custGeom>
                <a:avLst/>
                <a:gdLst>
                  <a:gd name="connsiteX0" fmla="*/ 0 w 308610"/>
                  <a:gd name="connsiteY0" fmla="*/ 154305 h 308610"/>
                  <a:gd name="connsiteX1" fmla="*/ 154305 w 308610"/>
                  <a:gd name="connsiteY1" fmla="*/ 0 h 308610"/>
                  <a:gd name="connsiteX2" fmla="*/ 308610 w 308610"/>
                  <a:gd name="connsiteY2" fmla="*/ 154305 h 308610"/>
                  <a:gd name="connsiteX3" fmla="*/ 154305 w 308610"/>
                  <a:gd name="connsiteY3" fmla="*/ 308610 h 308610"/>
                  <a:gd name="connsiteX4" fmla="*/ 0 w 308610"/>
                  <a:gd name="connsiteY4" fmla="*/ 154305 h 308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10" h="308610">
                    <a:moveTo>
                      <a:pt x="0" y="154305"/>
                    </a:moveTo>
                    <a:cubicBezTo>
                      <a:pt x="0" y="69085"/>
                      <a:pt x="69085" y="0"/>
                      <a:pt x="154305" y="0"/>
                    </a:cubicBezTo>
                    <a:cubicBezTo>
                      <a:pt x="239525" y="0"/>
                      <a:pt x="308610" y="69085"/>
                      <a:pt x="308610" y="154305"/>
                    </a:cubicBezTo>
                    <a:cubicBezTo>
                      <a:pt x="308610" y="239525"/>
                      <a:pt x="239525" y="308610"/>
                      <a:pt x="154305" y="308610"/>
                    </a:cubicBezTo>
                    <a:cubicBezTo>
                      <a:pt x="69085" y="308610"/>
                      <a:pt x="0" y="239525"/>
                      <a:pt x="0" y="154305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4049988"/>
                  <a:satOff val="-33332"/>
                  <a:lumOff val="-15000"/>
                  <a:alphaOff val="0"/>
                </a:schemeClr>
              </a:fillRef>
              <a:effectRef idx="0">
                <a:schemeClr val="accent2">
                  <a:hueOff val="4049988"/>
                  <a:satOff val="-33332"/>
                  <a:lumOff val="-1500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2815" tIns="52815" rIns="52815" bIns="52815" numCol="1" spcCol="1270" anchor="ctr" anchorCtr="0">
                <a:noAutofit/>
              </a:bodyPr>
              <a:lstStyle/>
              <a:p>
                <a:pPr lvl="0" algn="ctr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00" kern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Freeform 95"/>
              <p:cNvSpPr/>
              <p:nvPr/>
            </p:nvSpPr>
            <p:spPr>
              <a:xfrm>
                <a:off x="1496568" y="1680448"/>
                <a:ext cx="308610" cy="308610"/>
              </a:xfrm>
              <a:custGeom>
                <a:avLst/>
                <a:gdLst>
                  <a:gd name="connsiteX0" fmla="*/ 0 w 308610"/>
                  <a:gd name="connsiteY0" fmla="*/ 154305 h 308610"/>
                  <a:gd name="connsiteX1" fmla="*/ 154305 w 308610"/>
                  <a:gd name="connsiteY1" fmla="*/ 0 h 308610"/>
                  <a:gd name="connsiteX2" fmla="*/ 308610 w 308610"/>
                  <a:gd name="connsiteY2" fmla="*/ 154305 h 308610"/>
                  <a:gd name="connsiteX3" fmla="*/ 154305 w 308610"/>
                  <a:gd name="connsiteY3" fmla="*/ 308610 h 308610"/>
                  <a:gd name="connsiteX4" fmla="*/ 0 w 308610"/>
                  <a:gd name="connsiteY4" fmla="*/ 154305 h 308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10" h="308610">
                    <a:moveTo>
                      <a:pt x="0" y="154305"/>
                    </a:moveTo>
                    <a:cubicBezTo>
                      <a:pt x="0" y="69085"/>
                      <a:pt x="69085" y="0"/>
                      <a:pt x="154305" y="0"/>
                    </a:cubicBezTo>
                    <a:cubicBezTo>
                      <a:pt x="239525" y="0"/>
                      <a:pt x="308610" y="69085"/>
                      <a:pt x="308610" y="154305"/>
                    </a:cubicBezTo>
                    <a:cubicBezTo>
                      <a:pt x="308610" y="239525"/>
                      <a:pt x="239525" y="308610"/>
                      <a:pt x="154305" y="308610"/>
                    </a:cubicBezTo>
                    <a:cubicBezTo>
                      <a:pt x="69085" y="308610"/>
                      <a:pt x="0" y="239525"/>
                      <a:pt x="0" y="154305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8099976"/>
                  <a:satOff val="-66663"/>
                  <a:lumOff val="-30000"/>
                  <a:alphaOff val="0"/>
                </a:schemeClr>
              </a:fillRef>
              <a:effectRef idx="0">
                <a:schemeClr val="accent2">
                  <a:hueOff val="8099976"/>
                  <a:satOff val="-66663"/>
                  <a:lumOff val="-3000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2815" tIns="52815" rIns="52815" bIns="52815" numCol="1" spcCol="1270" anchor="ctr" anchorCtr="0">
                <a:noAutofit/>
              </a:bodyPr>
              <a:lstStyle/>
              <a:p>
                <a:pPr lvl="0" algn="ctr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00" kern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7" name="Shape 96"/>
              <p:cNvSpPr/>
              <p:nvPr/>
            </p:nvSpPr>
            <p:spPr>
              <a:xfrm>
                <a:off x="1049000" y="1539418"/>
                <a:ext cx="960120" cy="768096"/>
              </a:xfrm>
              <a:prstGeom prst="funnel">
                <a:avLst/>
              </a:prstGeom>
              <a:solidFill>
                <a:schemeClr val="bg1">
                  <a:lumMod val="75000"/>
                  <a:alpha val="4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90" name="Left Brace 89"/>
            <p:cNvSpPr/>
            <p:nvPr/>
          </p:nvSpPr>
          <p:spPr bwMode="auto">
            <a:xfrm rot="5400000">
              <a:off x="1414848" y="1708876"/>
              <a:ext cx="218908" cy="2362810"/>
            </a:xfrm>
            <a:prstGeom prst="leftBrace">
              <a:avLst>
                <a:gd name="adj1" fmla="val 4341"/>
                <a:gd name="adj2" fmla="val 50000"/>
              </a:avLst>
            </a:prstGeom>
            <a:noFill/>
            <a:ln w="12700" cap="flat" cmpd="sng" algn="ctr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>
              <a:off x="457199" y="1371600"/>
              <a:ext cx="2138675" cy="352091"/>
            </a:xfrm>
            <a:custGeom>
              <a:avLst/>
              <a:gdLst>
                <a:gd name="connsiteX0" fmla="*/ 0 w 995173"/>
                <a:gd name="connsiteY0" fmla="*/ 0 h 199691"/>
                <a:gd name="connsiteX1" fmla="*/ 995173 w 995173"/>
                <a:gd name="connsiteY1" fmla="*/ 0 h 199691"/>
                <a:gd name="connsiteX2" fmla="*/ 995173 w 995173"/>
                <a:gd name="connsiteY2" fmla="*/ 199691 h 199691"/>
                <a:gd name="connsiteX3" fmla="*/ 0 w 995173"/>
                <a:gd name="connsiteY3" fmla="*/ 199691 h 199691"/>
                <a:gd name="connsiteX4" fmla="*/ 0 w 995173"/>
                <a:gd name="connsiteY4" fmla="*/ 0 h 19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5173" h="199691">
                  <a:moveTo>
                    <a:pt x="0" y="0"/>
                  </a:moveTo>
                  <a:lnTo>
                    <a:pt x="995173" y="0"/>
                  </a:lnTo>
                  <a:lnTo>
                    <a:pt x="995173" y="199691"/>
                  </a:lnTo>
                  <a:lnTo>
                    <a:pt x="0" y="19969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64008" bIns="6400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Investment Proposals, Portfolio Balancing, ZBB, AOP</a:t>
              </a:r>
              <a:endParaRPr lang="en-US" sz="900" b="1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074130" y="1267246"/>
            <a:ext cx="1951401" cy="1221101"/>
            <a:chOff x="2845579" y="1123950"/>
            <a:chExt cx="1951401" cy="12211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0" name="Textfeld 31"/>
            <p:cNvSpPr txBox="1"/>
            <p:nvPr/>
          </p:nvSpPr>
          <p:spPr bwMode="auto">
            <a:xfrm>
              <a:off x="2929815" y="1763989"/>
              <a:ext cx="454098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600" b="1" dirty="0">
                  <a:solidFill>
                    <a:schemeClr val="bg1"/>
                  </a:solidFill>
                  <a:latin typeface="+mn-lt"/>
                  <a:ea typeface="ＭＳ Ｐゴシック" charset="0"/>
                  <a:cs typeface="ＭＳ Ｐゴシック" charset="0"/>
                </a:rPr>
                <a:t>Gate 0</a:t>
              </a:r>
            </a:p>
          </p:txBody>
        </p:sp>
        <p:sp>
          <p:nvSpPr>
            <p:cNvPr id="101" name="Textfeld 31"/>
            <p:cNvSpPr txBox="1"/>
            <p:nvPr/>
          </p:nvSpPr>
          <p:spPr bwMode="auto">
            <a:xfrm>
              <a:off x="3607266" y="1763989"/>
              <a:ext cx="44689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600" b="1" dirty="0">
                  <a:solidFill>
                    <a:schemeClr val="bg1"/>
                  </a:solidFill>
                  <a:latin typeface="+mn-lt"/>
                  <a:ea typeface="ＭＳ Ｐゴシック" charset="0"/>
                  <a:cs typeface="ＭＳ Ｐゴシック" charset="0"/>
                </a:rPr>
                <a:t>Gate 1</a:t>
              </a:r>
            </a:p>
          </p:txBody>
        </p:sp>
        <p:pic>
          <p:nvPicPr>
            <p:cNvPr id="102" name="Picture 4" descr="http://www.wroughtironrailings.ca/wrought_iron_companies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360628" y="1657350"/>
              <a:ext cx="229204" cy="106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feld 31"/>
            <p:cNvSpPr txBox="1"/>
            <p:nvPr/>
          </p:nvSpPr>
          <p:spPr bwMode="auto">
            <a:xfrm>
              <a:off x="4256182" y="1763989"/>
              <a:ext cx="44689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600" b="1" dirty="0">
                  <a:solidFill>
                    <a:schemeClr val="bg1"/>
                  </a:solidFill>
                  <a:latin typeface="+mn-lt"/>
                  <a:ea typeface="ＭＳ Ｐゴシック" charset="0"/>
                  <a:cs typeface="ＭＳ Ｐゴシック" charset="0"/>
                </a:rPr>
                <a:t>Gate 2</a:t>
              </a:r>
            </a:p>
          </p:txBody>
        </p:sp>
        <p:sp>
          <p:nvSpPr>
            <p:cNvPr id="106" name="Textfeld 31"/>
            <p:cNvSpPr txBox="1"/>
            <p:nvPr/>
          </p:nvSpPr>
          <p:spPr bwMode="auto">
            <a:xfrm>
              <a:off x="3058270" y="1447800"/>
              <a:ext cx="1456199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700" b="1" dirty="0">
                  <a:solidFill>
                    <a:schemeClr val="bg1"/>
                  </a:solidFill>
                  <a:latin typeface="+mn-lt"/>
                  <a:ea typeface="ＭＳ Ｐゴシック" charset="0"/>
                  <a:cs typeface="ＭＳ Ｐゴシック" charset="0"/>
                </a:rPr>
                <a:t>Customer Validation </a:t>
              </a:r>
            </a:p>
          </p:txBody>
        </p:sp>
        <p:sp>
          <p:nvSpPr>
            <p:cNvPr id="107" name="Right Brace 106"/>
            <p:cNvSpPr/>
            <p:nvPr/>
          </p:nvSpPr>
          <p:spPr>
            <a:xfrm rot="5400000">
              <a:off x="3729467" y="1049522"/>
              <a:ext cx="137777" cy="1737080"/>
            </a:xfrm>
            <a:prstGeom prst="rightBrac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08" name="Left Brace 107"/>
            <p:cNvSpPr/>
            <p:nvPr/>
          </p:nvSpPr>
          <p:spPr bwMode="auto">
            <a:xfrm rot="5400000">
              <a:off x="3695852" y="1451675"/>
              <a:ext cx="164180" cy="1622571"/>
            </a:xfrm>
            <a:prstGeom prst="leftBrace">
              <a:avLst/>
            </a:prstGeom>
            <a:noFill/>
            <a:ln w="12700" cap="flat" cmpd="sng" algn="ctr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348243" y="2038231"/>
              <a:ext cx="946492" cy="14976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0" name="Rectangle 109"/>
            <p:cNvSpPr/>
            <p:nvPr/>
          </p:nvSpPr>
          <p:spPr>
            <a:xfrm>
              <a:off x="2845579" y="2031099"/>
              <a:ext cx="1951401" cy="1618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64008" bIns="6400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Requirement &amp; Release </a:t>
              </a:r>
              <a:r>
                <a:rPr lang="en-US" sz="900" b="1" kern="1200" dirty="0">
                  <a:solidFill>
                    <a:schemeClr val="bg1"/>
                  </a:solidFill>
                </a:rPr>
                <a:t>Planning</a:t>
              </a:r>
            </a:p>
          </p:txBody>
        </p:sp>
        <p:sp>
          <p:nvSpPr>
            <p:cNvPr id="111" name="Freeform 110"/>
            <p:cNvSpPr/>
            <p:nvPr/>
          </p:nvSpPr>
          <p:spPr>
            <a:xfrm>
              <a:off x="2891264" y="1123950"/>
              <a:ext cx="1811812" cy="264068"/>
            </a:xfrm>
            <a:custGeom>
              <a:avLst/>
              <a:gdLst>
                <a:gd name="connsiteX0" fmla="*/ 0 w 995173"/>
                <a:gd name="connsiteY0" fmla="*/ 0 h 199691"/>
                <a:gd name="connsiteX1" fmla="*/ 995173 w 995173"/>
                <a:gd name="connsiteY1" fmla="*/ 0 h 199691"/>
                <a:gd name="connsiteX2" fmla="*/ 995173 w 995173"/>
                <a:gd name="connsiteY2" fmla="*/ 199691 h 199691"/>
                <a:gd name="connsiteX3" fmla="*/ 0 w 995173"/>
                <a:gd name="connsiteY3" fmla="*/ 199691 h 199691"/>
                <a:gd name="connsiteX4" fmla="*/ 0 w 995173"/>
                <a:gd name="connsiteY4" fmla="*/ 0 h 19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5173" h="199691">
                  <a:moveTo>
                    <a:pt x="0" y="0"/>
                  </a:moveTo>
                  <a:lnTo>
                    <a:pt x="995173" y="0"/>
                  </a:lnTo>
                  <a:lnTo>
                    <a:pt x="995173" y="199691"/>
                  </a:lnTo>
                  <a:lnTo>
                    <a:pt x="0" y="19969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64008" bIns="6400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Product Definition</a:t>
              </a:r>
              <a:endParaRPr lang="en-US" sz="900" b="1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7" name="Rectangle 116"/>
          <p:cNvSpPr/>
          <p:nvPr/>
        </p:nvSpPr>
        <p:spPr>
          <a:xfrm>
            <a:off x="5131209" y="2181527"/>
            <a:ext cx="1400909" cy="14977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008" tIns="64008" rIns="64008" bIns="64008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kern="1200" dirty="0">
                <a:solidFill>
                  <a:schemeClr val="bg1"/>
                </a:solidFill>
              </a:rPr>
              <a:t>Agile Development</a:t>
            </a:r>
          </a:p>
        </p:txBody>
      </p:sp>
      <p:sp>
        <p:nvSpPr>
          <p:cNvPr id="118" name="Freeform 117"/>
          <p:cNvSpPr/>
          <p:nvPr/>
        </p:nvSpPr>
        <p:spPr>
          <a:xfrm>
            <a:off x="5010133" y="1271903"/>
            <a:ext cx="1712646" cy="264068"/>
          </a:xfrm>
          <a:custGeom>
            <a:avLst/>
            <a:gdLst>
              <a:gd name="connsiteX0" fmla="*/ 0 w 995173"/>
              <a:gd name="connsiteY0" fmla="*/ 0 h 199691"/>
              <a:gd name="connsiteX1" fmla="*/ 995173 w 995173"/>
              <a:gd name="connsiteY1" fmla="*/ 0 h 199691"/>
              <a:gd name="connsiteX2" fmla="*/ 995173 w 995173"/>
              <a:gd name="connsiteY2" fmla="*/ 199691 h 199691"/>
              <a:gd name="connsiteX3" fmla="*/ 0 w 995173"/>
              <a:gd name="connsiteY3" fmla="*/ 199691 h 199691"/>
              <a:gd name="connsiteX4" fmla="*/ 0 w 995173"/>
              <a:gd name="connsiteY4" fmla="*/ 0 h 199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173" h="199691">
                <a:moveTo>
                  <a:pt x="0" y="0"/>
                </a:moveTo>
                <a:lnTo>
                  <a:pt x="995173" y="0"/>
                </a:lnTo>
                <a:lnTo>
                  <a:pt x="995173" y="199691"/>
                </a:lnTo>
                <a:lnTo>
                  <a:pt x="0" y="19969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008" tIns="64008" rIns="64008" bIns="64008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>
                <a:solidFill>
                  <a:schemeClr val="bg1"/>
                </a:solidFill>
              </a:rPr>
              <a:t>Efficient, Collaborative Development</a:t>
            </a:r>
            <a:endParaRPr lang="en-US" sz="900" b="1" kern="1200" dirty="0">
              <a:solidFill>
                <a:schemeClr val="bg1"/>
              </a:solidFill>
            </a:endParaRPr>
          </a:p>
        </p:txBody>
      </p:sp>
      <p:sp>
        <p:nvSpPr>
          <p:cNvPr id="119" name="Left Brace 118"/>
          <p:cNvSpPr/>
          <p:nvPr/>
        </p:nvSpPr>
        <p:spPr bwMode="auto">
          <a:xfrm rot="5400000">
            <a:off x="5734823" y="1583625"/>
            <a:ext cx="178446" cy="1666295"/>
          </a:xfrm>
          <a:prstGeom prst="leftBrace">
            <a:avLst/>
          </a:prstGeom>
          <a:noFill/>
          <a:ln w="127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6817678" y="1271902"/>
            <a:ext cx="1746413" cy="1216446"/>
            <a:chOff x="6899280" y="1128606"/>
            <a:chExt cx="1746413" cy="12164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1" name="Rectangle 120"/>
            <p:cNvSpPr/>
            <p:nvPr/>
          </p:nvSpPr>
          <p:spPr>
            <a:xfrm>
              <a:off x="6899280" y="1409700"/>
              <a:ext cx="1746412" cy="2307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64008" bIns="6400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rgbClr val="FF0000"/>
                  </a:solidFill>
                  <a:latin typeface="High Tower Text" panose="02040502050506030303" pitchFamily="18" charset="0"/>
                </a:rPr>
                <a:t>WIND RIVER 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899281" y="1975947"/>
              <a:ext cx="1746412" cy="216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defTabSz="4000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New Product Introduction</a:t>
              </a:r>
            </a:p>
          </p:txBody>
        </p:sp>
        <p:pic>
          <p:nvPicPr>
            <p:cNvPr id="123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429" y="1638300"/>
              <a:ext cx="280115" cy="2431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</p:pic>
        <p:sp>
          <p:nvSpPr>
            <p:cNvPr id="124" name="Freeform 123"/>
            <p:cNvSpPr/>
            <p:nvPr/>
          </p:nvSpPr>
          <p:spPr>
            <a:xfrm>
              <a:off x="6899280" y="1128606"/>
              <a:ext cx="1746411" cy="264068"/>
            </a:xfrm>
            <a:custGeom>
              <a:avLst/>
              <a:gdLst>
                <a:gd name="connsiteX0" fmla="*/ 0 w 995173"/>
                <a:gd name="connsiteY0" fmla="*/ 0 h 199691"/>
                <a:gd name="connsiteX1" fmla="*/ 995173 w 995173"/>
                <a:gd name="connsiteY1" fmla="*/ 0 h 199691"/>
                <a:gd name="connsiteX2" fmla="*/ 995173 w 995173"/>
                <a:gd name="connsiteY2" fmla="*/ 199691 h 199691"/>
                <a:gd name="connsiteX3" fmla="*/ 0 w 995173"/>
                <a:gd name="connsiteY3" fmla="*/ 199691 h 199691"/>
                <a:gd name="connsiteX4" fmla="*/ 0 w 995173"/>
                <a:gd name="connsiteY4" fmla="*/ 0 h 19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5173" h="199691">
                  <a:moveTo>
                    <a:pt x="0" y="0"/>
                  </a:moveTo>
                  <a:lnTo>
                    <a:pt x="995173" y="0"/>
                  </a:lnTo>
                  <a:lnTo>
                    <a:pt x="995173" y="199691"/>
                  </a:lnTo>
                  <a:lnTo>
                    <a:pt x="0" y="19969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64008" bIns="6400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Go-To-Market</a:t>
              </a:r>
              <a:endParaRPr lang="en-US" sz="900" b="1" kern="1200" dirty="0">
                <a:solidFill>
                  <a:schemeClr val="bg1"/>
                </a:solidFill>
              </a:endParaRPr>
            </a:p>
          </p:txBody>
        </p:sp>
        <p:sp>
          <p:nvSpPr>
            <p:cNvPr id="125" name="Left Brace 124"/>
            <p:cNvSpPr/>
            <p:nvPr/>
          </p:nvSpPr>
          <p:spPr bwMode="auto">
            <a:xfrm rot="5400000">
              <a:off x="7690395" y="1454830"/>
              <a:ext cx="164185" cy="1616259"/>
            </a:xfrm>
            <a:prstGeom prst="leftBrace">
              <a:avLst/>
            </a:prstGeom>
            <a:noFill/>
            <a:ln w="12700" cap="flat" cmpd="sng" algn="ctr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6" name="Chevron 125"/>
          <p:cNvSpPr/>
          <p:nvPr/>
        </p:nvSpPr>
        <p:spPr>
          <a:xfrm>
            <a:off x="508867" y="2135590"/>
            <a:ext cx="1312418" cy="240692"/>
          </a:xfrm>
          <a:prstGeom prst="chevron">
            <a:avLst/>
          </a:prstGeom>
          <a:solidFill>
            <a:srgbClr val="C00000"/>
          </a:soli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7" name="Textfeld 31"/>
          <p:cNvSpPr txBox="1"/>
          <p:nvPr/>
        </p:nvSpPr>
        <p:spPr bwMode="auto">
          <a:xfrm>
            <a:off x="623170" y="2147881"/>
            <a:ext cx="1163667" cy="230832"/>
          </a:xfrm>
          <a:prstGeom prst="rect">
            <a:avLst/>
          </a:prstGeom>
          <a:noFill/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900" b="1" dirty="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rPr>
              <a:t>Plan-Program</a:t>
            </a:r>
          </a:p>
        </p:txBody>
      </p:sp>
      <p:pic>
        <p:nvPicPr>
          <p:cNvPr id="128" name="Picture 4" descr="http://www.wroughtironrailings.ca/wrought_iron_companie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56493" y="1825381"/>
            <a:ext cx="229204" cy="1066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4" descr="http://www.wroughtironrailings.ca/wrought_iron_companie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16507" y="1816510"/>
            <a:ext cx="229204" cy="1066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Rectangle 130"/>
          <p:cNvSpPr/>
          <p:nvPr/>
        </p:nvSpPr>
        <p:spPr>
          <a:xfrm rot="16200000">
            <a:off x="-492567" y="1667094"/>
            <a:ext cx="1347238" cy="2154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800" kern="0" dirty="0">
                <a:solidFill>
                  <a:srgbClr val="FFC000"/>
                </a:solidFill>
              </a:rPr>
              <a:t>Key PDLC Techniques </a:t>
            </a:r>
            <a:endParaRPr lang="en-US" sz="800" dirty="0">
              <a:solidFill>
                <a:srgbClr val="FFC000"/>
              </a:solidFill>
            </a:endParaRPr>
          </a:p>
        </p:txBody>
      </p:sp>
      <p:sp>
        <p:nvSpPr>
          <p:cNvPr id="63" name="Left Brace 62"/>
          <p:cNvSpPr/>
          <p:nvPr/>
        </p:nvSpPr>
        <p:spPr bwMode="auto">
          <a:xfrm>
            <a:off x="288775" y="901361"/>
            <a:ext cx="176386" cy="1898206"/>
          </a:xfrm>
          <a:prstGeom prst="leftBrac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5175987" y="1503794"/>
            <a:ext cx="1292442" cy="703358"/>
            <a:chOff x="7083972" y="193106"/>
            <a:chExt cx="1846647" cy="8415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0" name="Oval 59"/>
            <p:cNvSpPr/>
            <p:nvPr/>
          </p:nvSpPr>
          <p:spPr bwMode="gray">
            <a:xfrm>
              <a:off x="8045448" y="487359"/>
              <a:ext cx="304800" cy="356395"/>
            </a:xfrm>
            <a:prstGeom prst="ellipse">
              <a:avLst/>
            </a:prstGeom>
            <a:solidFill>
              <a:schemeClr val="bg1">
                <a:lumMod val="95000"/>
                <a:alpha val="77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square" rtlCol="0" anchor="ctr"/>
            <a:lstStyle/>
            <a:p>
              <a:pPr algn="ctr" defTabSz="914400">
                <a:lnSpc>
                  <a:spcPct val="90000"/>
                </a:lnSpc>
                <a:spcBef>
                  <a:spcPts val="600"/>
                </a:spcBef>
              </a:pPr>
              <a:endParaRPr lang="en-US" sz="2000" dirty="0" err="1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gray">
            <a:xfrm>
              <a:off x="7931148" y="358629"/>
              <a:ext cx="228601" cy="180013"/>
            </a:xfrm>
            <a:prstGeom prst="ellipse">
              <a:avLst/>
            </a:prstGeom>
            <a:solidFill>
              <a:schemeClr val="bg1">
                <a:lumMod val="95000"/>
                <a:alpha val="77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square" rtlCol="0" anchor="ctr"/>
            <a:lstStyle/>
            <a:p>
              <a:pPr algn="ctr" defTabSz="914400">
                <a:lnSpc>
                  <a:spcPct val="90000"/>
                </a:lnSpc>
                <a:spcBef>
                  <a:spcPts val="600"/>
                </a:spcBef>
              </a:pPr>
              <a:endParaRPr lang="en-US" sz="2000" dirty="0" err="1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64" name="Picture 5" descr="https://beatscribe.files.wordpress.com/2014/10/scrum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083972" y="193106"/>
              <a:ext cx="1846647" cy="84154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1080000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5" name="Picture 4" descr="http://ullizee.files.wordpress.com/2011/09/grafx-scrum-pict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276" y="1780013"/>
            <a:ext cx="282661" cy="29887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http://ullizee.files.wordpress.com/2011/09/grafx-scrum-pict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625" y="1764906"/>
            <a:ext cx="282661" cy="29887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4"/>
          <p:cNvSpPr txBox="1">
            <a:spLocks noChangeArrowheads="1"/>
          </p:cNvSpPr>
          <p:nvPr/>
        </p:nvSpPr>
        <p:spPr bwMode="white">
          <a:xfrm>
            <a:off x="48026" y="85246"/>
            <a:ext cx="8951085" cy="405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800" b="0">
                <a:solidFill>
                  <a:schemeClr val="bg1"/>
                </a:solidFill>
                <a:latin typeface="+mj-lt"/>
                <a:ea typeface="ＭＳ Ｐゴシック" pitchFamily="34" charset="-128"/>
                <a:cs typeface="ＭＳ Ｐゴシック" charset="0"/>
              </a:defRPr>
            </a:lvl1pPr>
            <a:lvl2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2pPr>
            <a:lvl3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3pPr>
            <a:lvl4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4pPr>
            <a:lvl5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5pPr>
            <a:lvl6pPr marL="4572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/>
            <a:r>
              <a:rPr lang="en-US" sz="1100" kern="0" dirty="0"/>
              <a:t>PDLC / PMO Training / Overview</a:t>
            </a:r>
            <a:br>
              <a:rPr lang="en-US" sz="1400" kern="0" dirty="0"/>
            </a:br>
            <a:r>
              <a:rPr lang="en-US" sz="2000" kern="0" dirty="0"/>
              <a:t>Techniques Used in the PDLC – Overview  </a:t>
            </a:r>
          </a:p>
        </p:txBody>
      </p:sp>
      <p:sp>
        <p:nvSpPr>
          <p:cNvPr id="2" name="TextBox 1"/>
          <p:cNvSpPr txBox="1"/>
          <p:nvPr/>
        </p:nvSpPr>
        <p:spPr bwMode="black">
          <a:xfrm>
            <a:off x="846160" y="3091211"/>
            <a:ext cx="1974862" cy="1105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100" dirty="0">
                <a:solidFill>
                  <a:srgbClr val="FFC000"/>
                </a:solidFill>
                <a:latin typeface="+mn-lt"/>
              </a:rPr>
              <a:t>Key Elements (PPM)</a:t>
            </a:r>
          </a:p>
          <a:p>
            <a:pPr marL="171450" indent="-171450">
              <a:lnSpc>
                <a:spcPct val="90000"/>
              </a:lnSpc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bg1"/>
                </a:solidFill>
                <a:latin typeface="+mn-lt"/>
              </a:rPr>
              <a:t>Investment Planning</a:t>
            </a:r>
          </a:p>
          <a:p>
            <a:pPr marL="171450" indent="-171450">
              <a:lnSpc>
                <a:spcPct val="90000"/>
              </a:lnSpc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bg1"/>
                </a:solidFill>
                <a:latin typeface="+mn-lt"/>
              </a:rPr>
              <a:t>Fund Raising</a:t>
            </a:r>
          </a:p>
          <a:p>
            <a:pPr marL="171450" indent="-171450">
              <a:lnSpc>
                <a:spcPct val="90000"/>
              </a:lnSpc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bg1"/>
                </a:solidFill>
                <a:latin typeface="+mn-lt"/>
              </a:rPr>
              <a:t>Portfolio Management</a:t>
            </a:r>
          </a:p>
          <a:p>
            <a:pPr marL="171450" indent="-171450">
              <a:lnSpc>
                <a:spcPct val="90000"/>
              </a:lnSpc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bg1"/>
                </a:solidFill>
                <a:latin typeface="+mn-lt"/>
              </a:rPr>
              <a:t>Overall Product Definition</a:t>
            </a:r>
          </a:p>
        </p:txBody>
      </p:sp>
      <p:sp>
        <p:nvSpPr>
          <p:cNvPr id="57" name="TextBox 56"/>
          <p:cNvSpPr txBox="1"/>
          <p:nvPr/>
        </p:nvSpPr>
        <p:spPr bwMode="black">
          <a:xfrm>
            <a:off x="3074130" y="3091211"/>
            <a:ext cx="1811812" cy="1105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100" dirty="0">
                <a:solidFill>
                  <a:srgbClr val="FFC000"/>
                </a:solidFill>
                <a:latin typeface="+mn-lt"/>
              </a:rPr>
              <a:t>Key Elements</a:t>
            </a:r>
          </a:p>
          <a:p>
            <a:pPr marL="171450" indent="-171450">
              <a:lnSpc>
                <a:spcPct val="90000"/>
              </a:lnSpc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bg1"/>
                </a:solidFill>
                <a:latin typeface="+mn-lt"/>
              </a:rPr>
              <a:t>Release Definition</a:t>
            </a:r>
          </a:p>
          <a:p>
            <a:pPr marL="171450" indent="-171450">
              <a:lnSpc>
                <a:spcPct val="90000"/>
              </a:lnSpc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bg1"/>
                </a:solidFill>
                <a:latin typeface="+mn-lt"/>
              </a:rPr>
              <a:t>Requirements Validation </a:t>
            </a:r>
          </a:p>
        </p:txBody>
      </p:sp>
      <p:sp>
        <p:nvSpPr>
          <p:cNvPr id="58" name="TextBox 57"/>
          <p:cNvSpPr txBox="1"/>
          <p:nvPr/>
        </p:nvSpPr>
        <p:spPr bwMode="black">
          <a:xfrm>
            <a:off x="4847955" y="3091210"/>
            <a:ext cx="1946089" cy="1105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100" dirty="0">
                <a:solidFill>
                  <a:srgbClr val="FFC000"/>
                </a:solidFill>
                <a:latin typeface="+mn-lt"/>
              </a:rPr>
              <a:t>Key Elements (AGILE)</a:t>
            </a:r>
          </a:p>
          <a:p>
            <a:pPr marL="171450" indent="-171450">
              <a:lnSpc>
                <a:spcPct val="90000"/>
              </a:lnSpc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bg1"/>
                </a:solidFill>
                <a:latin typeface="+mn-lt"/>
              </a:rPr>
              <a:t>Efficient Product Development  </a:t>
            </a:r>
          </a:p>
          <a:p>
            <a:pPr marL="171450" indent="-171450">
              <a:lnSpc>
                <a:spcPct val="90000"/>
              </a:lnSpc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bg1"/>
                </a:solidFill>
                <a:latin typeface="+mn-lt"/>
              </a:rPr>
              <a:t>Agile sprint controlled development cycles</a:t>
            </a:r>
          </a:p>
        </p:txBody>
      </p:sp>
      <p:sp>
        <p:nvSpPr>
          <p:cNvPr id="67" name="TextBox 66"/>
          <p:cNvSpPr txBox="1"/>
          <p:nvPr/>
        </p:nvSpPr>
        <p:spPr bwMode="black">
          <a:xfrm>
            <a:off x="6812441" y="3091210"/>
            <a:ext cx="2037002" cy="133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100" dirty="0">
                <a:solidFill>
                  <a:srgbClr val="FFC000"/>
                </a:solidFill>
                <a:latin typeface="+mn-lt"/>
              </a:rPr>
              <a:t>Key Elements </a:t>
            </a:r>
          </a:p>
          <a:p>
            <a:pPr marL="171450" indent="-171450">
              <a:lnSpc>
                <a:spcPct val="90000"/>
              </a:lnSpc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bg1"/>
                </a:solidFill>
                <a:latin typeface="+mn-lt"/>
              </a:rPr>
              <a:t>Support Organizational Readiness to bring New Products &amp; Features to Market for Major releases</a:t>
            </a:r>
          </a:p>
          <a:p>
            <a:pPr marL="171450" indent="-171450">
              <a:lnSpc>
                <a:spcPct val="90000"/>
              </a:lnSpc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bg1"/>
                </a:solidFill>
                <a:latin typeface="+mn-lt"/>
              </a:rPr>
              <a:t>Support Knowledge Transfer and Communication to Downstream Teams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5582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9" name="Rectangle 5"/>
          <p:cNvSpPr>
            <a:spLocks noChangeArrowheads="1"/>
          </p:cNvSpPr>
          <p:nvPr/>
        </p:nvSpPr>
        <p:spPr bwMode="auto">
          <a:xfrm>
            <a:off x="68238" y="1442550"/>
            <a:ext cx="6844625" cy="2349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 algn="l" eaLnBrk="1" hangingPunct="1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Origin and Background</a:t>
            </a:r>
          </a:p>
          <a:p>
            <a:pPr marL="285750" indent="-285750" algn="l" eaLnBrk="1" hangingPunct="1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PDLC Fundamentals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 algn="l" eaLnBrk="1" hangingPunct="1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Key Techniques Used within PDLC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/>
                </a:solidFill>
              </a:rPr>
              <a:t>Key Roles and Team Member Responsibilities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“A Day in the Life” PDLC 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Governance and Communication Flow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title"/>
          </p:nvPr>
        </p:nvSpPr>
        <p:spPr>
          <a:xfrm>
            <a:off x="72065" y="105717"/>
            <a:ext cx="8951085" cy="405496"/>
          </a:xfrm>
        </p:spPr>
        <p:txBody>
          <a:bodyPr/>
          <a:lstStyle/>
          <a:p>
            <a:r>
              <a:rPr lang="en-US" sz="1100" dirty="0"/>
              <a:t>PDLC / PMO Training / Overview</a:t>
            </a:r>
            <a:br>
              <a:rPr lang="en-US" sz="1400" u="none" dirty="0"/>
            </a:br>
            <a:r>
              <a:rPr lang="en-US" sz="2000" dirty="0"/>
              <a:t>Sections Covered</a:t>
            </a:r>
            <a:endParaRPr lang="en-US" sz="2000" u="none" dirty="0"/>
          </a:p>
        </p:txBody>
      </p:sp>
      <p:pic>
        <p:nvPicPr>
          <p:cNvPr id="5122" name="Picture 2" descr="http://www.orem.alpineschools.org/wp-content/uploads/sites/37/2011/09/minutesclipboard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484" y="809300"/>
            <a:ext cx="3658930" cy="32320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5546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white">
          <a:xfrm>
            <a:off x="72065" y="105717"/>
            <a:ext cx="8951085" cy="405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800" b="0">
                <a:solidFill>
                  <a:schemeClr val="bg1"/>
                </a:solidFill>
                <a:latin typeface="+mj-lt"/>
                <a:ea typeface="ＭＳ Ｐゴシック" pitchFamily="34" charset="-128"/>
                <a:cs typeface="ＭＳ Ｐゴシック" charset="0"/>
              </a:defRPr>
            </a:lvl1pPr>
            <a:lvl2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2pPr>
            <a:lvl3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3pPr>
            <a:lvl4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4pPr>
            <a:lvl5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5pPr>
            <a:lvl6pPr marL="4572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/>
            <a:r>
              <a:rPr lang="en-US" sz="1100" kern="0" dirty="0"/>
              <a:t>PDLC / PMO Training / Overview</a:t>
            </a:r>
            <a:br>
              <a:rPr lang="en-US" sz="1400" kern="0" dirty="0"/>
            </a:br>
            <a:r>
              <a:rPr lang="en-US" sz="2000" kern="0" dirty="0"/>
              <a:t>Key Roles and Responsibilities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6200" y="666750"/>
            <a:ext cx="5246427" cy="4074192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1600" tIns="50800" rIns="101600" bIns="50800"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aseline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1pPr>
            <a:lvl2pPr marL="461963" indent="-231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800">
                <a:solidFill>
                  <a:schemeClr val="bg1"/>
                </a:solidFill>
                <a:latin typeface="+mn-lt"/>
                <a:ea typeface="ＭＳ Ｐゴシック" charset="-128"/>
              </a:defRPr>
            </a:lvl2pPr>
            <a:lvl3pPr marL="684213" indent="-166688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3pPr>
            <a:lvl4pPr marL="858838" indent="-1746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400">
                <a:solidFill>
                  <a:schemeClr val="bg1"/>
                </a:solidFill>
                <a:latin typeface="+mn-lt"/>
                <a:ea typeface="ＭＳ Ｐゴシック" charset="-128"/>
              </a:defRPr>
            </a:lvl4pPr>
            <a:lvl5pPr marL="1485900" indent="-228600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231775" indent="-231775" defTabSz="1014413"/>
            <a:r>
              <a:rPr lang="en-US" altLang="en-US" sz="1400" kern="0" dirty="0">
                <a:solidFill>
                  <a:schemeClr val="accent2"/>
                </a:solidFill>
              </a:rPr>
              <a:t>Product Manager - Synopsys</a:t>
            </a:r>
          </a:p>
          <a:p>
            <a:pPr marL="463550" lvl="1" defTabSz="1014413"/>
            <a:r>
              <a:rPr lang="en-US" altLang="en-US" sz="1100" kern="0" dirty="0"/>
              <a:t>Research/Identify Market/Customer Needs</a:t>
            </a:r>
          </a:p>
          <a:p>
            <a:pPr marL="685800" lvl="2" defTabSz="1014413"/>
            <a:r>
              <a:rPr lang="en-US" altLang="en-US" sz="1050" kern="0" dirty="0"/>
              <a:t>Problem to be Solved (The Why)</a:t>
            </a:r>
          </a:p>
          <a:p>
            <a:pPr marL="685800" lvl="2" defTabSz="1014413"/>
            <a:r>
              <a:rPr lang="en-US" altLang="en-US" sz="1050" kern="0" dirty="0"/>
              <a:t>Target Market (The Who)</a:t>
            </a:r>
          </a:p>
          <a:p>
            <a:pPr marL="463550" lvl="1" defTabSz="1014413"/>
            <a:r>
              <a:rPr lang="en-US" altLang="en-US" sz="1100" kern="0" dirty="0"/>
              <a:t>Prepare Business Justification/Case</a:t>
            </a:r>
            <a:br>
              <a:rPr lang="en-US" altLang="en-US" sz="1100" kern="0" dirty="0"/>
            </a:br>
            <a:endParaRPr lang="en-US" altLang="en-US" sz="1100" kern="0" dirty="0"/>
          </a:p>
          <a:p>
            <a:pPr marL="463550" lvl="1" defTabSz="1014413"/>
            <a:r>
              <a:rPr lang="en-US" altLang="en-US" sz="1100" kern="0" dirty="0"/>
              <a:t>The 4 “P”s (Price, Product, Promotion &amp; Place)</a:t>
            </a:r>
          </a:p>
          <a:p>
            <a:pPr marL="685800" lvl="2" defTabSz="1014413"/>
            <a:r>
              <a:rPr lang="en-US" altLang="en-US" sz="1050" kern="0" dirty="0"/>
              <a:t>Product Offering (The What)</a:t>
            </a:r>
          </a:p>
          <a:p>
            <a:pPr marL="685800" lvl="2" defTabSz="1014413"/>
            <a:r>
              <a:rPr lang="en-US" altLang="en-US" sz="1050" kern="0" dirty="0"/>
              <a:t>Pricing and Pricing Strategy</a:t>
            </a:r>
          </a:p>
          <a:p>
            <a:pPr marL="685800" lvl="2" defTabSz="1014413"/>
            <a:r>
              <a:rPr lang="en-US" altLang="en-US" sz="1050" kern="0" dirty="0"/>
              <a:t>PDLC &amp; Release Strategy</a:t>
            </a:r>
            <a:br>
              <a:rPr lang="en-US" altLang="en-US" sz="1050" kern="0" dirty="0"/>
            </a:br>
            <a:endParaRPr lang="en-US" altLang="en-US" sz="1050" kern="0" dirty="0"/>
          </a:p>
          <a:p>
            <a:pPr marL="463550" lvl="1" defTabSz="1014413"/>
            <a:r>
              <a:rPr lang="en-US" altLang="en-US" sz="1100" kern="0" dirty="0"/>
              <a:t>Drive Engineering/Development Investments for New/Ongoing Products </a:t>
            </a:r>
          </a:p>
          <a:p>
            <a:pPr marL="685800" lvl="2" defTabSz="1014413"/>
            <a:r>
              <a:rPr lang="en-US" altLang="en-US" sz="1050" kern="0" dirty="0"/>
              <a:t>Participating in Agile Scrum meetings as needed</a:t>
            </a:r>
          </a:p>
          <a:p>
            <a:pPr marL="685800" lvl="2" defTabSz="1014413"/>
            <a:r>
              <a:rPr lang="en-US" altLang="en-US" sz="1050" kern="0" dirty="0"/>
              <a:t>Available to answer questions from Engineering</a:t>
            </a:r>
          </a:p>
          <a:p>
            <a:pPr marL="685800" lvl="2" defTabSz="1014413"/>
            <a:r>
              <a:rPr lang="en-US" altLang="en-US" sz="1050" kern="0" dirty="0"/>
              <a:t>Prioritization activities and Backlog Grooming as needed</a:t>
            </a:r>
            <a:br>
              <a:rPr lang="en-US" altLang="en-US" sz="1050" kern="0" dirty="0"/>
            </a:br>
            <a:endParaRPr lang="en-US" altLang="en-US" sz="1050" kern="0" dirty="0"/>
          </a:p>
          <a:p>
            <a:pPr marL="463550" lvl="1" defTabSz="1014413"/>
            <a:r>
              <a:rPr lang="en-US" altLang="en-US" sz="1100" kern="0" dirty="0"/>
              <a:t>Driving all aspects of the “Product” through the PDLC</a:t>
            </a:r>
          </a:p>
          <a:p>
            <a:pPr marL="685800" lvl="2" defTabSz="1014413"/>
            <a:r>
              <a:rPr lang="en-US" altLang="en-US" sz="1050" kern="0" dirty="0"/>
              <a:t>Actively Participating in the PDLC Team and release readiness</a:t>
            </a:r>
            <a:br>
              <a:rPr lang="en-US" altLang="en-US" sz="1050" kern="0" dirty="0"/>
            </a:br>
            <a:endParaRPr lang="en-US" altLang="en-US" sz="1050" kern="0" dirty="0"/>
          </a:p>
          <a:p>
            <a:pPr marL="463550" lvl="1" defTabSz="1014413"/>
            <a:r>
              <a:rPr lang="en-US" altLang="en-US" sz="1100" kern="0" dirty="0"/>
              <a:t>Product Introduction/Launch</a:t>
            </a:r>
          </a:p>
          <a:p>
            <a:pPr marL="685800" lvl="2" defTabSz="1014413"/>
            <a:r>
              <a:rPr lang="en-US" altLang="en-US" sz="1050" kern="0" dirty="0"/>
              <a:t>Responsible for preparing Sales and Marketing Collateral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292" y="1951630"/>
            <a:ext cx="2607281" cy="26072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 bwMode="black">
          <a:xfrm>
            <a:off x="4547607" y="666750"/>
            <a:ext cx="4475543" cy="87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chemeClr val="accent2"/>
                </a:solidFill>
                <a:latin typeface="+mn-lt"/>
              </a:rPr>
              <a:t>Responsible/Accountable 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Doesn’t mean the Product Manager has to </a:t>
            </a:r>
            <a:r>
              <a:rPr lang="en-US" sz="1200" b="1" dirty="0">
                <a:solidFill>
                  <a:schemeClr val="bg1"/>
                </a:solidFill>
                <a:latin typeface="+mn-lt"/>
              </a:rPr>
              <a:t>DO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everything, they need to make sure that it’s done correctly, delivers value to the customer and drives the business….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747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white">
          <a:xfrm>
            <a:off x="72065" y="105717"/>
            <a:ext cx="8951085" cy="405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800" b="0">
                <a:solidFill>
                  <a:schemeClr val="bg1"/>
                </a:solidFill>
                <a:latin typeface="+mj-lt"/>
                <a:ea typeface="ＭＳ Ｐゴシック" pitchFamily="34" charset="-128"/>
                <a:cs typeface="ＭＳ Ｐゴシック" charset="0"/>
              </a:defRPr>
            </a:lvl1pPr>
            <a:lvl2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2pPr>
            <a:lvl3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3pPr>
            <a:lvl4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4pPr>
            <a:lvl5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5pPr>
            <a:lvl6pPr marL="4572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/>
            <a:r>
              <a:rPr lang="en-US" sz="1100" kern="0" dirty="0"/>
              <a:t>PDLC / PMO Training / Overview</a:t>
            </a:r>
            <a:br>
              <a:rPr lang="en-US" sz="1400" kern="0" dirty="0"/>
            </a:br>
            <a:r>
              <a:rPr lang="en-US" sz="2000" kern="0" dirty="0"/>
              <a:t>Key Roles and Responsibilities 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199" y="803831"/>
            <a:ext cx="4113664" cy="34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27013" indent="-227013" algn="l" eaLnBrk="1" hangingPunct="1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accent2"/>
                </a:solidFill>
              </a:rPr>
              <a:t>PMO - Key Responsibilities</a:t>
            </a:r>
          </a:p>
          <a:p>
            <a:pPr marL="231775" lvl="1" indent="-114300" algn="l" eaLnBrk="1" hangingPunct="1">
              <a:spcBef>
                <a:spcPct val="20000"/>
              </a:spcBef>
              <a:buFontTx/>
              <a:buChar char="–"/>
              <a:tabLst>
                <a:tab pos="231775" algn="l"/>
              </a:tabLst>
            </a:pPr>
            <a:r>
              <a:rPr lang="en-US" sz="1200" b="0" dirty="0">
                <a:solidFill>
                  <a:schemeClr val="bg1"/>
                </a:solidFill>
              </a:rPr>
              <a:t>Oversight and Cross-Functional coordination of ALL Programs/Products </a:t>
            </a:r>
            <a:r>
              <a:rPr lang="en-US" sz="1200" dirty="0">
                <a:solidFill>
                  <a:schemeClr val="bg1"/>
                </a:solidFill>
              </a:rPr>
              <a:t>throughout the PDLC to ensure products are moving efficiently through the process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b="0" dirty="0">
                <a:solidFill>
                  <a:schemeClr val="bg1"/>
                </a:solidFill>
              </a:rPr>
              <a:t> </a:t>
            </a:r>
          </a:p>
          <a:p>
            <a:pPr marL="231775" lvl="1" indent="-114300" algn="l" eaLnBrk="1" hangingPunct="1">
              <a:spcBef>
                <a:spcPct val="20000"/>
              </a:spcBef>
              <a:buFontTx/>
              <a:buChar char="–"/>
              <a:tabLst>
                <a:tab pos="231775" algn="l"/>
              </a:tabLst>
            </a:pPr>
            <a:r>
              <a:rPr lang="en-US" sz="1200" b="0" dirty="0">
                <a:solidFill>
                  <a:schemeClr val="bg1"/>
                </a:solidFill>
              </a:rPr>
              <a:t>Ensures PDLC compliance and consistent practices across multiple product lines/releases</a:t>
            </a:r>
            <a:endParaRPr lang="en-US" sz="1000" b="0" dirty="0">
              <a:solidFill>
                <a:schemeClr val="bg1"/>
              </a:solidFill>
            </a:endParaRPr>
          </a:p>
          <a:p>
            <a:pPr marL="231775" lvl="1" indent="-114300" algn="l" eaLnBrk="1" hangingPunct="1">
              <a:spcBef>
                <a:spcPct val="20000"/>
              </a:spcBef>
              <a:buFontTx/>
              <a:buChar char="–"/>
              <a:tabLst>
                <a:tab pos="231775" algn="l"/>
              </a:tabLst>
            </a:pPr>
            <a:endParaRPr lang="en-US" sz="1000" b="0" dirty="0">
              <a:solidFill>
                <a:schemeClr val="bg1"/>
              </a:solidFill>
            </a:endParaRPr>
          </a:p>
          <a:p>
            <a:pPr marL="231775" lvl="1" indent="-114300" algn="l" eaLnBrk="1" hangingPunct="1">
              <a:spcBef>
                <a:spcPct val="20000"/>
              </a:spcBef>
              <a:buFontTx/>
              <a:buChar char="–"/>
              <a:tabLst>
                <a:tab pos="231775" algn="l"/>
              </a:tabLst>
            </a:pPr>
            <a:r>
              <a:rPr lang="en-US" sz="1200" dirty="0">
                <a:solidFill>
                  <a:schemeClr val="bg1"/>
                </a:solidFill>
              </a:rPr>
              <a:t>Information HUB</a:t>
            </a:r>
            <a:r>
              <a:rPr lang="en-US" sz="1200" b="0" dirty="0">
                <a:solidFill>
                  <a:schemeClr val="bg1"/>
                </a:solidFill>
              </a:rPr>
              <a:t> - Work with Product Mgrs., Exec </a:t>
            </a:r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="0" dirty="0">
                <a:solidFill>
                  <a:schemeClr val="bg1"/>
                </a:solidFill>
              </a:rPr>
              <a:t>eam, and Supporting Functions to escalate/resolve issues, mitigate risks, and move roadblocks as needed to ensure all programs are on track</a:t>
            </a:r>
            <a:br>
              <a:rPr lang="en-US" sz="1000" b="0" dirty="0">
                <a:solidFill>
                  <a:schemeClr val="bg1"/>
                </a:solidFill>
              </a:rPr>
            </a:br>
            <a:endParaRPr lang="en-US" sz="1000" b="0" dirty="0">
              <a:solidFill>
                <a:schemeClr val="bg1"/>
              </a:solidFill>
            </a:endParaRPr>
          </a:p>
          <a:p>
            <a:pPr marL="231775" lvl="1" indent="-114300" algn="l" eaLnBrk="1" hangingPunct="1">
              <a:spcBef>
                <a:spcPct val="20000"/>
              </a:spcBef>
              <a:buFontTx/>
              <a:buChar char="–"/>
              <a:tabLst>
                <a:tab pos="231775" algn="l"/>
              </a:tabLst>
            </a:pPr>
            <a:r>
              <a:rPr lang="en-US" sz="1200" b="0" dirty="0">
                <a:solidFill>
                  <a:schemeClr val="bg1"/>
                </a:solidFill>
              </a:rPr>
              <a:t>Provides a repository of Program Information, Dashboards, Product Release Policies, and Templates </a:t>
            </a:r>
            <a:br>
              <a:rPr lang="en-US" sz="1050" b="0" dirty="0">
                <a:solidFill>
                  <a:schemeClr val="bg1"/>
                </a:solidFill>
              </a:rPr>
            </a:br>
            <a:endParaRPr lang="en-US" sz="1000" b="0" dirty="0">
              <a:solidFill>
                <a:schemeClr val="bg1"/>
              </a:solidFill>
            </a:endParaRPr>
          </a:p>
          <a:p>
            <a:pPr marL="231775" lvl="1" indent="-114300">
              <a:spcBef>
                <a:spcPct val="20000"/>
              </a:spcBef>
              <a:buFontTx/>
              <a:buChar char="–"/>
              <a:tabLst>
                <a:tab pos="231775" algn="l"/>
              </a:tabLst>
            </a:pPr>
            <a:r>
              <a:rPr lang="en-US" sz="1200" dirty="0">
                <a:solidFill>
                  <a:schemeClr val="bg1"/>
                </a:solidFill>
              </a:rPr>
              <a:t>Train; Evangelize; Improve and adapt the process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blog.limoinsurancedirect.com/wp-content/uploads/2012/07/traffic-sig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490" y="1361887"/>
            <a:ext cx="2078289" cy="3096650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 bwMode="black">
          <a:xfrm>
            <a:off x="5083798" y="668740"/>
            <a:ext cx="3193577" cy="559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100" dirty="0">
                <a:solidFill>
                  <a:schemeClr val="accent2"/>
                </a:solidFill>
                <a:latin typeface="+mn-lt"/>
              </a:rPr>
              <a:t>PMO Coordinates all Releases moving through the PDLC – Consultative at times,  Drive when needed, support always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590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white">
          <a:xfrm>
            <a:off x="72065" y="105717"/>
            <a:ext cx="8951085" cy="405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800" b="0">
                <a:solidFill>
                  <a:schemeClr val="bg1"/>
                </a:solidFill>
                <a:latin typeface="+mj-lt"/>
                <a:ea typeface="ＭＳ Ｐゴシック" pitchFamily="34" charset="-128"/>
                <a:cs typeface="ＭＳ Ｐゴシック" charset="0"/>
              </a:defRPr>
            </a:lvl1pPr>
            <a:lvl2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2pPr>
            <a:lvl3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3pPr>
            <a:lvl4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4pPr>
            <a:lvl5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5pPr>
            <a:lvl6pPr marL="4572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/>
            <a:r>
              <a:rPr lang="en-US" sz="1100" kern="0" dirty="0"/>
              <a:t>PDLC / PMO Training / Overview</a:t>
            </a:r>
            <a:br>
              <a:rPr lang="en-US" sz="1400" kern="0" dirty="0"/>
            </a:br>
            <a:r>
              <a:rPr lang="en-US" sz="2000" kern="0" dirty="0"/>
              <a:t>Key Roles and Responsibilities 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2065" y="1130444"/>
            <a:ext cx="4113664" cy="277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27013" indent="-227013" algn="l" eaLnBrk="1" hangingPunct="1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accent2"/>
                </a:solidFill>
              </a:rPr>
              <a:t>Engineering Program Manager (EPM)</a:t>
            </a:r>
            <a:br>
              <a:rPr lang="en-US" sz="1400" dirty="0">
                <a:solidFill>
                  <a:schemeClr val="accent2"/>
                </a:solidFill>
              </a:rPr>
            </a:br>
            <a:r>
              <a:rPr lang="en-US" sz="1400" dirty="0">
                <a:solidFill>
                  <a:schemeClr val="accent2"/>
                </a:solidFill>
              </a:rPr>
              <a:t> - Key Responsibilities</a:t>
            </a:r>
          </a:p>
          <a:p>
            <a:pPr marL="231775" lvl="1" indent="-114300" algn="l" eaLnBrk="1" hangingPunct="1">
              <a:spcBef>
                <a:spcPct val="20000"/>
              </a:spcBef>
              <a:buFontTx/>
              <a:buChar char="–"/>
              <a:tabLst>
                <a:tab pos="231775" algn="l"/>
              </a:tabLst>
            </a:pPr>
            <a:r>
              <a:rPr lang="en-US" sz="1200" dirty="0">
                <a:solidFill>
                  <a:schemeClr val="bg1"/>
                </a:solidFill>
              </a:rPr>
              <a:t>Owns and Drives the Engineering Processes</a:t>
            </a:r>
          </a:p>
          <a:p>
            <a:pPr marL="231775" lvl="1" indent="-114300" algn="l" eaLnBrk="1" hangingPunct="1">
              <a:spcBef>
                <a:spcPct val="20000"/>
              </a:spcBef>
              <a:buFontTx/>
              <a:buChar char="–"/>
              <a:tabLst>
                <a:tab pos="231775" algn="l"/>
              </a:tabLst>
            </a:pPr>
            <a:endParaRPr lang="en-US" sz="1200" dirty="0">
              <a:solidFill>
                <a:schemeClr val="bg1"/>
              </a:solidFill>
            </a:endParaRPr>
          </a:p>
          <a:p>
            <a:pPr marL="231775" lvl="1" indent="-114300" algn="l" eaLnBrk="1" hangingPunct="1">
              <a:spcBef>
                <a:spcPct val="20000"/>
              </a:spcBef>
              <a:buFontTx/>
              <a:buChar char="–"/>
              <a:tabLst>
                <a:tab pos="231775" algn="l"/>
              </a:tabLst>
            </a:pPr>
            <a:r>
              <a:rPr lang="en-US" sz="1200" dirty="0">
                <a:solidFill>
                  <a:schemeClr val="bg1"/>
                </a:solidFill>
              </a:rPr>
              <a:t>Builds and Delivers the Product as Specified by the Product Manager, on schedule, and High Quality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b="0" dirty="0">
                <a:solidFill>
                  <a:schemeClr val="bg1"/>
                </a:solidFill>
              </a:rPr>
              <a:t> </a:t>
            </a:r>
          </a:p>
          <a:p>
            <a:pPr marL="231775" lvl="1" indent="-114300" algn="l" eaLnBrk="1" hangingPunct="1">
              <a:spcBef>
                <a:spcPct val="20000"/>
              </a:spcBef>
              <a:buFontTx/>
              <a:buChar char="–"/>
              <a:tabLst>
                <a:tab pos="231775" algn="l"/>
              </a:tabLst>
            </a:pPr>
            <a:r>
              <a:rPr lang="en-US" sz="1200" b="0" dirty="0">
                <a:solidFill>
                  <a:schemeClr val="bg1"/>
                </a:solidFill>
              </a:rPr>
              <a:t>Ensures Engineering PDLC Activities, Deliverables, and Evidence are completed and </a:t>
            </a:r>
            <a:r>
              <a:rPr lang="en-US" sz="1200" dirty="0">
                <a:solidFill>
                  <a:schemeClr val="bg1"/>
                </a:solidFill>
              </a:rPr>
              <a:t>delivered as planned and on schedule</a:t>
            </a:r>
          </a:p>
          <a:p>
            <a:pPr marL="231775" lvl="1" indent="-114300" algn="l" eaLnBrk="1" hangingPunct="1">
              <a:spcBef>
                <a:spcPct val="20000"/>
              </a:spcBef>
              <a:buFontTx/>
              <a:buChar char="–"/>
              <a:tabLst>
                <a:tab pos="231775" algn="l"/>
              </a:tabLst>
            </a:pPr>
            <a:endParaRPr lang="en-US" sz="1200" b="0" dirty="0">
              <a:solidFill>
                <a:schemeClr val="bg1"/>
              </a:solidFill>
            </a:endParaRPr>
          </a:p>
          <a:p>
            <a:pPr marL="231775" lvl="1" indent="-114300" algn="l" eaLnBrk="1" hangingPunct="1">
              <a:spcBef>
                <a:spcPct val="20000"/>
              </a:spcBef>
              <a:buFontTx/>
              <a:buChar char="–"/>
              <a:tabLst>
                <a:tab pos="231775" algn="l"/>
              </a:tabLst>
            </a:pPr>
            <a:r>
              <a:rPr lang="en-US" sz="1200" dirty="0">
                <a:solidFill>
                  <a:schemeClr val="bg1"/>
                </a:solidFill>
              </a:rPr>
              <a:t>Works with the Product Manager and PMO when and if schedules need to shift or adjust </a:t>
            </a:r>
            <a:endParaRPr lang="en-US" sz="1000" b="0" dirty="0">
              <a:solidFill>
                <a:schemeClr val="bg1"/>
              </a:solidFill>
            </a:endParaRPr>
          </a:p>
        </p:txBody>
      </p:sp>
      <p:pic>
        <p:nvPicPr>
          <p:cNvPr id="2054" name="Picture 6" descr="http://www.differencebetween.info/sites/default/files/images/2/software_engine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142" y="1298350"/>
            <a:ext cx="3330053" cy="2504201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0002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9" name="Rectangle 5"/>
          <p:cNvSpPr>
            <a:spLocks noChangeArrowheads="1"/>
          </p:cNvSpPr>
          <p:nvPr/>
        </p:nvSpPr>
        <p:spPr bwMode="auto">
          <a:xfrm>
            <a:off x="68238" y="1442550"/>
            <a:ext cx="6844625" cy="1858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 algn="l" eaLnBrk="1" hangingPunct="1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PDLC Fundamentals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 algn="l" eaLnBrk="1" hangingPunct="1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Key Techniques Used within PDLC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/>
                </a:solidFill>
              </a:rPr>
              <a:t>Key Roles and Team Member Responsibilities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accent2"/>
                </a:solidFill>
              </a:rPr>
              <a:t>Releases and Responsibilities 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Governance and Communication Flow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title"/>
          </p:nvPr>
        </p:nvSpPr>
        <p:spPr>
          <a:xfrm>
            <a:off x="72065" y="105717"/>
            <a:ext cx="8951085" cy="405496"/>
          </a:xfrm>
        </p:spPr>
        <p:txBody>
          <a:bodyPr/>
          <a:lstStyle/>
          <a:p>
            <a:r>
              <a:rPr lang="en-US" sz="1100" dirty="0"/>
              <a:t>PDLC / PMO Training / Overview</a:t>
            </a:r>
            <a:br>
              <a:rPr lang="en-US" sz="1400" u="none" dirty="0"/>
            </a:br>
            <a:r>
              <a:rPr lang="en-US" sz="2000" dirty="0"/>
              <a:t>Sections Covered</a:t>
            </a:r>
            <a:endParaRPr lang="en-US" sz="2000" u="none" dirty="0"/>
          </a:p>
        </p:txBody>
      </p:sp>
      <p:pic>
        <p:nvPicPr>
          <p:cNvPr id="5122" name="Picture 2" descr="http://www.orem.alpineschools.org/wp-content/uploads/sites/37/2011/09/minutesclipboard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484" y="809300"/>
            <a:ext cx="3658930" cy="32320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5869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2684" y="605056"/>
            <a:ext cx="8573839" cy="73558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</a:rPr>
              <a:t>High-Level Description</a:t>
            </a:r>
          </a:p>
          <a:p>
            <a:r>
              <a:rPr lang="en-US" sz="1400" dirty="0"/>
              <a:t>The Wind River Product Development Life Cycle (PDLC) is a </a:t>
            </a:r>
            <a:r>
              <a:rPr lang="en-US" sz="1400" b="1" i="1" dirty="0">
                <a:solidFill>
                  <a:schemeClr val="accent2"/>
                </a:solidFill>
              </a:rPr>
              <a:t>Business Framework and Governance Process </a:t>
            </a:r>
            <a:r>
              <a:rPr lang="en-US" sz="1400" dirty="0"/>
              <a:t>for creating and releasing Wind River products to the Markets/Customers we serve.</a:t>
            </a:r>
          </a:p>
        </p:txBody>
      </p:sp>
      <p:sp>
        <p:nvSpPr>
          <p:cNvPr id="18" name="TextBox 17"/>
          <p:cNvSpPr txBox="1"/>
          <p:nvPr/>
        </p:nvSpPr>
        <p:spPr bwMode="black">
          <a:xfrm>
            <a:off x="252412" y="1381115"/>
            <a:ext cx="8639176" cy="80432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defTabSz="914400">
              <a:lnSpc>
                <a:spcPct val="90000"/>
              </a:lnSpc>
              <a:spcBef>
                <a:spcPts val="1200"/>
              </a:spcBef>
              <a:buClr>
                <a:srgbClr val="FFCC33"/>
              </a:buClr>
            </a:pPr>
            <a:r>
              <a:rPr lang="en-US" sz="1400" b="1" kern="0" dirty="0">
                <a:solidFill>
                  <a:schemeClr val="accent2"/>
                </a:solidFill>
                <a:latin typeface="Arial"/>
              </a:rPr>
              <a:t>Goal of the PDLC</a:t>
            </a:r>
            <a:endParaRPr lang="en-US" sz="1400" b="1" kern="0" dirty="0">
              <a:solidFill>
                <a:schemeClr val="accent2"/>
              </a:solidFill>
              <a:latin typeface="Arial"/>
              <a:ea typeface="ＭＳ Ｐゴシック" charset="-128"/>
            </a:endParaRPr>
          </a:p>
          <a:p>
            <a:pPr marL="230188" lvl="0" indent="-230188" defTabSz="914400">
              <a:lnSpc>
                <a:spcPct val="90000"/>
              </a:lnSpc>
              <a:spcBef>
                <a:spcPts val="1200"/>
              </a:spcBef>
              <a:buClr>
                <a:srgbClr val="FFCC33"/>
              </a:buClr>
              <a:buFont typeface="Wingdings" pitchFamily="2" charset="2"/>
              <a:buChar char="§"/>
            </a:pPr>
            <a:r>
              <a:rPr lang="en-US" sz="1400" kern="0" dirty="0">
                <a:solidFill>
                  <a:srgbClr val="FFFFFF"/>
                </a:solidFill>
                <a:latin typeface="Arial"/>
                <a:ea typeface="ＭＳ Ｐゴシック" charset="-128"/>
              </a:rPr>
              <a:t>Ensure Wind River is achieving the best Return on Investment (ROI) across the product portfolio</a:t>
            </a:r>
          </a:p>
        </p:txBody>
      </p:sp>
      <p:sp>
        <p:nvSpPr>
          <p:cNvPr id="34" name="TextBox 33"/>
          <p:cNvSpPr txBox="1"/>
          <p:nvPr/>
        </p:nvSpPr>
        <p:spPr bwMode="black">
          <a:xfrm>
            <a:off x="2129563" y="2607397"/>
            <a:ext cx="1676400" cy="228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900" dirty="0">
                <a:solidFill>
                  <a:schemeClr val="accent2"/>
                </a:solidFill>
                <a:latin typeface="+mn-lt"/>
              </a:rPr>
              <a:t>Investment &amp; Planning</a:t>
            </a:r>
          </a:p>
        </p:txBody>
      </p:sp>
      <p:sp>
        <p:nvSpPr>
          <p:cNvPr id="35" name="TextBox 34"/>
          <p:cNvSpPr txBox="1"/>
          <p:nvPr/>
        </p:nvSpPr>
        <p:spPr bwMode="black">
          <a:xfrm>
            <a:off x="2283241" y="3308896"/>
            <a:ext cx="1676400" cy="228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900" dirty="0">
                <a:solidFill>
                  <a:schemeClr val="accent2"/>
                </a:solidFill>
                <a:latin typeface="+mn-lt"/>
              </a:rPr>
              <a:t>Definition &amp; Building</a:t>
            </a:r>
          </a:p>
        </p:txBody>
      </p:sp>
      <p:cxnSp>
        <p:nvCxnSpPr>
          <p:cNvPr id="40" name="Elbow Connector 39"/>
          <p:cNvCxnSpPr>
            <a:cxnSpLocks/>
            <a:stCxn id="77" idx="3"/>
            <a:endCxn id="41" idx="3"/>
          </p:cNvCxnSpPr>
          <p:nvPr/>
        </p:nvCxnSpPr>
        <p:spPr bwMode="auto">
          <a:xfrm flipH="1">
            <a:off x="5303266" y="3647322"/>
            <a:ext cx="516159" cy="507522"/>
          </a:xfrm>
          <a:prstGeom prst="bentConnector3">
            <a:avLst>
              <a:gd name="adj1" fmla="val -44289"/>
            </a:avLst>
          </a:prstGeom>
          <a:solidFill>
            <a:schemeClr val="accent2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1" name="TextBox 40"/>
          <p:cNvSpPr txBox="1"/>
          <p:nvPr/>
        </p:nvSpPr>
        <p:spPr bwMode="black">
          <a:xfrm>
            <a:off x="3626866" y="4040544"/>
            <a:ext cx="16764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900" dirty="0">
                <a:solidFill>
                  <a:schemeClr val="accent2"/>
                </a:solidFill>
                <a:latin typeface="+mn-lt"/>
              </a:rPr>
              <a:t>Monitoring &amp; Maintenance</a:t>
            </a:r>
          </a:p>
        </p:txBody>
      </p:sp>
      <p:cxnSp>
        <p:nvCxnSpPr>
          <p:cNvPr id="42" name="Elbow Connector 41"/>
          <p:cNvCxnSpPr>
            <a:cxnSpLocks/>
            <a:stCxn id="41" idx="1"/>
            <a:endCxn id="58" idx="1"/>
          </p:cNvCxnSpPr>
          <p:nvPr/>
        </p:nvCxnSpPr>
        <p:spPr bwMode="auto">
          <a:xfrm rot="10800000">
            <a:off x="2206712" y="3648192"/>
            <a:ext cx="1420154" cy="506652"/>
          </a:xfrm>
          <a:prstGeom prst="bentConnector3">
            <a:avLst>
              <a:gd name="adj1" fmla="val 124973"/>
            </a:avLst>
          </a:prstGeom>
          <a:solidFill>
            <a:schemeClr val="accent2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4" name="Rectangle 4"/>
          <p:cNvSpPr>
            <a:spLocks noGrp="1" noChangeArrowheads="1"/>
          </p:cNvSpPr>
          <p:nvPr>
            <p:ph type="title"/>
          </p:nvPr>
        </p:nvSpPr>
        <p:spPr>
          <a:xfrm>
            <a:off x="72065" y="105717"/>
            <a:ext cx="8951085" cy="405496"/>
          </a:xfrm>
        </p:spPr>
        <p:txBody>
          <a:bodyPr/>
          <a:lstStyle/>
          <a:p>
            <a:r>
              <a:rPr lang="en-US" sz="1100" dirty="0"/>
              <a:t>PDLC / PMO Training / Overview</a:t>
            </a:r>
            <a:br>
              <a:rPr lang="en-US" sz="1400" u="none" dirty="0"/>
            </a:br>
            <a:r>
              <a:rPr lang="en-US" sz="2000" u="none" dirty="0"/>
              <a:t>Standardized Produc</a:t>
            </a:r>
            <a:r>
              <a:rPr lang="en-US" sz="2000" dirty="0"/>
              <a:t>t Development Lifecycle (PDLC)</a:t>
            </a:r>
            <a:endParaRPr lang="en-US" sz="2000" u="none" dirty="0"/>
          </a:p>
        </p:txBody>
      </p:sp>
      <p:sp>
        <p:nvSpPr>
          <p:cNvPr id="45" name="AutoShape 5">
            <a:extLst>
              <a:ext uri="{FF2B5EF4-FFF2-40B4-BE49-F238E27FC236}">
                <a16:creationId xmlns:a16="http://schemas.microsoft.com/office/drawing/2014/main" id="{9ACB0271-AA14-4AEE-9D80-94C35A838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851" y="2298539"/>
            <a:ext cx="6691387" cy="301752"/>
          </a:xfrm>
          <a:prstGeom prst="chevron">
            <a:avLst>
              <a:gd name="adj" fmla="val 52315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14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  Active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F447CB55-05D8-47F8-B0D5-D65276F96D17}"/>
              </a:ext>
            </a:extLst>
          </p:cNvPr>
          <p:cNvSpPr txBox="1">
            <a:spLocks/>
          </p:cNvSpPr>
          <p:nvPr/>
        </p:nvSpPr>
        <p:spPr bwMode="gray">
          <a:xfrm>
            <a:off x="185003" y="2330734"/>
            <a:ext cx="151979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aseline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1pPr>
            <a:lvl2pPr marL="461963" indent="-231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800">
                <a:solidFill>
                  <a:schemeClr val="bg1"/>
                </a:solidFill>
                <a:latin typeface="+mn-lt"/>
                <a:ea typeface="ＭＳ Ｐゴシック" charset="-128"/>
              </a:defRPr>
            </a:lvl2pPr>
            <a:lvl3pPr marL="684213" indent="-166688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3pPr>
            <a:lvl4pPr marL="858838" indent="-1746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400">
                <a:solidFill>
                  <a:schemeClr val="bg1"/>
                </a:solidFill>
                <a:latin typeface="+mn-lt"/>
                <a:ea typeface="ＭＳ Ｐゴシック" charset="-128"/>
              </a:defRPr>
            </a:lvl4pPr>
            <a:lvl5pPr marL="1485900" indent="-228600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defTabSz="914400">
              <a:buFont typeface="Wingdings" pitchFamily="2" charset="2"/>
              <a:buNone/>
            </a:pPr>
            <a:r>
              <a:rPr lang="en-US" sz="1800" kern="0"/>
              <a:t>Product Line</a:t>
            </a:r>
            <a:endParaRPr lang="en-US" sz="1800" kern="0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8DBDBA89-AC7D-4CF2-BCFD-5587AF25904B}"/>
              </a:ext>
            </a:extLst>
          </p:cNvPr>
          <p:cNvSpPr txBox="1">
            <a:spLocks/>
          </p:cNvSpPr>
          <p:nvPr/>
        </p:nvSpPr>
        <p:spPr bwMode="gray">
          <a:xfrm>
            <a:off x="224418" y="3568265"/>
            <a:ext cx="1831023" cy="1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aseline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1pPr>
            <a:lvl2pPr marL="461963" indent="-231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800">
                <a:solidFill>
                  <a:schemeClr val="bg1"/>
                </a:solidFill>
                <a:latin typeface="+mn-lt"/>
                <a:ea typeface="ＭＳ Ｐゴシック" charset="-128"/>
              </a:defRPr>
            </a:lvl2pPr>
            <a:lvl3pPr marL="684213" indent="-166688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3pPr>
            <a:lvl4pPr marL="858838" indent="-1746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400">
                <a:solidFill>
                  <a:schemeClr val="bg1"/>
                </a:solidFill>
                <a:latin typeface="+mn-lt"/>
                <a:ea typeface="ＭＳ Ｐゴシック" charset="-128"/>
              </a:defRPr>
            </a:lvl4pPr>
            <a:lvl5pPr marL="1485900" indent="-228600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defTabSz="914400">
              <a:buFont typeface="Wingdings" pitchFamily="2" charset="2"/>
              <a:buNone/>
            </a:pPr>
            <a:r>
              <a:rPr lang="en-US" sz="1200" kern="0" dirty="0"/>
              <a:t>Release</a:t>
            </a:r>
            <a:endParaRPr lang="en-US" sz="1200" b="1" kern="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CC06789-2DA9-479D-8169-98F11404A94E}"/>
              </a:ext>
            </a:extLst>
          </p:cNvPr>
          <p:cNvGrpSpPr/>
          <p:nvPr/>
        </p:nvGrpSpPr>
        <p:grpSpPr>
          <a:xfrm>
            <a:off x="3131131" y="3527708"/>
            <a:ext cx="2060465" cy="242125"/>
            <a:chOff x="1295971" y="1640273"/>
            <a:chExt cx="1785674" cy="304503"/>
          </a:xfrm>
        </p:grpSpPr>
        <p:sp>
          <p:nvSpPr>
            <p:cNvPr id="49" name="AutoShape 5">
              <a:extLst>
                <a:ext uri="{FF2B5EF4-FFF2-40B4-BE49-F238E27FC236}">
                  <a16:creationId xmlns:a16="http://schemas.microsoft.com/office/drawing/2014/main" id="{3CE26B27-F10A-4393-9F6D-AD407F8C8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1316" y="1643855"/>
              <a:ext cx="560329" cy="300921"/>
            </a:xfrm>
            <a:prstGeom prst="chevron">
              <a:avLst>
                <a:gd name="adj" fmla="val 52315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1"/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Verdana" pitchFamily="34" charset="0"/>
                  <a:cs typeface="Arial" charset="0"/>
                </a:rPr>
                <a:t>Launch</a:t>
              </a:r>
            </a:p>
            <a:p>
              <a:pPr algn="ctr"/>
              <a:r>
                <a:rPr lang="en-US" sz="600" dirty="0">
                  <a:solidFill>
                    <a:schemeClr val="bg1"/>
                  </a:solidFill>
                  <a:latin typeface="Verdana" pitchFamily="34" charset="0"/>
                  <a:cs typeface="Arial" charset="0"/>
                </a:rPr>
                <a:t>Release</a:t>
              </a:r>
            </a:p>
          </p:txBody>
        </p:sp>
        <p:sp>
          <p:nvSpPr>
            <p:cNvPr id="50" name="AutoShape 5">
              <a:extLst>
                <a:ext uri="{FF2B5EF4-FFF2-40B4-BE49-F238E27FC236}">
                  <a16:creationId xmlns:a16="http://schemas.microsoft.com/office/drawing/2014/main" id="{1E567028-7222-49C0-91DC-8EFA9B7E9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971" y="1640273"/>
              <a:ext cx="469433" cy="300923"/>
            </a:xfrm>
            <a:prstGeom prst="chevron">
              <a:avLst>
                <a:gd name="adj" fmla="val 52315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1"/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Verdana" pitchFamily="34" charset="0"/>
                  <a:cs typeface="Arial" charset="0"/>
                </a:rPr>
                <a:t>Define</a:t>
              </a:r>
            </a:p>
            <a:p>
              <a:pPr algn="ctr"/>
              <a:r>
                <a:rPr lang="en-US" sz="600" dirty="0">
                  <a:solidFill>
                    <a:schemeClr val="bg1"/>
                  </a:solidFill>
                  <a:latin typeface="Verdana" pitchFamily="34" charset="0"/>
                  <a:cs typeface="Arial" charset="0"/>
                </a:rPr>
                <a:t>Release</a:t>
              </a:r>
            </a:p>
          </p:txBody>
        </p:sp>
      </p:grpSp>
      <p:sp>
        <p:nvSpPr>
          <p:cNvPr id="51" name="Rectangle 6">
            <a:extLst>
              <a:ext uri="{FF2B5EF4-FFF2-40B4-BE49-F238E27FC236}">
                <a16:creationId xmlns:a16="http://schemas.microsoft.com/office/drawing/2014/main" id="{0EE41691-F162-4CFD-B425-AF2853280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1680" y="3603459"/>
            <a:ext cx="4008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800" i="1" dirty="0">
                <a:solidFill>
                  <a:schemeClr val="bg1"/>
                </a:solidFill>
                <a:latin typeface="+mn-lt"/>
                <a:cs typeface="Arial" charset="0"/>
              </a:rPr>
              <a:t>RTO</a:t>
            </a:r>
          </a:p>
        </p:txBody>
      </p:sp>
      <p:sp>
        <p:nvSpPr>
          <p:cNvPr id="52" name="AutoShape 5">
            <a:extLst>
              <a:ext uri="{FF2B5EF4-FFF2-40B4-BE49-F238E27FC236}">
                <a16:creationId xmlns:a16="http://schemas.microsoft.com/office/drawing/2014/main" id="{75C1CA72-F834-4BCF-A9A2-943A1B80B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8612" y="2799246"/>
            <a:ext cx="791319" cy="263084"/>
          </a:xfrm>
          <a:prstGeom prst="chevron">
            <a:avLst>
              <a:gd name="adj" fmla="val 52315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algn="ctr">
              <a:defRPr/>
            </a:pPr>
            <a:r>
              <a:rPr lang="en-US" sz="8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Define</a:t>
            </a:r>
          </a:p>
          <a:p>
            <a:pPr algn="ctr">
              <a:defRPr/>
            </a:pPr>
            <a:r>
              <a:rPr lang="en-US" sz="8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Program</a:t>
            </a:r>
          </a:p>
        </p:txBody>
      </p:sp>
      <p:sp>
        <p:nvSpPr>
          <p:cNvPr id="53" name="AutoShape 5">
            <a:extLst>
              <a:ext uri="{FF2B5EF4-FFF2-40B4-BE49-F238E27FC236}">
                <a16:creationId xmlns:a16="http://schemas.microsoft.com/office/drawing/2014/main" id="{AD572C99-D1DA-4F93-8D53-F7F4B5038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058" y="2799244"/>
            <a:ext cx="778318" cy="263086"/>
          </a:xfrm>
          <a:prstGeom prst="chevron">
            <a:avLst>
              <a:gd name="adj" fmla="val 52315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8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Propose</a:t>
            </a:r>
          </a:p>
          <a:p>
            <a:pPr>
              <a:defRPr/>
            </a:pPr>
            <a:r>
              <a:rPr lang="en-US" sz="8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Program</a:t>
            </a:r>
          </a:p>
        </p:txBody>
      </p:sp>
      <p:sp>
        <p:nvSpPr>
          <p:cNvPr id="54" name="AutoShape 5">
            <a:extLst>
              <a:ext uri="{FF2B5EF4-FFF2-40B4-BE49-F238E27FC236}">
                <a16:creationId xmlns:a16="http://schemas.microsoft.com/office/drawing/2014/main" id="{9911C2AA-6831-44E5-8616-69407FB93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3233" y="2805448"/>
            <a:ext cx="1354033" cy="253454"/>
          </a:xfrm>
          <a:prstGeom prst="chevron">
            <a:avLst>
              <a:gd name="adj" fmla="val 52315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10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  Live</a:t>
            </a:r>
          </a:p>
        </p:txBody>
      </p:sp>
      <p:sp>
        <p:nvSpPr>
          <p:cNvPr id="55" name="AutoShape 5">
            <a:extLst>
              <a:ext uri="{FF2B5EF4-FFF2-40B4-BE49-F238E27FC236}">
                <a16:creationId xmlns:a16="http://schemas.microsoft.com/office/drawing/2014/main" id="{1752AC57-9027-47A2-AFFD-B8807CF8E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142" y="2806175"/>
            <a:ext cx="840334" cy="253259"/>
          </a:xfrm>
          <a:prstGeom prst="chevron">
            <a:avLst>
              <a:gd name="adj" fmla="val 52315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8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Prepare for </a:t>
            </a:r>
          </a:p>
          <a:p>
            <a:pPr>
              <a:defRPr/>
            </a:pPr>
            <a:r>
              <a:rPr lang="en-US" sz="8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     EOL</a:t>
            </a:r>
          </a:p>
        </p:txBody>
      </p:sp>
      <p:sp>
        <p:nvSpPr>
          <p:cNvPr id="56" name="AutoShape 5">
            <a:extLst>
              <a:ext uri="{FF2B5EF4-FFF2-40B4-BE49-F238E27FC236}">
                <a16:creationId xmlns:a16="http://schemas.microsoft.com/office/drawing/2014/main" id="{4EBFBA80-4A9A-4EFE-8978-C7FA3AADF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322" y="2799245"/>
            <a:ext cx="845546" cy="258886"/>
          </a:xfrm>
          <a:prstGeom prst="chevron">
            <a:avLst>
              <a:gd name="adj" fmla="val 52315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Plan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Program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C5425D01-7CC7-4454-BF9E-35A04F3CC847}"/>
              </a:ext>
            </a:extLst>
          </p:cNvPr>
          <p:cNvSpPr txBox="1">
            <a:spLocks/>
          </p:cNvSpPr>
          <p:nvPr/>
        </p:nvSpPr>
        <p:spPr bwMode="gray">
          <a:xfrm>
            <a:off x="183856" y="2809912"/>
            <a:ext cx="1550506" cy="193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aseline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1pPr>
            <a:lvl2pPr marL="461963" indent="-231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800">
                <a:solidFill>
                  <a:schemeClr val="bg1"/>
                </a:solidFill>
                <a:latin typeface="+mn-lt"/>
                <a:ea typeface="ＭＳ Ｐゴシック" charset="-128"/>
              </a:defRPr>
            </a:lvl2pPr>
            <a:lvl3pPr marL="684213" indent="-166688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3pPr>
            <a:lvl4pPr marL="858838" indent="-1746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400">
                <a:solidFill>
                  <a:schemeClr val="bg1"/>
                </a:solidFill>
                <a:latin typeface="+mn-lt"/>
                <a:ea typeface="ＭＳ Ｐゴシック" charset="-128"/>
              </a:defRPr>
            </a:lvl4pPr>
            <a:lvl5pPr marL="1485900" indent="-228600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defTabSz="914400">
              <a:buFont typeface="Wingdings" pitchFamily="2" charset="2"/>
              <a:buNone/>
            </a:pPr>
            <a:r>
              <a:rPr lang="en-US" sz="1400" kern="0"/>
              <a:t>Program</a:t>
            </a:r>
            <a:endParaRPr lang="en-US" sz="1400" kern="0" dirty="0"/>
          </a:p>
        </p:txBody>
      </p:sp>
      <p:sp>
        <p:nvSpPr>
          <p:cNvPr id="58" name="AutoShape 5">
            <a:extLst>
              <a:ext uri="{FF2B5EF4-FFF2-40B4-BE49-F238E27FC236}">
                <a16:creationId xmlns:a16="http://schemas.microsoft.com/office/drawing/2014/main" id="{54A6CB43-B7AC-481A-91F0-D9612030D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651" y="3527709"/>
            <a:ext cx="604566" cy="240965"/>
          </a:xfrm>
          <a:prstGeom prst="chevron">
            <a:avLst>
              <a:gd name="adj" fmla="val 52315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algn="ctr"/>
            <a:r>
              <a:rPr lang="en-US" sz="6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Plan</a:t>
            </a:r>
          </a:p>
          <a:p>
            <a:pPr algn="ctr"/>
            <a:r>
              <a:rPr lang="en-US" sz="6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Release</a:t>
            </a:r>
          </a:p>
        </p:txBody>
      </p:sp>
      <p:sp>
        <p:nvSpPr>
          <p:cNvPr id="59" name="AutoShape 5">
            <a:extLst>
              <a:ext uri="{FF2B5EF4-FFF2-40B4-BE49-F238E27FC236}">
                <a16:creationId xmlns:a16="http://schemas.microsoft.com/office/drawing/2014/main" id="{10B96963-27EA-4F36-84C0-072FCA859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5545" y="3527709"/>
            <a:ext cx="643563" cy="242125"/>
          </a:xfrm>
          <a:prstGeom prst="chevron">
            <a:avLst>
              <a:gd name="adj" fmla="val 52315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6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Propose</a:t>
            </a:r>
          </a:p>
          <a:p>
            <a:pPr>
              <a:defRPr/>
            </a:pPr>
            <a:r>
              <a:rPr lang="en-US" sz="6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Release</a:t>
            </a:r>
          </a:p>
        </p:txBody>
      </p:sp>
      <p:sp>
        <p:nvSpPr>
          <p:cNvPr id="60" name="AutoShape 5">
            <a:extLst>
              <a:ext uri="{FF2B5EF4-FFF2-40B4-BE49-F238E27FC236}">
                <a16:creationId xmlns:a16="http://schemas.microsoft.com/office/drawing/2014/main" id="{AACB8E75-488F-48C1-8531-DCAF34AC6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277" y="3526311"/>
            <a:ext cx="1090112" cy="240675"/>
          </a:xfrm>
          <a:prstGeom prst="chevron">
            <a:avLst>
              <a:gd name="adj" fmla="val 52315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6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Dev-Test</a:t>
            </a:r>
          </a:p>
          <a:p>
            <a:pPr>
              <a:defRPr/>
            </a:pPr>
            <a:r>
              <a:rPr lang="en-US" sz="6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Release</a:t>
            </a:r>
          </a:p>
        </p:txBody>
      </p:sp>
      <p:sp>
        <p:nvSpPr>
          <p:cNvPr id="61" name="AutoShape 3">
            <a:extLst>
              <a:ext uri="{FF2B5EF4-FFF2-40B4-BE49-F238E27FC236}">
                <a16:creationId xmlns:a16="http://schemas.microsoft.com/office/drawing/2014/main" id="{1C90A69E-5F52-495A-A44C-75955F3E6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307" y="3378074"/>
            <a:ext cx="238633" cy="117305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200" dirty="0">
              <a:latin typeface="Arial" pitchFamily="34" charset="0"/>
            </a:endParaRPr>
          </a:p>
        </p:txBody>
      </p:sp>
      <p:sp>
        <p:nvSpPr>
          <p:cNvPr id="62" name="AutoShape 3">
            <a:extLst>
              <a:ext uri="{FF2B5EF4-FFF2-40B4-BE49-F238E27FC236}">
                <a16:creationId xmlns:a16="http://schemas.microsoft.com/office/drawing/2014/main" id="{2A9FC3D0-EFA4-480C-A32E-A52E567F3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303" y="3790288"/>
            <a:ext cx="238633" cy="117305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200" dirty="0">
              <a:latin typeface="Arial" pitchFamily="34" charset="0"/>
            </a:endParaRPr>
          </a:p>
        </p:txBody>
      </p:sp>
      <p:sp>
        <p:nvSpPr>
          <p:cNvPr id="63" name="AutoShape 3">
            <a:extLst>
              <a:ext uri="{FF2B5EF4-FFF2-40B4-BE49-F238E27FC236}">
                <a16:creationId xmlns:a16="http://schemas.microsoft.com/office/drawing/2014/main" id="{DE78BBC5-2E70-4DB3-9E61-16B4DC597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253" y="3794726"/>
            <a:ext cx="238633" cy="117305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200" dirty="0">
              <a:latin typeface="Arial" pitchFamily="34" charset="0"/>
            </a:endParaRPr>
          </a:p>
        </p:txBody>
      </p:sp>
      <p:sp>
        <p:nvSpPr>
          <p:cNvPr id="64" name="AutoShape 3">
            <a:extLst>
              <a:ext uri="{FF2B5EF4-FFF2-40B4-BE49-F238E27FC236}">
                <a16:creationId xmlns:a16="http://schemas.microsoft.com/office/drawing/2014/main" id="{C6C12016-C8F6-4369-92D0-68D1571B8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7063" y="3787746"/>
            <a:ext cx="238633" cy="117305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200" dirty="0">
              <a:latin typeface="Arial" pitchFamily="34" charset="0"/>
            </a:endParaRPr>
          </a:p>
        </p:txBody>
      </p:sp>
      <p:sp>
        <p:nvSpPr>
          <p:cNvPr id="65" name="AutoShape 3">
            <a:extLst>
              <a:ext uri="{FF2B5EF4-FFF2-40B4-BE49-F238E27FC236}">
                <a16:creationId xmlns:a16="http://schemas.microsoft.com/office/drawing/2014/main" id="{6DFE4CA0-7214-4566-9E2A-B975AF246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971" y="3782555"/>
            <a:ext cx="238633" cy="117305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200" dirty="0">
              <a:latin typeface="Arial" pitchFamily="34" charset="0"/>
            </a:endParaRPr>
          </a:p>
        </p:txBody>
      </p:sp>
      <p:sp>
        <p:nvSpPr>
          <p:cNvPr id="66" name="AutoShape 3">
            <a:extLst>
              <a:ext uri="{FF2B5EF4-FFF2-40B4-BE49-F238E27FC236}">
                <a16:creationId xmlns:a16="http://schemas.microsoft.com/office/drawing/2014/main" id="{8911DAF1-F6FD-448C-8426-AA186B0C2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667" y="3782445"/>
            <a:ext cx="238633" cy="117305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200" dirty="0">
              <a:latin typeface="Arial" pitchFamily="34" charset="0"/>
            </a:endParaRPr>
          </a:p>
        </p:txBody>
      </p:sp>
      <p:sp>
        <p:nvSpPr>
          <p:cNvPr id="67" name="AutoShape 5">
            <a:extLst>
              <a:ext uri="{FF2B5EF4-FFF2-40B4-BE49-F238E27FC236}">
                <a16:creationId xmlns:a16="http://schemas.microsoft.com/office/drawing/2014/main" id="{BCFCAD3A-5DBE-4EDE-AA2D-8619EA47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4167" y="2298539"/>
            <a:ext cx="1002533" cy="301752"/>
          </a:xfrm>
          <a:prstGeom prst="chevron">
            <a:avLst>
              <a:gd name="adj" fmla="val 52315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14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  Legacy</a:t>
            </a:r>
          </a:p>
        </p:txBody>
      </p:sp>
      <p:sp>
        <p:nvSpPr>
          <p:cNvPr id="68" name="AutoShape 5">
            <a:extLst>
              <a:ext uri="{FF2B5EF4-FFF2-40B4-BE49-F238E27FC236}">
                <a16:creationId xmlns:a16="http://schemas.microsoft.com/office/drawing/2014/main" id="{F1342630-B9CB-4283-992B-C53E4CEB8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0050" y="2802676"/>
            <a:ext cx="716649" cy="249831"/>
          </a:xfrm>
          <a:prstGeom prst="chevron">
            <a:avLst>
              <a:gd name="adj" fmla="val 52315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800" b="1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EOL</a:t>
            </a:r>
          </a:p>
        </p:txBody>
      </p:sp>
      <p:sp>
        <p:nvSpPr>
          <p:cNvPr id="69" name="AutoShape 3">
            <a:extLst>
              <a:ext uri="{FF2B5EF4-FFF2-40B4-BE49-F238E27FC236}">
                <a16:creationId xmlns:a16="http://schemas.microsoft.com/office/drawing/2014/main" id="{5A442297-FFFD-4864-A941-2F0B64DF8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030" y="3109824"/>
            <a:ext cx="238633" cy="117305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200" dirty="0">
              <a:latin typeface="Arial" pitchFamily="34" charset="0"/>
            </a:endParaRPr>
          </a:p>
        </p:txBody>
      </p:sp>
      <p:sp>
        <p:nvSpPr>
          <p:cNvPr id="70" name="AutoShape 3">
            <a:extLst>
              <a:ext uri="{FF2B5EF4-FFF2-40B4-BE49-F238E27FC236}">
                <a16:creationId xmlns:a16="http://schemas.microsoft.com/office/drawing/2014/main" id="{A5B813E8-E3E1-4FB0-8A2E-1AEAB4BB2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0521" y="3109824"/>
            <a:ext cx="238633" cy="117305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200" dirty="0">
              <a:latin typeface="Arial" pitchFamily="34" charset="0"/>
            </a:endParaRPr>
          </a:p>
        </p:txBody>
      </p:sp>
      <p:sp>
        <p:nvSpPr>
          <p:cNvPr id="71" name="AutoShape 3">
            <a:extLst>
              <a:ext uri="{FF2B5EF4-FFF2-40B4-BE49-F238E27FC236}">
                <a16:creationId xmlns:a16="http://schemas.microsoft.com/office/drawing/2014/main" id="{92CBB642-932B-4038-9BF4-471BA6299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188" y="3104428"/>
            <a:ext cx="238633" cy="117305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200" dirty="0">
              <a:latin typeface="Arial" pitchFamily="34" charset="0"/>
            </a:endParaRPr>
          </a:p>
        </p:txBody>
      </p:sp>
      <p:sp>
        <p:nvSpPr>
          <p:cNvPr id="72" name="AutoShape 3">
            <a:extLst>
              <a:ext uri="{FF2B5EF4-FFF2-40B4-BE49-F238E27FC236}">
                <a16:creationId xmlns:a16="http://schemas.microsoft.com/office/drawing/2014/main" id="{FD27E1C2-E06A-4C6B-8AD8-4C64A94D1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0238" y="3068167"/>
            <a:ext cx="238633" cy="117305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200" dirty="0">
              <a:latin typeface="Arial" pitchFamily="34" charset="0"/>
            </a:endParaRPr>
          </a:p>
        </p:txBody>
      </p:sp>
      <p:sp>
        <p:nvSpPr>
          <p:cNvPr id="73" name="AutoShape 3">
            <a:extLst>
              <a:ext uri="{FF2B5EF4-FFF2-40B4-BE49-F238E27FC236}">
                <a16:creationId xmlns:a16="http://schemas.microsoft.com/office/drawing/2014/main" id="{26AE9996-A7ED-467D-ADC8-6222C5741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674" y="3383782"/>
            <a:ext cx="238633" cy="117305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200" dirty="0">
              <a:latin typeface="Arial" pitchFamily="34" charset="0"/>
            </a:endParaRPr>
          </a:p>
        </p:txBody>
      </p:sp>
      <p:sp>
        <p:nvSpPr>
          <p:cNvPr id="74" name="Rectangle 6">
            <a:extLst>
              <a:ext uri="{FF2B5EF4-FFF2-40B4-BE49-F238E27FC236}">
                <a16:creationId xmlns:a16="http://schemas.microsoft.com/office/drawing/2014/main" id="{B9E2CA38-EF29-445C-B054-1CC721AA9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946" y="3341616"/>
            <a:ext cx="37680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800" b="1" i="1" dirty="0">
                <a:solidFill>
                  <a:schemeClr val="tx2"/>
                </a:solidFill>
                <a:latin typeface="+mn-lt"/>
                <a:cs typeface="Arial" charset="0"/>
              </a:rPr>
              <a:t>GA</a:t>
            </a:r>
          </a:p>
        </p:txBody>
      </p:sp>
      <p:sp>
        <p:nvSpPr>
          <p:cNvPr id="75" name="Rectangle 6">
            <a:extLst>
              <a:ext uri="{FF2B5EF4-FFF2-40B4-BE49-F238E27FC236}">
                <a16:creationId xmlns:a16="http://schemas.microsoft.com/office/drawing/2014/main" id="{E8545E1A-6F68-4284-B69F-372C9A4AA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587" y="3339217"/>
            <a:ext cx="4008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800" b="1" i="1" dirty="0">
                <a:solidFill>
                  <a:schemeClr val="tx2"/>
                </a:solidFill>
                <a:latin typeface="+mn-lt"/>
                <a:cs typeface="Arial" charset="0"/>
              </a:rPr>
              <a:t>RTO</a:t>
            </a:r>
          </a:p>
        </p:txBody>
      </p:sp>
      <p:sp>
        <p:nvSpPr>
          <p:cNvPr id="76" name="Rectangle 6">
            <a:extLst>
              <a:ext uri="{FF2B5EF4-FFF2-40B4-BE49-F238E27FC236}">
                <a16:creationId xmlns:a16="http://schemas.microsoft.com/office/drawing/2014/main" id="{211D9565-1A54-485F-86F3-1CF2732A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651" y="3062330"/>
            <a:ext cx="4008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800" b="1" i="1" dirty="0">
                <a:solidFill>
                  <a:schemeClr val="tx2"/>
                </a:solidFill>
                <a:latin typeface="+mn-lt"/>
                <a:cs typeface="Arial" charset="0"/>
              </a:rPr>
              <a:t>PER</a:t>
            </a:r>
          </a:p>
        </p:txBody>
      </p:sp>
      <p:sp>
        <p:nvSpPr>
          <p:cNvPr id="77" name="AutoShape 5">
            <a:extLst>
              <a:ext uri="{FF2B5EF4-FFF2-40B4-BE49-F238E27FC236}">
                <a16:creationId xmlns:a16="http://schemas.microsoft.com/office/drawing/2014/main" id="{29ED7B9A-647B-4BAD-BC2F-699D88952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054" y="3532025"/>
            <a:ext cx="732371" cy="230593"/>
          </a:xfrm>
          <a:prstGeom prst="chevron">
            <a:avLst>
              <a:gd name="adj" fmla="val 52315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r>
              <a:rPr lang="en-US" sz="6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Released</a:t>
            </a:r>
          </a:p>
        </p:txBody>
      </p:sp>
      <p:sp>
        <p:nvSpPr>
          <p:cNvPr id="78" name="Curved Left Arrow 2">
            <a:extLst>
              <a:ext uri="{FF2B5EF4-FFF2-40B4-BE49-F238E27FC236}">
                <a16:creationId xmlns:a16="http://schemas.microsoft.com/office/drawing/2014/main" id="{D1B02E2B-9E57-45AB-9D10-A09939BE8690}"/>
              </a:ext>
            </a:extLst>
          </p:cNvPr>
          <p:cNvSpPr/>
          <p:nvPr/>
        </p:nvSpPr>
        <p:spPr bwMode="gray">
          <a:xfrm>
            <a:off x="6456055" y="3107388"/>
            <a:ext cx="324246" cy="423065"/>
          </a:xfrm>
          <a:prstGeom prst="curvedLeftArrow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Curved Left Arrow 101">
            <a:extLst>
              <a:ext uri="{FF2B5EF4-FFF2-40B4-BE49-F238E27FC236}">
                <a16:creationId xmlns:a16="http://schemas.microsoft.com/office/drawing/2014/main" id="{CC598EF3-C75D-4F75-8D56-E0332FAACAA9}"/>
              </a:ext>
            </a:extLst>
          </p:cNvPr>
          <p:cNvSpPr/>
          <p:nvPr/>
        </p:nvSpPr>
        <p:spPr bwMode="gray">
          <a:xfrm rot="10800000">
            <a:off x="5878532" y="3089237"/>
            <a:ext cx="324246" cy="423065"/>
          </a:xfrm>
          <a:prstGeom prst="curvedLeftArrow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AutoShape 3">
            <a:extLst>
              <a:ext uri="{FF2B5EF4-FFF2-40B4-BE49-F238E27FC236}">
                <a16:creationId xmlns:a16="http://schemas.microsoft.com/office/drawing/2014/main" id="{DADC43F6-7A64-4486-9870-745F26F6C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610" y="3252001"/>
            <a:ext cx="238633" cy="117305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200" dirty="0">
              <a:latin typeface="Arial" pitchFamily="34" charset="0"/>
            </a:endParaRPr>
          </a:p>
        </p:txBody>
      </p:sp>
      <p:sp>
        <p:nvSpPr>
          <p:cNvPr id="81" name="Rectangle 6">
            <a:extLst>
              <a:ext uri="{FF2B5EF4-FFF2-40B4-BE49-F238E27FC236}">
                <a16:creationId xmlns:a16="http://schemas.microsoft.com/office/drawing/2014/main" id="{F7574CF2-200F-4F07-BECA-3ACB0AD33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990" y="3136140"/>
            <a:ext cx="11174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800" b="1" i="1" dirty="0">
                <a:solidFill>
                  <a:schemeClr val="bg1"/>
                </a:solidFill>
                <a:latin typeface="+mn-lt"/>
                <a:cs typeface="Arial" charset="0"/>
              </a:rPr>
              <a:t>PDLC Program</a:t>
            </a:r>
          </a:p>
          <a:p>
            <a:pPr algn="ctr" eaLnBrk="1" hangingPunct="1"/>
            <a:r>
              <a:rPr lang="en-US" altLang="en-US" sz="800" b="1" i="1" dirty="0">
                <a:solidFill>
                  <a:schemeClr val="bg1"/>
                </a:solidFill>
                <a:latin typeface="+mn-lt"/>
                <a:cs typeface="Arial" charset="0"/>
              </a:rPr>
              <a:t>Change</a:t>
            </a:r>
          </a:p>
        </p:txBody>
      </p:sp>
      <p:sp>
        <p:nvSpPr>
          <p:cNvPr id="82" name="AutoShape 5">
            <a:extLst>
              <a:ext uri="{FF2B5EF4-FFF2-40B4-BE49-F238E27FC236}">
                <a16:creationId xmlns:a16="http://schemas.microsoft.com/office/drawing/2014/main" id="{B7CBBC87-7F87-43F9-9639-17362C49D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9990" y="2804392"/>
            <a:ext cx="1374088" cy="253454"/>
          </a:xfrm>
          <a:prstGeom prst="chevron">
            <a:avLst>
              <a:gd name="adj" fmla="val 52315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10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  Live</a:t>
            </a:r>
          </a:p>
        </p:txBody>
      </p:sp>
      <p:sp>
        <p:nvSpPr>
          <p:cNvPr id="83" name="AutoShape 5">
            <a:extLst>
              <a:ext uri="{FF2B5EF4-FFF2-40B4-BE49-F238E27FC236}">
                <a16:creationId xmlns:a16="http://schemas.microsoft.com/office/drawing/2014/main" id="{58337968-9DE2-4085-A5FB-D6EAA6472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8330" y="2804392"/>
            <a:ext cx="917023" cy="253454"/>
          </a:xfrm>
          <a:prstGeom prst="chevron">
            <a:avLst>
              <a:gd name="adj" fmla="val 52315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10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  In-Review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1EB4DF8-D184-454D-82F9-E2390DD1F28E}"/>
              </a:ext>
            </a:extLst>
          </p:cNvPr>
          <p:cNvCxnSpPr/>
          <p:nvPr/>
        </p:nvCxnSpPr>
        <p:spPr bwMode="auto">
          <a:xfrm flipV="1">
            <a:off x="2080651" y="3277774"/>
            <a:ext cx="729870" cy="217605"/>
          </a:xfrm>
          <a:prstGeom prst="line">
            <a:avLst/>
          </a:prstGeom>
          <a:solidFill>
            <a:schemeClr val="accent2"/>
          </a:solidFill>
          <a:ln w="254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B90CC2A-BAD8-4CE7-9E53-189A82CACEB9}"/>
              </a:ext>
            </a:extLst>
          </p:cNvPr>
          <p:cNvCxnSpPr/>
          <p:nvPr/>
        </p:nvCxnSpPr>
        <p:spPr bwMode="auto">
          <a:xfrm flipH="1" flipV="1">
            <a:off x="5044244" y="3234662"/>
            <a:ext cx="629563" cy="249258"/>
          </a:xfrm>
          <a:prstGeom prst="line">
            <a:avLst/>
          </a:prstGeom>
          <a:solidFill>
            <a:schemeClr val="accent2"/>
          </a:solidFill>
          <a:ln w="254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AutoShape 5">
            <a:extLst>
              <a:ext uri="{FF2B5EF4-FFF2-40B4-BE49-F238E27FC236}">
                <a16:creationId xmlns:a16="http://schemas.microsoft.com/office/drawing/2014/main" id="{0C000B58-9C5F-45EE-A1A1-5309AD002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8926" y="2798190"/>
            <a:ext cx="791319" cy="263084"/>
          </a:xfrm>
          <a:prstGeom prst="chevron">
            <a:avLst>
              <a:gd name="adj" fmla="val 52315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algn="ctr">
              <a:defRPr/>
            </a:pPr>
            <a:r>
              <a:rPr lang="en-US" sz="8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Test </a:t>
            </a:r>
          </a:p>
          <a:p>
            <a:pPr algn="ctr">
              <a:defRPr/>
            </a:pPr>
            <a:r>
              <a:rPr lang="en-US" sz="8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Program</a:t>
            </a:r>
          </a:p>
        </p:txBody>
      </p:sp>
      <p:sp>
        <p:nvSpPr>
          <p:cNvPr id="87" name="AutoShape 3">
            <a:extLst>
              <a:ext uri="{FF2B5EF4-FFF2-40B4-BE49-F238E27FC236}">
                <a16:creationId xmlns:a16="http://schemas.microsoft.com/office/drawing/2014/main" id="{3EC27D01-C9C8-4C37-9F21-6F2A608D1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674" y="3118400"/>
            <a:ext cx="238633" cy="117305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200" dirty="0">
              <a:latin typeface="Arial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06C636-EBCD-4C73-A484-9E15BD99DD8D}"/>
              </a:ext>
            </a:extLst>
          </p:cNvPr>
          <p:cNvSpPr txBox="1"/>
          <p:nvPr/>
        </p:nvSpPr>
        <p:spPr bwMode="black">
          <a:xfrm>
            <a:off x="6340716" y="3366641"/>
            <a:ext cx="1982948" cy="350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defTabSz="914400">
              <a:lnSpc>
                <a:spcPct val="90000"/>
              </a:lnSpc>
              <a:spcBef>
                <a:spcPts val="600"/>
              </a:spcBef>
            </a:pPr>
            <a:r>
              <a:rPr lang="en-US" sz="1000" dirty="0">
                <a:solidFill>
                  <a:schemeClr val="bg1"/>
                </a:solidFill>
                <a:latin typeface="Arial"/>
                <a:ea typeface="ＭＳ Ｐゴシック" charset="0"/>
                <a:cs typeface="ＭＳ Ｐゴシック" charset="0"/>
              </a:rPr>
              <a:t>Changes to Business Model, Strategy or Pricing</a:t>
            </a:r>
          </a:p>
        </p:txBody>
      </p:sp>
      <p:sp>
        <p:nvSpPr>
          <p:cNvPr id="89" name="Rectangle 6">
            <a:extLst>
              <a:ext uri="{FF2B5EF4-FFF2-40B4-BE49-F238E27FC236}">
                <a16:creationId xmlns:a16="http://schemas.microsoft.com/office/drawing/2014/main" id="{8E62423C-F802-4E41-ACD5-0E4928E16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6045" y="3059740"/>
            <a:ext cx="4008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800" b="1" i="1" dirty="0">
                <a:solidFill>
                  <a:schemeClr val="tx2"/>
                </a:solidFill>
                <a:latin typeface="+mn-lt"/>
                <a:cs typeface="Arial" charset="0"/>
              </a:rPr>
              <a:t>PER</a:t>
            </a:r>
          </a:p>
        </p:txBody>
      </p:sp>
      <p:sp>
        <p:nvSpPr>
          <p:cNvPr id="90" name="Rectangle 6">
            <a:extLst>
              <a:ext uri="{FF2B5EF4-FFF2-40B4-BE49-F238E27FC236}">
                <a16:creationId xmlns:a16="http://schemas.microsoft.com/office/drawing/2014/main" id="{2DB9C73D-F2EB-4408-AA9C-736CAA5AE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733" y="3058679"/>
            <a:ext cx="4008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800" b="1" i="1" dirty="0">
                <a:solidFill>
                  <a:schemeClr val="tx2"/>
                </a:solidFill>
                <a:latin typeface="+mn-lt"/>
                <a:cs typeface="Arial" charset="0"/>
              </a:rPr>
              <a:t>PER</a:t>
            </a:r>
          </a:p>
        </p:txBody>
      </p:sp>
      <p:sp>
        <p:nvSpPr>
          <p:cNvPr id="91" name="Rectangle 6">
            <a:extLst>
              <a:ext uri="{FF2B5EF4-FFF2-40B4-BE49-F238E27FC236}">
                <a16:creationId xmlns:a16="http://schemas.microsoft.com/office/drawing/2014/main" id="{189D9A28-61FD-4E29-BAAD-CB4652AE5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545" y="3068096"/>
            <a:ext cx="4008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800" b="1" i="1" dirty="0">
                <a:solidFill>
                  <a:schemeClr val="tx2"/>
                </a:solidFill>
                <a:latin typeface="+mn-lt"/>
                <a:cs typeface="Arial" charset="0"/>
              </a:rPr>
              <a:t>PER</a:t>
            </a:r>
          </a:p>
        </p:txBody>
      </p:sp>
      <p:sp>
        <p:nvSpPr>
          <p:cNvPr id="92" name="Rectangle 6">
            <a:extLst>
              <a:ext uri="{FF2B5EF4-FFF2-40B4-BE49-F238E27FC236}">
                <a16:creationId xmlns:a16="http://schemas.microsoft.com/office/drawing/2014/main" id="{05DECA0B-09FB-4B2E-BC25-150638997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3595" y="3028816"/>
            <a:ext cx="4008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800" b="1" i="1" dirty="0">
                <a:solidFill>
                  <a:schemeClr val="tx2"/>
                </a:solidFill>
                <a:latin typeface="+mn-lt"/>
                <a:cs typeface="Arial" charset="0"/>
              </a:rPr>
              <a:t>PER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60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/>
      <p:bldP spid="47" grpId="0"/>
      <p:bldP spid="5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58" y="61011"/>
            <a:ext cx="8572501" cy="261610"/>
          </a:xfrm>
        </p:spPr>
        <p:txBody>
          <a:bodyPr/>
          <a:lstStyle/>
          <a:p>
            <a:r>
              <a:rPr lang="en-US" sz="2000" dirty="0"/>
              <a:t>Release Type Definitions</a:t>
            </a:r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5807162"/>
              </p:ext>
            </p:extLst>
          </p:nvPr>
        </p:nvGraphicFramePr>
        <p:xfrm>
          <a:off x="180833" y="480188"/>
          <a:ext cx="8798914" cy="3708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9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0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033">
                <a:tc>
                  <a:txBody>
                    <a:bodyPr/>
                    <a:lstStyle/>
                    <a:p>
                      <a:r>
                        <a:rPr lang="en-US" sz="1400" dirty="0"/>
                        <a:t>Release Type</a:t>
                      </a: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High-Level Definition</a:t>
                      </a:r>
                      <a:endParaRPr lang="en-US" sz="1400" dirty="0"/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Impact</a:t>
                      </a: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5536">
                <a:tc>
                  <a:txBody>
                    <a:bodyPr/>
                    <a:lstStyle/>
                    <a:p>
                      <a:r>
                        <a:rPr lang="en-US" sz="900" b="1" dirty="0"/>
                        <a:t>Major</a:t>
                      </a: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800" dirty="0"/>
                        <a:t>New product or major functional changes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800" dirty="0"/>
                        <a:t>Breaks backward compatibility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800" dirty="0"/>
                        <a:t>API / Behavior changes</a:t>
                      </a: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900" b="1" dirty="0"/>
                        <a:t>Internal Impact: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800" dirty="0"/>
                        <a:t>Marketing, Finance,</a:t>
                      </a:r>
                      <a:r>
                        <a:rPr lang="en-US" sz="800" baseline="0" dirty="0"/>
                        <a:t> Sales Readiness</a:t>
                      </a:r>
                      <a:r>
                        <a:rPr lang="en-US" sz="800" dirty="0"/>
                        <a:t>, Pricing, CSO,FEO, Export, IP, Legal, Engineering Program Manager, Release &amp; Production, Ex-ops, Tech Pub, Training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900" b="1" dirty="0"/>
                        <a:t>Customer Impact: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800" b="0" dirty="0"/>
                        <a:t>Application changes required to adopt the release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800" b="0" dirty="0"/>
                        <a:t>Training / documentation</a:t>
                      </a:r>
                      <a:r>
                        <a:rPr lang="en-US" sz="800" b="0" baseline="0" dirty="0"/>
                        <a:t> </a:t>
                      </a:r>
                      <a:r>
                        <a:rPr lang="en-US" sz="800" b="0" dirty="0"/>
                        <a:t>on new functionality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800" b="0" dirty="0"/>
                        <a:t>Possible migration challenges</a:t>
                      </a: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446">
                <a:tc>
                  <a:txBody>
                    <a:bodyPr/>
                    <a:lstStyle/>
                    <a:p>
                      <a:r>
                        <a:rPr lang="en-US" sz="900" b="1" dirty="0"/>
                        <a:t>Minor</a:t>
                      </a: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800" baseline="0" dirty="0"/>
                        <a:t>Major enhancements and / or new features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800" baseline="0" dirty="0"/>
                        <a:t>Limited API or  behavior changes</a:t>
                      </a: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900" b="1" dirty="0"/>
                        <a:t>Internal Impact: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800" dirty="0"/>
                        <a:t>Marketing, Finance,</a:t>
                      </a:r>
                      <a:r>
                        <a:rPr lang="en-US" sz="800" baseline="0" dirty="0"/>
                        <a:t> Sales Readiness</a:t>
                      </a:r>
                      <a:r>
                        <a:rPr lang="en-US" sz="800" dirty="0"/>
                        <a:t>, Pricing, CSO,FEO, Export, IP, Legal, Engineering Program Manager, Release &amp; Production, Ex-ops, Tech Pub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900" b="1" dirty="0"/>
                        <a:t>Customer Impact: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800" b="0" dirty="0"/>
                        <a:t>Training / documentation on new functionality</a:t>
                      </a:r>
                      <a:endParaRPr lang="en-US" sz="800" baseline="0" dirty="0"/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522">
                <a:tc>
                  <a:txBody>
                    <a:bodyPr/>
                    <a:lstStyle/>
                    <a:p>
                      <a:r>
                        <a:rPr lang="en-US" sz="900" b="1" dirty="0"/>
                        <a:t>Update Pack</a:t>
                      </a:r>
                    </a:p>
                  </a:txBody>
                  <a:tcPr marL="68580" marR="68580" marT="25718" marB="25718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800" dirty="0"/>
                        <a:t>Minor enhancements,</a:t>
                      </a:r>
                      <a:r>
                        <a:rPr lang="en-US" sz="800" baseline="0" dirty="0"/>
                        <a:t> </a:t>
                      </a:r>
                      <a:r>
                        <a:rPr lang="en-US" sz="800" dirty="0"/>
                        <a:t>new features and / or bug fixes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800" baseline="0" dirty="0"/>
                        <a:t>Fully b</a:t>
                      </a:r>
                      <a:r>
                        <a:rPr lang="en-US" sz="800" dirty="0"/>
                        <a:t>ackwards compatible</a:t>
                      </a:r>
                    </a:p>
                  </a:txBody>
                  <a:tcPr marL="68580" marR="68580" marT="25718" marB="25718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900" b="1" dirty="0"/>
                        <a:t>Internal Impact: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800" dirty="0"/>
                        <a:t>Marketing, Finance,</a:t>
                      </a:r>
                      <a:r>
                        <a:rPr lang="en-US" sz="800" baseline="0" dirty="0"/>
                        <a:t> Sales Readiness</a:t>
                      </a:r>
                      <a:r>
                        <a:rPr lang="en-US" sz="800" dirty="0"/>
                        <a:t>, Pricing, CSO, FEO,</a:t>
                      </a:r>
                      <a:r>
                        <a:rPr lang="en-US" sz="800" baseline="0" dirty="0"/>
                        <a:t> </a:t>
                      </a:r>
                      <a:r>
                        <a:rPr lang="en-US" sz="800" dirty="0"/>
                        <a:t>Export, IP, Legal, Engineering Program Manager, Release &amp; Production, Ex-ops, Tech Pub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900" b="1" dirty="0"/>
                        <a:t>Customer Impact: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800" b="0" dirty="0"/>
                        <a:t>Documentation</a:t>
                      </a:r>
                      <a:r>
                        <a:rPr lang="en-US" sz="800" b="0" baseline="0" dirty="0"/>
                        <a:t> </a:t>
                      </a:r>
                      <a:r>
                        <a:rPr lang="en-US" sz="800" b="0" dirty="0"/>
                        <a:t>on new functionality and changes</a:t>
                      </a:r>
                      <a:endParaRPr lang="en-US" sz="800" baseline="0" dirty="0"/>
                    </a:p>
                  </a:txBody>
                  <a:tcPr marL="68580" marR="68580" marT="25718" marB="257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8410">
                <a:tc>
                  <a:txBody>
                    <a:bodyPr/>
                    <a:lstStyle/>
                    <a:p>
                      <a:r>
                        <a:rPr lang="en-US" sz="900" b="1" dirty="0"/>
                        <a:t>Service Pack</a:t>
                      </a:r>
                    </a:p>
                  </a:txBody>
                  <a:tcPr marL="68580" marR="68580" marT="25718" marB="25718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800" baseline="0" dirty="0"/>
                        <a:t>Bug Fixes Only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800" baseline="0" dirty="0"/>
                        <a:t>No New Features or Enhancements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800" baseline="0" dirty="0"/>
                        <a:t>Fully backwards compatible</a:t>
                      </a:r>
                    </a:p>
                  </a:txBody>
                  <a:tcPr marL="68580" marR="68580" marT="25718" marB="25718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Internal Impact: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Export, Engineering Program Manager, Release &amp; Production, CSO, FEO, Tech Pub</a:t>
                      </a:r>
                    </a:p>
                    <a:p>
                      <a:pPr marL="0" indent="0" algn="l" defTabSz="457200" rtl="0" eaLnBrk="1" latinLnBrk="0" hangingPunct="1">
                        <a:buFontTx/>
                        <a:buNone/>
                      </a:pPr>
                      <a:r>
                        <a:rPr lang="en-US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 Impact: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800" b="0" baseline="0" dirty="0"/>
                        <a:t>Defect resolution documentation</a:t>
                      </a:r>
                      <a:endParaRPr lang="en-US" sz="800" baseline="0" dirty="0"/>
                    </a:p>
                  </a:txBody>
                  <a:tcPr marL="68580" marR="68580" marT="25718" marB="257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127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11540" y="622592"/>
            <a:ext cx="8811610" cy="193899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Activities/Deliverables Required by Product Mgt., Engineering Program Mgt., and PMO for each PDLC Phase</a:t>
            </a:r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white">
          <a:xfrm>
            <a:off x="88999" y="97250"/>
            <a:ext cx="8951085" cy="405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800" b="0">
                <a:solidFill>
                  <a:schemeClr val="bg1"/>
                </a:solidFill>
                <a:latin typeface="+mj-lt"/>
                <a:ea typeface="ＭＳ Ｐゴシック" pitchFamily="34" charset="-128"/>
                <a:cs typeface="ＭＳ Ｐゴシック" charset="0"/>
              </a:defRPr>
            </a:lvl1pPr>
            <a:lvl2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2pPr>
            <a:lvl3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3pPr>
            <a:lvl4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4pPr>
            <a:lvl5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5pPr>
            <a:lvl6pPr marL="4572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/>
            <a:r>
              <a:rPr lang="en-US" sz="1100" kern="0" dirty="0"/>
              <a:t>PDLC / PMO Training / Overview</a:t>
            </a:r>
            <a:br>
              <a:rPr lang="en-US" sz="1400" kern="0" dirty="0"/>
            </a:br>
            <a:r>
              <a:rPr lang="en-US" sz="2000" kern="0" dirty="0"/>
              <a:t>“A Day in the Life” Release Responsibility Summary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430183"/>
              </p:ext>
            </p:extLst>
          </p:nvPr>
        </p:nvGraphicFramePr>
        <p:xfrm>
          <a:off x="211540" y="1045434"/>
          <a:ext cx="7674725" cy="326136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34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9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58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Role/ Function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PDLC Program Phases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Plan-Program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Propose-Program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Define-Program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Test-Program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Product Mgr. (</a:t>
                      </a:r>
                      <a:r>
                        <a:rPr lang="en-US" sz="800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PdM</a:t>
                      </a:r>
                      <a:r>
                        <a:rPr lang="en-US" sz="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dirty="0"/>
                        <a:t>Creates Plan for New Product/Major Product Updates</a:t>
                      </a:r>
                      <a:r>
                        <a:rPr lang="en-US" sz="800" baseline="0" dirty="0"/>
                        <a:t>.</a:t>
                      </a:r>
                    </a:p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baseline="0" dirty="0"/>
                        <a:t>Supplies Checklist Evidence</a:t>
                      </a:r>
                    </a:p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baseline="0" dirty="0"/>
                        <a:t>Presents the Business Case</a:t>
                      </a:r>
                    </a:p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baseline="0" dirty="0"/>
                        <a:t>Business Case Approved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dirty="0"/>
                        <a:t>Follows</a:t>
                      </a:r>
                      <a:r>
                        <a:rPr lang="en-US" sz="800" baseline="0" dirty="0"/>
                        <a:t> Define Phase Checklist</a:t>
                      </a:r>
                    </a:p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baseline="0" dirty="0"/>
                        <a:t>Populates Evidence in Panorama</a:t>
                      </a:r>
                    </a:p>
                    <a:p>
                      <a:pPr marL="115888" marR="0" indent="-11588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800" baseline="0" dirty="0"/>
                        <a:t>Receives Approvals</a:t>
                      </a: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dirty="0"/>
                        <a:t>Follows Dev/Test Checklist</a:t>
                      </a:r>
                    </a:p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dirty="0"/>
                        <a:t>Populates Evidence</a:t>
                      </a:r>
                      <a:r>
                        <a:rPr lang="en-US" sz="800" baseline="0" dirty="0"/>
                        <a:t> in Panorama</a:t>
                      </a:r>
                    </a:p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baseline="0" dirty="0"/>
                        <a:t>Receives Approvals</a:t>
                      </a: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34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Eng</a:t>
                      </a:r>
                      <a:r>
                        <a:rPr lang="en-US" sz="800" baseline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ineering PM (</a:t>
                      </a:r>
                      <a:r>
                        <a:rPr lang="en-US" sz="800" baseline="0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ePM</a:t>
                      </a:r>
                      <a:r>
                        <a:rPr lang="en-US" sz="800" baseline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sz="8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endParaRPr lang="en-US" sz="8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PMO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dirty="0"/>
                        <a:t>Review</a:t>
                      </a:r>
                      <a:r>
                        <a:rPr lang="en-US" sz="800" baseline="0" dirty="0"/>
                        <a:t>s Program, Consults with Product Manager on overall release plan</a:t>
                      </a:r>
                    </a:p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baseline="0" dirty="0"/>
                        <a:t>Reviews Program date commitments and Checklists </a:t>
                      </a: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dirty="0"/>
                        <a:t>Reviews checklists and deliverables</a:t>
                      </a:r>
                    </a:p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dirty="0"/>
                        <a:t>Communicates program concepts through the PDLC team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dirty="0"/>
                        <a:t>Reviews checklists and deliverables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63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Supporting Functions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dirty="0"/>
                        <a:t>Participates</a:t>
                      </a:r>
                      <a:r>
                        <a:rPr lang="en-US" sz="800" baseline="0" dirty="0"/>
                        <a:t> in the PDLC Review of the Product Proposal</a:t>
                      </a: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dirty="0"/>
                        <a:t>Participates/Knowledge</a:t>
                      </a:r>
                      <a:r>
                        <a:rPr lang="en-US" sz="800" baseline="0" dirty="0"/>
                        <a:t> Transfer</a:t>
                      </a:r>
                    </a:p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baseline="0" dirty="0"/>
                        <a:t>Readies their Teams</a:t>
                      </a:r>
                    </a:p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baseline="0" dirty="0"/>
                        <a:t>Defines their Deliverables</a:t>
                      </a: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dirty="0"/>
                        <a:t>Participates</a:t>
                      </a:r>
                      <a:r>
                        <a:rPr lang="en-US" sz="800" baseline="0" dirty="0"/>
                        <a:t>/Knowledge Transfer</a:t>
                      </a:r>
                    </a:p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baseline="0" dirty="0"/>
                        <a:t>Builds and Completes their deliverables</a:t>
                      </a: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5888" marR="0" indent="-11588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41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Milestones / Process Steps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5888" marR="0" indent="-11588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800" dirty="0"/>
                        <a:t>Business Case Developed, Proposed and Approved</a:t>
                      </a:r>
                    </a:p>
                    <a:p>
                      <a:pPr marL="115888" marR="0" indent="-11588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800" b="0" baseline="0" dirty="0"/>
                        <a:t>PER Milestone completed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b="0" dirty="0"/>
                        <a:t>Business aspects defined</a:t>
                      </a:r>
                    </a:p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b="0" dirty="0"/>
                        <a:t>PER Milestone completed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/>
                        <a:t>Initial order processing and product support functions defined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/>
                        <a:t>PER Milestone completed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endParaRPr lang="en-US" sz="800" b="1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1169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11540" y="622592"/>
            <a:ext cx="8811610" cy="193899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Activities/Deliverables Required by Product Mgt., Engineering Program Mgt., and PMO for each PDLC Phase</a:t>
            </a:r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white">
          <a:xfrm>
            <a:off x="88999" y="97250"/>
            <a:ext cx="8951085" cy="405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800" b="0">
                <a:solidFill>
                  <a:schemeClr val="bg1"/>
                </a:solidFill>
                <a:latin typeface="+mj-lt"/>
                <a:ea typeface="ＭＳ Ｐゴシック" pitchFamily="34" charset="-128"/>
                <a:cs typeface="ＭＳ Ｐゴシック" charset="0"/>
              </a:defRPr>
            </a:lvl1pPr>
            <a:lvl2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2pPr>
            <a:lvl3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3pPr>
            <a:lvl4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4pPr>
            <a:lvl5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5pPr>
            <a:lvl6pPr marL="4572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/>
            <a:r>
              <a:rPr lang="en-US" sz="1100" kern="0" dirty="0"/>
              <a:t>PDLC / PMO Training / Overview</a:t>
            </a:r>
            <a:br>
              <a:rPr lang="en-US" sz="1400" kern="0" dirty="0"/>
            </a:br>
            <a:r>
              <a:rPr lang="en-US" sz="2000" kern="0" dirty="0"/>
              <a:t>“A Day in the Life” Release Responsibility Summary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995940"/>
              </p:ext>
            </p:extLst>
          </p:nvPr>
        </p:nvGraphicFramePr>
        <p:xfrm>
          <a:off x="101797" y="1045434"/>
          <a:ext cx="8864403" cy="361696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66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9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0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Role/ Function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PDLC Phases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Plan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Propose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Define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Develop/Test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Launch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Product Mgr. (</a:t>
                      </a:r>
                      <a:r>
                        <a:rPr lang="en-US" sz="800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PdM</a:t>
                      </a:r>
                      <a:r>
                        <a:rPr lang="en-US" sz="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baseline="0" dirty="0"/>
                        <a:t>Reviews requirements backlog</a:t>
                      </a:r>
                    </a:p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baseline="0" dirty="0"/>
                        <a:t>Supplies Checklist Evidence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dirty="0"/>
                        <a:t>Follows</a:t>
                      </a:r>
                      <a:r>
                        <a:rPr lang="en-US" sz="800" baseline="0" dirty="0"/>
                        <a:t> Define Phase Checklist</a:t>
                      </a:r>
                    </a:p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baseline="0" dirty="0"/>
                        <a:t>Answers Questions in Release Tracking to finalize checklists</a:t>
                      </a:r>
                    </a:p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baseline="0" dirty="0"/>
                        <a:t>Populates evidence in Panorama</a:t>
                      </a:r>
                    </a:p>
                    <a:p>
                      <a:pPr marL="115888" marR="0" indent="-11588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800" baseline="0" dirty="0"/>
                        <a:t>Receives Approvals</a:t>
                      </a: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dirty="0"/>
                        <a:t>Follows Dev/Test Checklist</a:t>
                      </a:r>
                    </a:p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dirty="0"/>
                        <a:t>Populates Evidence</a:t>
                      </a:r>
                      <a:r>
                        <a:rPr lang="en-US" sz="800" baseline="0" dirty="0"/>
                        <a:t> in Panorama</a:t>
                      </a:r>
                    </a:p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baseline="0" dirty="0"/>
                        <a:t>Receives Approvals</a:t>
                      </a: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dirty="0"/>
                        <a:t>Follows Launch</a:t>
                      </a:r>
                      <a:r>
                        <a:rPr lang="en-US" sz="800" baseline="0" dirty="0"/>
                        <a:t> Checklist</a:t>
                      </a:r>
                    </a:p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baseline="0" dirty="0"/>
                        <a:t>Populates Evidence in Panorama</a:t>
                      </a:r>
                    </a:p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baseline="0" dirty="0"/>
                        <a:t>Receives Approvals</a:t>
                      </a: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37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Eng</a:t>
                      </a:r>
                      <a:r>
                        <a:rPr lang="en-US" sz="800" baseline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ineering PM (</a:t>
                      </a:r>
                      <a:r>
                        <a:rPr lang="en-US" sz="800" baseline="0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ePM</a:t>
                      </a:r>
                      <a:r>
                        <a:rPr lang="en-US" sz="800" baseline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sz="8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dirty="0"/>
                        <a:t>Creates</a:t>
                      </a:r>
                      <a:r>
                        <a:rPr lang="en-US" sz="800" baseline="0" dirty="0"/>
                        <a:t> Release in Panorama</a:t>
                      </a:r>
                    </a:p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baseline="0" dirty="0"/>
                        <a:t>RTO / GA Dates Proposed</a:t>
                      </a: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baseline="0" dirty="0"/>
                        <a:t>Answers Release Questions in Panorama</a:t>
                      </a:r>
                    </a:p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b="0" dirty="0"/>
                        <a:t>Manages Release</a:t>
                      </a:r>
                      <a:r>
                        <a:rPr lang="en-US" sz="800" b="0" baseline="0" dirty="0"/>
                        <a:t> Tracking</a:t>
                      </a:r>
                      <a:r>
                        <a:rPr lang="en-US" sz="800" b="0" dirty="0"/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dirty="0"/>
                        <a:t>Manages Development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dirty="0"/>
                        <a:t>Populates</a:t>
                      </a:r>
                      <a:r>
                        <a:rPr lang="en-US" sz="800" baseline="0" dirty="0"/>
                        <a:t> RTO/GA Milestone Evidence in Release Tracking</a:t>
                      </a:r>
                    </a:p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dirty="0"/>
                        <a:t> Coordinates with Release Team</a:t>
                      </a:r>
                    </a:p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dirty="0"/>
                        <a:t> Go/No-Go</a:t>
                      </a:r>
                      <a:r>
                        <a:rPr lang="en-US" sz="800" baseline="0" dirty="0"/>
                        <a:t> Approvals</a:t>
                      </a:r>
                      <a:endParaRPr lang="en-US" sz="800" dirty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dirty="0"/>
                        <a:t>Verifies release completion</a:t>
                      </a:r>
                    </a:p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dirty="0"/>
                        <a:t>Populates evidence and archives release information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PMO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dirty="0"/>
                        <a:t>Review</a:t>
                      </a:r>
                      <a:r>
                        <a:rPr lang="en-US" sz="800" baseline="0" dirty="0"/>
                        <a:t>s Release, Consults with Product Manager on release plan</a:t>
                      </a:r>
                    </a:p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baseline="0" dirty="0"/>
                        <a:t>Reviews release &amp; checklists in Panorama </a:t>
                      </a: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dirty="0"/>
                        <a:t>Monitors PER status</a:t>
                      </a:r>
                    </a:p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dirty="0"/>
                        <a:t>Holds PDLC meetings reviewing all milestones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dirty="0"/>
                        <a:t>Monitors PER status</a:t>
                      </a:r>
                    </a:p>
                    <a:p>
                      <a:pPr marL="115888" marR="0" lvl="0" indent="-11588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800" dirty="0"/>
                        <a:t>Holds PDLC meetings reviewing all milestones</a:t>
                      </a: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dirty="0"/>
                        <a:t>Monitors PER status</a:t>
                      </a:r>
                    </a:p>
                    <a:p>
                      <a:pPr marL="115888" marR="0" lvl="0" indent="-11588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800" dirty="0"/>
                        <a:t>Holds PDLC meetings reviewing release completion</a:t>
                      </a:r>
                    </a:p>
                    <a:p>
                      <a:pPr marL="115888" marR="0" lvl="0" indent="-11588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800" dirty="0"/>
                        <a:t>Sends release notifications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63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Supporting Functions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baseline="0" dirty="0"/>
                        <a:t>Readies their Teams</a:t>
                      </a:r>
                    </a:p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baseline="0" dirty="0"/>
                        <a:t>Reviews their Deliverables</a:t>
                      </a: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baseline="0" dirty="0"/>
                        <a:t>Builds and Completes their deliverables</a:t>
                      </a: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5888" marR="0" indent="-11588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/>
                        <a:t>Participates in PDLC</a:t>
                      </a:r>
                      <a:r>
                        <a:rPr lang="en-US" sz="800" baseline="0" dirty="0"/>
                        <a:t> </a:t>
                      </a:r>
                      <a:r>
                        <a:rPr lang="en-US" sz="800" dirty="0"/>
                        <a:t>Review</a:t>
                      </a:r>
                    </a:p>
                    <a:p>
                      <a:pPr marL="115888" indent="-115888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aseline="0" dirty="0"/>
                        <a:t>Ready to sell &amp; support product</a:t>
                      </a: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41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Milestones / Process Steps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5888" marR="0" indent="-11588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800" b="0" baseline="0" dirty="0"/>
                        <a:t>Release schedule approved</a:t>
                      </a:r>
                    </a:p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b="0" baseline="0" dirty="0"/>
                        <a:t>Phase Exit Review (PER) Milestone Completed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endParaRPr 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b="0" baseline="0" dirty="0"/>
                        <a:t>PER Dates defined</a:t>
                      </a:r>
                    </a:p>
                    <a:p>
                      <a:pPr marL="115888" marR="0" lvl="0" indent="-11588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800" b="0" baseline="0" dirty="0"/>
                        <a:t>Phase Exit Review (PER) Milestone Completed</a:t>
                      </a:r>
                    </a:p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endParaRPr lang="en-US" sz="800" b="1" baseline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800" b="0" baseline="0" dirty="0"/>
                        <a:t>Phase Exit Review (PER) Milestone Completed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endParaRPr lang="en-US" sz="800" b="1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5888" indent="-115888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800" b="0" baseline="0" dirty="0"/>
                        <a:t>Phase Exit Review (PER) Milestone Completed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0411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9" name="Rectangle 5"/>
          <p:cNvSpPr>
            <a:spLocks noChangeArrowheads="1"/>
          </p:cNvSpPr>
          <p:nvPr/>
        </p:nvSpPr>
        <p:spPr bwMode="auto">
          <a:xfrm>
            <a:off x="68238" y="1442550"/>
            <a:ext cx="6844625" cy="1948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 algn="l" eaLnBrk="1" hangingPunct="1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Origin and Background</a:t>
            </a:r>
          </a:p>
          <a:p>
            <a:pPr marL="285750" indent="-285750" algn="l" eaLnBrk="1" hangingPunct="1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PDLC Fundamentals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 algn="l" eaLnBrk="1" hangingPunct="1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Key Techniques Used within PDLC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Key Roles and Team Member Responsibilities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/>
                </a:solidFill>
              </a:rPr>
              <a:t>Communication and Governance Flow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title"/>
          </p:nvPr>
        </p:nvSpPr>
        <p:spPr>
          <a:xfrm>
            <a:off x="72065" y="105717"/>
            <a:ext cx="8951085" cy="405496"/>
          </a:xfrm>
        </p:spPr>
        <p:txBody>
          <a:bodyPr/>
          <a:lstStyle/>
          <a:p>
            <a:r>
              <a:rPr lang="en-US" sz="1100" dirty="0"/>
              <a:t>PDLC / PMO Training / Overview</a:t>
            </a:r>
            <a:br>
              <a:rPr lang="en-US" sz="1400" u="none" dirty="0"/>
            </a:br>
            <a:r>
              <a:rPr lang="en-US" sz="2000" dirty="0"/>
              <a:t>Sections Covered</a:t>
            </a:r>
            <a:endParaRPr lang="en-US" sz="2000" u="none" dirty="0"/>
          </a:p>
        </p:txBody>
      </p:sp>
      <p:pic>
        <p:nvPicPr>
          <p:cNvPr id="5122" name="Picture 2" descr="http://www.orem.alpineschools.org/wp-content/uploads/sites/37/2011/09/minutesclipboard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484" y="809300"/>
            <a:ext cx="3658930" cy="32320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17114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49641" y="807675"/>
            <a:ext cx="4142580" cy="37638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400" dirty="0">
                <a:solidFill>
                  <a:schemeClr val="accent2"/>
                </a:solidFill>
              </a:rPr>
              <a:t>Product Managers </a:t>
            </a:r>
          </a:p>
          <a:p>
            <a:pPr lvl="1"/>
            <a:r>
              <a:rPr lang="en-US" sz="1050" dirty="0"/>
              <a:t>Communicates with PMO to plan and coordinate product releases</a:t>
            </a:r>
          </a:p>
          <a:p>
            <a:pPr lvl="1"/>
            <a:r>
              <a:rPr lang="en-US" sz="1050" dirty="0"/>
              <a:t>Responsible for communication with all PDLC Team members and supporting functions</a:t>
            </a:r>
          </a:p>
          <a:p>
            <a:pPr lvl="1"/>
            <a:r>
              <a:rPr lang="en-US" sz="1050" dirty="0"/>
              <a:t>Articulates Product Strategy and success criteria 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Program Management Office</a:t>
            </a:r>
          </a:p>
          <a:p>
            <a:pPr lvl="1"/>
            <a:r>
              <a:rPr lang="en-US" sz="1050" dirty="0"/>
              <a:t>PMO, works with the Product Manager and Engineering Program Manager, communicates with all supporting functions to ensure all are ready and able to support the release as scheduled</a:t>
            </a:r>
          </a:p>
          <a:p>
            <a:pPr lvl="1"/>
            <a:r>
              <a:rPr lang="en-US" sz="1050" dirty="0"/>
              <a:t>Communicates overall status of all releases in-flight </a:t>
            </a:r>
            <a:endParaRPr lang="en-US" sz="1100" dirty="0"/>
          </a:p>
          <a:p>
            <a:r>
              <a:rPr lang="en-US" sz="1400" dirty="0">
                <a:solidFill>
                  <a:schemeClr val="accent2"/>
                </a:solidFill>
              </a:rPr>
              <a:t>Engineering Program Managers</a:t>
            </a:r>
          </a:p>
          <a:p>
            <a:pPr lvl="1"/>
            <a:r>
              <a:rPr lang="en-US" sz="1000" dirty="0"/>
              <a:t>Communicates the Engineering Schedule, Status and Quality of all in-flight Releases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PDLC Team and Supporting Functions </a:t>
            </a:r>
          </a:p>
          <a:p>
            <a:pPr lvl="1"/>
            <a:r>
              <a:rPr lang="en-US" sz="1050" dirty="0"/>
              <a:t>Must communicate status of their activities and deliverables in support of the releases in-flight, including any potential delays and/or risks that may have a material impact on the schedule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white">
          <a:xfrm>
            <a:off x="72065" y="105717"/>
            <a:ext cx="8951085" cy="405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800" b="0">
                <a:solidFill>
                  <a:schemeClr val="bg1"/>
                </a:solidFill>
                <a:latin typeface="+mj-lt"/>
                <a:ea typeface="ＭＳ Ｐゴシック" pitchFamily="34" charset="-128"/>
                <a:cs typeface="ＭＳ Ｐゴシック" charset="0"/>
              </a:defRPr>
            </a:lvl1pPr>
            <a:lvl2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2pPr>
            <a:lvl3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3pPr>
            <a:lvl4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4pPr>
            <a:lvl5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5pPr>
            <a:lvl6pPr marL="4572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/>
            <a:r>
              <a:rPr lang="en-US" sz="1100" kern="0" dirty="0"/>
              <a:t>PDLC / PMO Training / Overview</a:t>
            </a:r>
            <a:br>
              <a:rPr lang="en-US" sz="1400" kern="0" dirty="0"/>
            </a:br>
            <a:r>
              <a:rPr lang="en-US" sz="2000" kern="0" dirty="0"/>
              <a:t>Communication Flow</a:t>
            </a:r>
          </a:p>
        </p:txBody>
      </p:sp>
      <p:sp>
        <p:nvSpPr>
          <p:cNvPr id="6" name="Flowchart: Connector 5"/>
          <p:cNvSpPr/>
          <p:nvPr/>
        </p:nvSpPr>
        <p:spPr bwMode="gray">
          <a:xfrm>
            <a:off x="6073251" y="1980682"/>
            <a:ext cx="1317009" cy="1296537"/>
          </a:xfrm>
          <a:prstGeom prst="flowChartConnector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 bwMode="black">
          <a:xfrm>
            <a:off x="4438423" y="3258399"/>
            <a:ext cx="1634828" cy="3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200" dirty="0">
                <a:solidFill>
                  <a:schemeClr val="accent2"/>
                </a:solidFill>
                <a:latin typeface="+mn-lt"/>
              </a:rPr>
              <a:t>Program Management  Office </a:t>
            </a:r>
          </a:p>
        </p:txBody>
      </p:sp>
      <p:sp>
        <p:nvSpPr>
          <p:cNvPr id="9" name="TextBox 8"/>
          <p:cNvSpPr txBox="1"/>
          <p:nvPr/>
        </p:nvSpPr>
        <p:spPr bwMode="black">
          <a:xfrm>
            <a:off x="7390261" y="3258399"/>
            <a:ext cx="1634828" cy="3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200" dirty="0">
                <a:solidFill>
                  <a:schemeClr val="accent2"/>
                </a:solidFill>
                <a:latin typeface="+mn-lt"/>
              </a:rPr>
              <a:t>Engineering Program Manager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74028" y="2190463"/>
            <a:ext cx="915454" cy="617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165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6" name="Straight Arrow Connector 15"/>
          <p:cNvCxnSpPr>
            <a:endCxn id="8" idx="0"/>
          </p:cNvCxnSpPr>
          <p:nvPr/>
        </p:nvCxnSpPr>
        <p:spPr bwMode="auto">
          <a:xfrm flipH="1">
            <a:off x="5255837" y="1296536"/>
            <a:ext cx="1475920" cy="1961863"/>
          </a:xfrm>
          <a:prstGeom prst="straightConnector1">
            <a:avLst/>
          </a:prstGeom>
          <a:solidFill>
            <a:schemeClr val="accent2"/>
          </a:solidFill>
          <a:ln w="6350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0" name="Straight Arrow Connector 19"/>
          <p:cNvCxnSpPr>
            <a:endCxn id="9" idx="0"/>
          </p:cNvCxnSpPr>
          <p:nvPr/>
        </p:nvCxnSpPr>
        <p:spPr bwMode="auto">
          <a:xfrm>
            <a:off x="6731757" y="1299948"/>
            <a:ext cx="1475918" cy="1958451"/>
          </a:xfrm>
          <a:prstGeom prst="straightConnector1">
            <a:avLst/>
          </a:prstGeom>
          <a:solidFill>
            <a:schemeClr val="accent2"/>
          </a:solidFill>
          <a:ln w="6350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6" name="Straight Arrow Connector 25"/>
          <p:cNvCxnSpPr>
            <a:stCxn id="9" idx="1"/>
            <a:endCxn id="8" idx="3"/>
          </p:cNvCxnSpPr>
          <p:nvPr/>
        </p:nvCxnSpPr>
        <p:spPr bwMode="auto">
          <a:xfrm flipH="1">
            <a:off x="6073251" y="3419363"/>
            <a:ext cx="1317010" cy="0"/>
          </a:xfrm>
          <a:prstGeom prst="straightConnector1">
            <a:avLst/>
          </a:prstGeom>
          <a:solidFill>
            <a:schemeClr val="accent2"/>
          </a:solidFill>
          <a:ln w="6350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9" name="TextBox 38"/>
          <p:cNvSpPr txBox="1"/>
          <p:nvPr/>
        </p:nvSpPr>
        <p:spPr bwMode="black">
          <a:xfrm>
            <a:off x="6197061" y="2842938"/>
            <a:ext cx="1069391" cy="25930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2"/>
                </a:solidFill>
                <a:latin typeface="+mn-lt"/>
              </a:rPr>
              <a:t>PDLC Team </a:t>
            </a:r>
          </a:p>
        </p:txBody>
      </p:sp>
      <p:sp>
        <p:nvSpPr>
          <p:cNvPr id="40" name="TextBox 39"/>
          <p:cNvSpPr txBox="1"/>
          <p:nvPr/>
        </p:nvSpPr>
        <p:spPr bwMode="black">
          <a:xfrm>
            <a:off x="6034581" y="1033815"/>
            <a:ext cx="1394347" cy="262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200" dirty="0">
                <a:solidFill>
                  <a:schemeClr val="accent2"/>
                </a:solidFill>
                <a:latin typeface="+mn-lt"/>
              </a:rPr>
              <a:t>Product Manager </a:t>
            </a:r>
          </a:p>
        </p:txBody>
      </p:sp>
      <p:sp>
        <p:nvSpPr>
          <p:cNvPr id="52" name="Up-Down Arrow 51"/>
          <p:cNvSpPr/>
          <p:nvPr/>
        </p:nvSpPr>
        <p:spPr bwMode="gray">
          <a:xfrm>
            <a:off x="6649870" y="1555844"/>
            <a:ext cx="163774" cy="34119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accent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53" name="Up-Down Arrow 52"/>
          <p:cNvSpPr/>
          <p:nvPr/>
        </p:nvSpPr>
        <p:spPr bwMode="gray">
          <a:xfrm rot="2550976">
            <a:off x="5817200" y="2903883"/>
            <a:ext cx="162066" cy="34119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accent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54" name="Up-Down Arrow 53"/>
          <p:cNvSpPr/>
          <p:nvPr/>
        </p:nvSpPr>
        <p:spPr bwMode="gray">
          <a:xfrm rot="18635083">
            <a:off x="7471898" y="2913620"/>
            <a:ext cx="166424" cy="34119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accent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57" name="TextBox 56"/>
          <p:cNvSpPr txBox="1"/>
          <p:nvPr/>
        </p:nvSpPr>
        <p:spPr bwMode="black">
          <a:xfrm>
            <a:off x="7390261" y="1927742"/>
            <a:ext cx="1251204" cy="571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800" dirty="0">
                <a:solidFill>
                  <a:schemeClr val="bg1"/>
                </a:solidFill>
                <a:latin typeface="+mn-lt"/>
              </a:rPr>
              <a:t>Product Requirements, Market Timing, Release Plan, Schedule  </a:t>
            </a:r>
          </a:p>
        </p:txBody>
      </p:sp>
      <p:sp>
        <p:nvSpPr>
          <p:cNvPr id="58" name="TextBox 57"/>
          <p:cNvSpPr txBox="1"/>
          <p:nvPr/>
        </p:nvSpPr>
        <p:spPr bwMode="black">
          <a:xfrm>
            <a:off x="4742593" y="1985743"/>
            <a:ext cx="1251204" cy="571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800" dirty="0">
                <a:solidFill>
                  <a:schemeClr val="bg1"/>
                </a:solidFill>
                <a:latin typeface="+mn-lt"/>
              </a:rPr>
              <a:t>Product Strategy, Financial Goals, Success Criteria, Overall PDLC Management </a:t>
            </a:r>
          </a:p>
        </p:txBody>
      </p:sp>
      <p:sp>
        <p:nvSpPr>
          <p:cNvPr id="59" name="TextBox 58"/>
          <p:cNvSpPr txBox="1"/>
          <p:nvPr/>
        </p:nvSpPr>
        <p:spPr bwMode="black">
          <a:xfrm>
            <a:off x="5922636" y="3562199"/>
            <a:ext cx="1656876" cy="285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800" dirty="0">
                <a:solidFill>
                  <a:schemeClr val="bg1"/>
                </a:solidFill>
                <a:latin typeface="+mn-lt"/>
              </a:rPr>
              <a:t>Engineering Progress, Schedule Updates, Technology Readiness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912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150" y="237249"/>
            <a:ext cx="8572501" cy="261610"/>
          </a:xfrm>
        </p:spPr>
        <p:txBody>
          <a:bodyPr/>
          <a:lstStyle/>
          <a:p>
            <a:r>
              <a:rPr lang="en-US" sz="2000" dirty="0"/>
              <a:t>Team Communication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gray">
          <a:xfrm>
            <a:off x="260904" y="1231552"/>
            <a:ext cx="3184662" cy="2397579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5000"/>
              </a:lnSpc>
              <a:spcBef>
                <a:spcPct val="35000"/>
              </a:spcBef>
              <a:buClr>
                <a:srgbClr val="3F637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35000"/>
              </a:spcBef>
              <a:buClr>
                <a:srgbClr val="3F6379"/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lr>
                <a:srgbClr val="3F637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35000"/>
              </a:spcBef>
              <a:buClr>
                <a:srgbClr val="3F6379"/>
              </a:buClr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35000"/>
              </a:spcBef>
              <a:buClr>
                <a:srgbClr val="3F6379"/>
              </a:buClr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3F6379"/>
              </a:buClr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3F6379"/>
              </a:buClr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3F6379"/>
              </a:buClr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3F6379"/>
              </a:buClr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altLang="en-US" sz="1400" b="1" u="sng" dirty="0">
                <a:solidFill>
                  <a:schemeClr val="bg1"/>
                </a:solidFill>
              </a:rPr>
              <a:t>Business &amp; Supporting Functions</a:t>
            </a:r>
          </a:p>
          <a:p>
            <a:pPr>
              <a:buFont typeface="Wingdings" pitchFamily="2" charset="2"/>
              <a:buNone/>
            </a:pPr>
            <a:r>
              <a:rPr lang="en-US" altLang="en-US" sz="1050" dirty="0">
                <a:solidFill>
                  <a:schemeClr val="bg1"/>
                </a:solidFill>
              </a:rPr>
              <a:t>  </a:t>
            </a:r>
            <a:r>
              <a:rPr lang="en-US" altLang="en-US" sz="1050" b="1" dirty="0">
                <a:solidFill>
                  <a:schemeClr val="accent2">
                    <a:lumMod val="75000"/>
                  </a:schemeClr>
                </a:solidFill>
              </a:rPr>
              <a:t>Product Manager / Product Owner</a:t>
            </a:r>
          </a:p>
          <a:p>
            <a:pPr>
              <a:buFont typeface="Wingdings" pitchFamily="2" charset="2"/>
              <a:buNone/>
            </a:pPr>
            <a:r>
              <a:rPr lang="en-US" altLang="en-US" sz="1050" dirty="0">
                <a:solidFill>
                  <a:schemeClr val="bg1"/>
                </a:solidFill>
              </a:rPr>
              <a:t>  Product Management Office (PMO)</a:t>
            </a:r>
          </a:p>
          <a:p>
            <a:pPr>
              <a:buFont typeface="Wingdings" pitchFamily="2" charset="2"/>
              <a:buNone/>
            </a:pPr>
            <a:r>
              <a:rPr lang="en-US" altLang="en-US" sz="1050" dirty="0">
                <a:solidFill>
                  <a:schemeClr val="bg1"/>
                </a:solidFill>
              </a:rPr>
              <a:t>  Release &amp; Production	Customer Support </a:t>
            </a:r>
          </a:p>
          <a:p>
            <a:pPr>
              <a:buFont typeface="Wingdings" pitchFamily="2" charset="2"/>
              <a:buNone/>
            </a:pPr>
            <a:r>
              <a:rPr lang="en-US" altLang="en-US" sz="1050" dirty="0">
                <a:solidFill>
                  <a:schemeClr val="bg1"/>
                </a:solidFill>
              </a:rPr>
              <a:t>  Alliances			Finance</a:t>
            </a:r>
          </a:p>
          <a:p>
            <a:pPr>
              <a:buFont typeface="Wingdings" pitchFamily="2" charset="2"/>
              <a:buNone/>
            </a:pPr>
            <a:r>
              <a:rPr lang="en-US" altLang="en-US" sz="1050" dirty="0">
                <a:solidFill>
                  <a:schemeClr val="bg1"/>
                </a:solidFill>
              </a:rPr>
              <a:t>  Export Compliance		IP Compliance</a:t>
            </a:r>
          </a:p>
          <a:p>
            <a:pPr>
              <a:buFont typeface="Wingdings" pitchFamily="2" charset="2"/>
              <a:buNone/>
            </a:pPr>
            <a:r>
              <a:rPr lang="en-US" altLang="en-US" sz="1050" dirty="0">
                <a:solidFill>
                  <a:schemeClr val="bg1"/>
                </a:solidFill>
              </a:rPr>
              <a:t>  Marketing			Technical Marketing</a:t>
            </a:r>
          </a:p>
          <a:p>
            <a:pPr>
              <a:buFont typeface="Wingdings" pitchFamily="2" charset="2"/>
              <a:buNone/>
            </a:pPr>
            <a:r>
              <a:rPr lang="en-US" altLang="en-US" sz="1050" dirty="0">
                <a:solidFill>
                  <a:schemeClr val="bg1"/>
                </a:solidFill>
              </a:rPr>
              <a:t>  Field Support			Sales Operations</a:t>
            </a:r>
          </a:p>
          <a:p>
            <a:pPr>
              <a:buFont typeface="Wingdings" pitchFamily="2" charset="2"/>
              <a:buNone/>
            </a:pPr>
            <a:r>
              <a:rPr lang="en-US" altLang="en-US" sz="1050" dirty="0">
                <a:solidFill>
                  <a:schemeClr val="bg1"/>
                </a:solidFill>
              </a:rPr>
              <a:t>  Quality Assurance		Deal Desk</a:t>
            </a:r>
          </a:p>
          <a:p>
            <a:pPr>
              <a:buFont typeface="Wingdings" pitchFamily="2" charset="2"/>
              <a:buNone/>
            </a:pPr>
            <a:r>
              <a:rPr lang="en-US" altLang="en-US" sz="1050" dirty="0">
                <a:solidFill>
                  <a:schemeClr val="bg1"/>
                </a:solidFill>
              </a:rPr>
              <a:t>  Product Readiness (PRT)	Legal</a:t>
            </a:r>
          </a:p>
          <a:p>
            <a:pPr>
              <a:buFont typeface="Wingdings" pitchFamily="2" charset="2"/>
              <a:buNone/>
            </a:pPr>
            <a:r>
              <a:rPr lang="en-US" altLang="en-US" sz="1050" dirty="0">
                <a:solidFill>
                  <a:schemeClr val="bg1"/>
                </a:solidFill>
              </a:rPr>
              <a:t>  Tech Pubs &amp; Training	Pricing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gray">
          <a:xfrm>
            <a:off x="260904" y="549623"/>
            <a:ext cx="86140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5000"/>
              </a:lnSpc>
              <a:spcBef>
                <a:spcPct val="35000"/>
              </a:spcBef>
              <a:buClr>
                <a:srgbClr val="3F637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35000"/>
              </a:spcBef>
              <a:buClr>
                <a:srgbClr val="3F6379"/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lr>
                <a:srgbClr val="3F637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35000"/>
              </a:spcBef>
              <a:buClr>
                <a:srgbClr val="3F6379"/>
              </a:buClr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35000"/>
              </a:spcBef>
              <a:buClr>
                <a:srgbClr val="3F6379"/>
              </a:buClr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3F6379"/>
              </a:buClr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3F6379"/>
              </a:buClr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3F6379"/>
              </a:buClr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3F6379"/>
              </a:buClr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altLang="en-US" sz="1600" b="1" dirty="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0"/>
              </a:rPr>
              <a:t>Optimize Time &amp; Communication Channels</a:t>
            </a:r>
          </a:p>
          <a:p>
            <a:pPr algn="ctr">
              <a:buFont typeface="Wingdings" pitchFamily="2" charset="2"/>
              <a:buNone/>
            </a:pPr>
            <a:r>
              <a:rPr lang="en-US" altLang="en-US" sz="1600" b="1" dirty="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0"/>
              </a:rPr>
              <a:t>Product Manager, Product Owner &amp; Engineering Program Manager are a TEAM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549535" y="3749976"/>
            <a:ext cx="2219944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</a:rPr>
              <a:t>Product Strategy Meetings </a:t>
            </a:r>
            <a:r>
              <a:rPr lang="en-US" sz="1050" b="1" dirty="0">
                <a:solidFill>
                  <a:srgbClr val="00B0F0"/>
                </a:solidFill>
              </a:rPr>
              <a:t>(Product Line)</a:t>
            </a:r>
          </a:p>
        </p:txBody>
      </p:sp>
      <p:sp>
        <p:nvSpPr>
          <p:cNvPr id="46" name="Content Placeholder 2"/>
          <p:cNvSpPr txBox="1">
            <a:spLocks/>
          </p:cNvSpPr>
          <p:nvPr/>
        </p:nvSpPr>
        <p:spPr bwMode="gray">
          <a:xfrm>
            <a:off x="3595917" y="1231552"/>
            <a:ext cx="2711749" cy="1347292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5000"/>
              </a:lnSpc>
              <a:spcBef>
                <a:spcPct val="35000"/>
              </a:spcBef>
              <a:buClr>
                <a:srgbClr val="3F637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35000"/>
              </a:spcBef>
              <a:buClr>
                <a:srgbClr val="3F6379"/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lr>
                <a:srgbClr val="3F637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35000"/>
              </a:spcBef>
              <a:buClr>
                <a:srgbClr val="3F6379"/>
              </a:buClr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35000"/>
              </a:spcBef>
              <a:buClr>
                <a:srgbClr val="3F6379"/>
              </a:buClr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3F6379"/>
              </a:buClr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3F6379"/>
              </a:buClr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3F6379"/>
              </a:buClr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3F6379"/>
              </a:buClr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1400" b="1" dirty="0">
                <a:solidFill>
                  <a:schemeClr val="bg1"/>
                </a:solidFill>
              </a:rPr>
              <a:t>   </a:t>
            </a:r>
            <a:r>
              <a:rPr lang="en-US" altLang="en-US" sz="1400" b="1" u="sng" dirty="0">
                <a:solidFill>
                  <a:schemeClr val="bg1"/>
                </a:solidFill>
              </a:rPr>
              <a:t>Requirements &amp; Strategy</a:t>
            </a:r>
          </a:p>
          <a:p>
            <a:pPr>
              <a:buFont typeface="Wingdings" pitchFamily="2" charset="2"/>
              <a:buNone/>
            </a:pPr>
            <a:r>
              <a:rPr lang="en-US" altLang="en-US" sz="1050" dirty="0">
                <a:solidFill>
                  <a:schemeClr val="bg1"/>
                </a:solidFill>
              </a:rPr>
              <a:t>    </a:t>
            </a:r>
            <a:r>
              <a:rPr lang="en-US" altLang="en-US" sz="1050" b="1" dirty="0">
                <a:solidFill>
                  <a:schemeClr val="accent2">
                    <a:lumMod val="75000"/>
                  </a:schemeClr>
                </a:solidFill>
              </a:rPr>
              <a:t>Product Manager / Product Owner</a:t>
            </a:r>
          </a:p>
          <a:p>
            <a:pPr>
              <a:buNone/>
            </a:pPr>
            <a:r>
              <a:rPr lang="en-US" altLang="en-US" sz="1050" b="1" dirty="0">
                <a:solidFill>
                  <a:schemeClr val="accent2">
                    <a:lumMod val="75000"/>
                  </a:schemeClr>
                </a:solidFill>
              </a:rPr>
              <a:t>    Engineering Program Manager</a:t>
            </a:r>
          </a:p>
          <a:p>
            <a:pPr>
              <a:buNone/>
            </a:pPr>
            <a:r>
              <a:rPr lang="en-US" altLang="en-US" sz="1050" dirty="0">
                <a:solidFill>
                  <a:schemeClr val="bg1"/>
                </a:solidFill>
              </a:rPr>
              <a:t>    Engineering Manager(s)   </a:t>
            </a:r>
          </a:p>
          <a:p>
            <a:pPr>
              <a:buFont typeface="Wingdings" pitchFamily="2" charset="2"/>
              <a:buNone/>
            </a:pPr>
            <a:r>
              <a:rPr lang="en-US" altLang="en-US" sz="1050" dirty="0">
                <a:solidFill>
                  <a:schemeClr val="bg1"/>
                </a:solidFill>
              </a:rPr>
              <a:t>    System Architect</a:t>
            </a:r>
          </a:p>
          <a:p>
            <a:pPr>
              <a:buNone/>
            </a:pPr>
            <a:r>
              <a:rPr lang="en-US" altLang="en-US" sz="1050" dirty="0">
                <a:solidFill>
                  <a:schemeClr val="bg1"/>
                </a:solidFill>
              </a:rPr>
              <a:t>    Technical Publications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23573" y="4140319"/>
            <a:ext cx="8552423" cy="437440"/>
            <a:chOff x="926204" y="4053806"/>
            <a:chExt cx="7077074" cy="437440"/>
          </a:xfrm>
        </p:grpSpPr>
        <p:sp>
          <p:nvSpPr>
            <p:cNvPr id="42" name="AutoShape 8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926204" y="4225144"/>
              <a:ext cx="3585943" cy="266102"/>
            </a:xfrm>
            <a:prstGeom prst="chevron">
              <a:avLst>
                <a:gd name="adj" fmla="val 52315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1"/>
            <a:lstStyle/>
            <a:p>
              <a:pPr algn="ctr">
                <a:defRPr/>
              </a:pPr>
              <a:r>
                <a:rPr lang="en-US" sz="1100" dirty="0">
                  <a:solidFill>
                    <a:schemeClr val="bg1"/>
                  </a:solidFill>
                  <a:latin typeface="Verdana" pitchFamily="34" charset="0"/>
                  <a:cs typeface="Arial" pitchFamily="34" charset="0"/>
                </a:rPr>
                <a:t>Business Functions	</a:t>
              </a:r>
            </a:p>
          </p:txBody>
        </p:sp>
        <p:sp>
          <p:nvSpPr>
            <p:cNvPr id="43" name="AutoShape 9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470509" y="4225144"/>
              <a:ext cx="3532769" cy="266102"/>
            </a:xfrm>
            <a:prstGeom prst="chevron">
              <a:avLst>
                <a:gd name="adj" fmla="val 52315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1"/>
            <a:lstStyle/>
            <a:p>
              <a:pPr algn="ctr">
                <a:defRPr/>
              </a:pPr>
              <a:r>
                <a:rPr lang="en-US" sz="1100" dirty="0">
                  <a:solidFill>
                    <a:schemeClr val="bg1"/>
                  </a:solidFill>
                  <a:latin typeface="Verdana" pitchFamily="34" charset="0"/>
                  <a:cs typeface="Arial" pitchFamily="34" charset="0"/>
                </a:rPr>
                <a:t> Engineering Functions</a:t>
              </a:r>
              <a:endParaRPr lang="en-US" sz="1050" dirty="0">
                <a:solidFill>
                  <a:schemeClr val="bg1"/>
                </a:solidFill>
                <a:latin typeface="Verdana" pitchFamily="34" charset="0"/>
                <a:cs typeface="Arial" pitchFamily="34" charset="0"/>
              </a:endParaRPr>
            </a:p>
          </p:txBody>
        </p:sp>
        <p:sp>
          <p:nvSpPr>
            <p:cNvPr id="44" name="AutoShape 7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386920" y="4053806"/>
              <a:ext cx="233562" cy="152058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400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47" name="AutoShape 7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318266" y="4053806"/>
              <a:ext cx="233562" cy="152058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400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48" name="AutoShape 7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607689" y="4054933"/>
              <a:ext cx="233562" cy="152058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400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315056" y="3750001"/>
            <a:ext cx="1856971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</a:rPr>
              <a:t>PDLC Team Meetings</a:t>
            </a:r>
          </a:p>
          <a:p>
            <a:pPr algn="ctr">
              <a:defRPr/>
            </a:pPr>
            <a:r>
              <a:rPr lang="en-US" sz="1050" b="1" dirty="0">
                <a:solidFill>
                  <a:srgbClr val="00B0F0"/>
                </a:solidFill>
              </a:rPr>
              <a:t>(All Products)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108630" y="3747592"/>
            <a:ext cx="2443932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</a:rPr>
              <a:t>Product Engineering Meetings</a:t>
            </a:r>
          </a:p>
          <a:p>
            <a:pPr algn="ctr">
              <a:defRPr/>
            </a:pPr>
            <a:r>
              <a:rPr lang="en-US" sz="1050" b="1" dirty="0">
                <a:solidFill>
                  <a:srgbClr val="00B0F0"/>
                </a:solidFill>
                <a:latin typeface="Arial" pitchFamily="34" charset="0"/>
              </a:rPr>
              <a:t>(Product )</a:t>
            </a:r>
          </a:p>
        </p:txBody>
      </p:sp>
      <p:sp>
        <p:nvSpPr>
          <p:cNvPr id="51" name="Content Placeholder 2"/>
          <p:cNvSpPr txBox="1">
            <a:spLocks/>
          </p:cNvSpPr>
          <p:nvPr/>
        </p:nvSpPr>
        <p:spPr bwMode="gray">
          <a:xfrm>
            <a:off x="6479701" y="1231552"/>
            <a:ext cx="2333625" cy="927177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5000"/>
              </a:lnSpc>
              <a:spcBef>
                <a:spcPct val="35000"/>
              </a:spcBef>
              <a:buClr>
                <a:srgbClr val="3F637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35000"/>
              </a:spcBef>
              <a:buClr>
                <a:srgbClr val="3F6379"/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5000"/>
              </a:spcBef>
              <a:buClr>
                <a:srgbClr val="3F637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35000"/>
              </a:spcBef>
              <a:buClr>
                <a:srgbClr val="3F6379"/>
              </a:buClr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35000"/>
              </a:spcBef>
              <a:buClr>
                <a:srgbClr val="3F6379"/>
              </a:buClr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3F6379"/>
              </a:buClr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3F6379"/>
              </a:buClr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3F6379"/>
              </a:buClr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3F6379"/>
              </a:buClr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altLang="en-US" sz="1400" b="1" u="sng" dirty="0">
                <a:solidFill>
                  <a:schemeClr val="bg1"/>
                </a:solidFill>
              </a:rPr>
              <a:t>Technical Engineering</a:t>
            </a:r>
            <a:endParaRPr lang="en-US" altLang="en-US" sz="105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en-US" sz="1050" dirty="0">
                <a:solidFill>
                  <a:schemeClr val="bg1"/>
                </a:solidFill>
              </a:rPr>
              <a:t>Engineering Team Leads</a:t>
            </a:r>
            <a:r>
              <a:rPr lang="en-US" altLang="en-US" sz="1050" b="1" dirty="0">
                <a:solidFill>
                  <a:schemeClr val="bg1"/>
                </a:solidFill>
              </a:rPr>
              <a:t>    </a:t>
            </a:r>
          </a:p>
          <a:p>
            <a:pPr>
              <a:buFont typeface="Wingdings" pitchFamily="2" charset="2"/>
              <a:buNone/>
            </a:pPr>
            <a:r>
              <a:rPr lang="en-US" altLang="en-US" sz="1050" b="1" dirty="0">
                <a:solidFill>
                  <a:schemeClr val="accent2">
                    <a:lumMod val="75000"/>
                  </a:schemeClr>
                </a:solidFill>
              </a:rPr>
              <a:t>Engineering Program Manager</a:t>
            </a:r>
          </a:p>
          <a:p>
            <a:pPr>
              <a:buFont typeface="Wingdings" pitchFamily="2" charset="2"/>
              <a:buNone/>
            </a:pPr>
            <a:r>
              <a:rPr lang="en-US" altLang="en-US" sz="1050" dirty="0">
                <a:solidFill>
                  <a:schemeClr val="bg1"/>
                </a:solidFill>
              </a:rPr>
              <a:t>Engineering Team</a:t>
            </a:r>
          </a:p>
        </p:txBody>
      </p:sp>
      <p:sp>
        <p:nvSpPr>
          <p:cNvPr id="4" name="Right Arrow 3"/>
          <p:cNvSpPr/>
          <p:nvPr/>
        </p:nvSpPr>
        <p:spPr bwMode="gray">
          <a:xfrm rot="5400000">
            <a:off x="2191829" y="3570710"/>
            <a:ext cx="103424" cy="302383"/>
          </a:xfrm>
          <a:prstGeom prst="rightArrow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52" name="Right Arrow 51"/>
          <p:cNvSpPr/>
          <p:nvPr/>
        </p:nvSpPr>
        <p:spPr bwMode="gray">
          <a:xfrm rot="5357870">
            <a:off x="4010536" y="3054041"/>
            <a:ext cx="1094757" cy="301025"/>
          </a:xfrm>
          <a:prstGeom prst="rightArrow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53" name="Right Arrow 52"/>
          <p:cNvSpPr/>
          <p:nvPr/>
        </p:nvSpPr>
        <p:spPr bwMode="gray">
          <a:xfrm rot="5400000">
            <a:off x="6601658" y="2827249"/>
            <a:ext cx="1514116" cy="338857"/>
          </a:xfrm>
          <a:prstGeom prst="rightArrow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641598" y="1618364"/>
            <a:ext cx="1148524" cy="1"/>
          </a:xfrm>
          <a:prstGeom prst="line">
            <a:avLst/>
          </a:prstGeom>
          <a:solidFill>
            <a:schemeClr val="accent2"/>
          </a:solidFill>
          <a:ln w="50800" cap="flat" cmpd="sng" algn="ctr">
            <a:solidFill>
              <a:srgbClr val="FF0000"/>
            </a:solidFill>
            <a:prstDash val="solid"/>
            <a:round/>
            <a:headEnd type="stealth" w="med" len="med"/>
            <a:tailEnd type="stealth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" name="Straight Connector 27"/>
          <p:cNvCxnSpPr/>
          <p:nvPr/>
        </p:nvCxnSpPr>
        <p:spPr bwMode="auto">
          <a:xfrm>
            <a:off x="5836257" y="1822985"/>
            <a:ext cx="731520" cy="0"/>
          </a:xfrm>
          <a:prstGeom prst="line">
            <a:avLst/>
          </a:prstGeom>
          <a:solidFill>
            <a:schemeClr val="accent2"/>
          </a:solidFill>
          <a:ln w="50800" cap="flat" cmpd="sng" algn="ctr">
            <a:solidFill>
              <a:srgbClr val="FF0000"/>
            </a:solidFill>
            <a:prstDash val="solid"/>
            <a:round/>
            <a:headEnd type="stealth" w="med" len="med"/>
            <a:tailEnd type="stealth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44715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9" name="Rectangle 5"/>
          <p:cNvSpPr>
            <a:spLocks noChangeArrowheads="1"/>
          </p:cNvSpPr>
          <p:nvPr/>
        </p:nvSpPr>
        <p:spPr bwMode="auto">
          <a:xfrm>
            <a:off x="68238" y="1442550"/>
            <a:ext cx="6844625" cy="313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 algn="l" eaLnBrk="1" hangingPunct="1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PDLC Fundamentals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Key Roles and Team Member Responsibilities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Communication and Governance Flow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/>
                </a:solidFill>
              </a:rPr>
              <a:t>Tools Overview: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accent2"/>
                </a:solidFill>
              </a:rPr>
              <a:t>Jira-Agile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accent2"/>
                </a:solidFill>
              </a:rPr>
              <a:t>Panorama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accent2"/>
                </a:solidFill>
              </a:rPr>
              <a:t>Delivery+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chemeClr val="accent2"/>
                </a:solidFill>
              </a:rPr>
              <a:t>Windshare</a:t>
            </a:r>
            <a:endParaRPr lang="en-US" sz="1400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ct val="3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accent2"/>
                </a:solidFill>
              </a:rPr>
              <a:t>Wind River Support Network (WRSN)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title"/>
          </p:nvPr>
        </p:nvSpPr>
        <p:spPr>
          <a:xfrm>
            <a:off x="72065" y="105717"/>
            <a:ext cx="8951085" cy="405496"/>
          </a:xfrm>
        </p:spPr>
        <p:txBody>
          <a:bodyPr/>
          <a:lstStyle/>
          <a:p>
            <a:r>
              <a:rPr lang="en-US" sz="1100" dirty="0"/>
              <a:t>PDLC / PMO Training / Overview</a:t>
            </a:r>
            <a:br>
              <a:rPr lang="en-US" sz="1400" u="none" dirty="0"/>
            </a:br>
            <a:r>
              <a:rPr lang="en-US" sz="2000" dirty="0"/>
              <a:t>Sections Covered</a:t>
            </a:r>
            <a:endParaRPr lang="en-US" sz="2000" u="none" dirty="0"/>
          </a:p>
        </p:txBody>
      </p:sp>
      <p:pic>
        <p:nvPicPr>
          <p:cNvPr id="5122" name="Picture 2" descr="http://www.orem.alpineschools.org/wp-content/uploads/sites/37/2011/09/minutesclipboard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484" y="809300"/>
            <a:ext cx="3658930" cy="32320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32537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74" y="197025"/>
            <a:ext cx="8572501" cy="366254"/>
          </a:xfrm>
        </p:spPr>
        <p:txBody>
          <a:bodyPr/>
          <a:lstStyle/>
          <a:p>
            <a:r>
              <a:rPr lang="en-US" dirty="0"/>
              <a:t>Tools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661" y="632829"/>
            <a:ext cx="8573839" cy="276999"/>
          </a:xfrm>
        </p:spPr>
        <p:txBody>
          <a:bodyPr/>
          <a:lstStyle/>
          <a:p>
            <a:r>
              <a:rPr lang="en-US" dirty="0"/>
              <a:t>Tracking &amp; Visibility, Release Management, Documentation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3461" y="1028711"/>
            <a:ext cx="8573839" cy="3546612"/>
          </a:xfrm>
        </p:spPr>
        <p:txBody>
          <a:bodyPr/>
          <a:lstStyle/>
          <a:p>
            <a:r>
              <a:rPr lang="en-US" sz="1400" dirty="0">
                <a:solidFill>
                  <a:srgbClr val="FFC000"/>
                </a:solidFill>
                <a:hlinkClick r:id="rId4"/>
              </a:rPr>
              <a:t>Rally</a:t>
            </a:r>
            <a:r>
              <a:rPr lang="en-US" sz="1400" dirty="0">
                <a:solidFill>
                  <a:schemeClr val="accent2"/>
                </a:solidFill>
              </a:rPr>
              <a:t> – </a:t>
            </a:r>
          </a:p>
          <a:p>
            <a:pPr lvl="1"/>
            <a:r>
              <a:rPr lang="en-US" sz="1400" dirty="0">
                <a:cs typeface="ＭＳ Ｐゴシック" charset="0"/>
              </a:rPr>
              <a:t>Feature backlog &amp; tracking</a:t>
            </a:r>
          </a:p>
          <a:p>
            <a:r>
              <a:rPr lang="en-US" sz="1400" dirty="0">
                <a:solidFill>
                  <a:schemeClr val="accent2"/>
                </a:solidFill>
                <a:hlinkClick r:id="rId5"/>
              </a:rPr>
              <a:t>Panorama</a:t>
            </a:r>
            <a:r>
              <a:rPr lang="en-US" sz="1400" dirty="0">
                <a:solidFill>
                  <a:schemeClr val="accent2"/>
                </a:solidFill>
              </a:rPr>
              <a:t> – </a:t>
            </a:r>
          </a:p>
          <a:p>
            <a:pPr lvl="1"/>
            <a:r>
              <a:rPr lang="en-US" sz="1400" dirty="0">
                <a:cs typeface="ＭＳ Ｐゴシック" charset="0"/>
              </a:rPr>
              <a:t>Release management, </a:t>
            </a:r>
          </a:p>
          <a:p>
            <a:pPr lvl="1"/>
            <a:r>
              <a:rPr lang="en-US" sz="1400" dirty="0">
                <a:cs typeface="ＭＳ Ｐゴシック" charset="0"/>
              </a:rPr>
              <a:t>Tracking &amp; reporting</a:t>
            </a:r>
          </a:p>
          <a:p>
            <a:r>
              <a:rPr lang="en-US" sz="1400" dirty="0">
                <a:solidFill>
                  <a:schemeClr val="accent2"/>
                </a:solidFill>
                <a:hlinkClick r:id="rId6"/>
              </a:rPr>
              <a:t>Delivery+</a:t>
            </a:r>
            <a:endParaRPr lang="en-US" sz="1400" dirty="0">
              <a:solidFill>
                <a:schemeClr val="accent2"/>
              </a:solidFill>
            </a:endParaRPr>
          </a:p>
          <a:p>
            <a:pPr lvl="1"/>
            <a:r>
              <a:rPr lang="en-US" sz="1400" dirty="0">
                <a:cs typeface="ＭＳ Ｐゴシック" charset="0"/>
              </a:rPr>
              <a:t>Release definition </a:t>
            </a:r>
          </a:p>
          <a:p>
            <a:pPr lvl="1"/>
            <a:r>
              <a:rPr lang="en-US" sz="1400" dirty="0">
                <a:cs typeface="ＭＳ Ｐゴシック" charset="0"/>
              </a:rPr>
              <a:t>Product Commercialization </a:t>
            </a:r>
          </a:p>
          <a:p>
            <a:r>
              <a:rPr lang="en-US" sz="1400" dirty="0" err="1">
                <a:solidFill>
                  <a:schemeClr val="accent2"/>
                </a:solidFill>
                <a:hlinkClick r:id="rId7"/>
              </a:rPr>
              <a:t>Windshare</a:t>
            </a:r>
            <a:endParaRPr lang="en-US" sz="1400" dirty="0">
              <a:solidFill>
                <a:schemeClr val="accent2"/>
              </a:solidFill>
            </a:endParaRPr>
          </a:p>
          <a:p>
            <a:pPr lvl="1"/>
            <a:r>
              <a:rPr lang="en-US" sz="1400" dirty="0">
                <a:cs typeface="ＭＳ Ｐゴシック" charset="0"/>
              </a:rPr>
              <a:t>Released product access</a:t>
            </a:r>
          </a:p>
          <a:p>
            <a:r>
              <a:rPr lang="en-US" sz="1400" dirty="0">
                <a:solidFill>
                  <a:schemeClr val="accent2"/>
                </a:solidFill>
                <a:hlinkClick r:id="rId8"/>
              </a:rPr>
              <a:t>Knowledge Library</a:t>
            </a:r>
            <a:endParaRPr lang="en-US" sz="1400" dirty="0">
              <a:solidFill>
                <a:schemeClr val="accent2"/>
              </a:solidFill>
            </a:endParaRPr>
          </a:p>
          <a:p>
            <a:pPr lvl="1"/>
            <a:r>
              <a:rPr lang="en-US" sz="1400" dirty="0">
                <a:cs typeface="ＭＳ Ｐゴシック" charset="0"/>
              </a:rPr>
              <a:t>Documentation</a:t>
            </a:r>
          </a:p>
          <a:p>
            <a:pPr lvl="1"/>
            <a:r>
              <a:rPr lang="en-US" sz="1400" dirty="0">
                <a:cs typeface="ＭＳ Ｐゴシック" charset="0"/>
              </a:rPr>
              <a:t>Defect posting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033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/>
          <p:cNvSpPr>
            <a:spLocks noGrp="1" noChangeArrowheads="1"/>
          </p:cNvSpPr>
          <p:nvPr>
            <p:ph type="title"/>
          </p:nvPr>
        </p:nvSpPr>
        <p:spPr>
          <a:xfrm>
            <a:off x="72065" y="105717"/>
            <a:ext cx="8951085" cy="405496"/>
          </a:xfrm>
        </p:spPr>
        <p:txBody>
          <a:bodyPr/>
          <a:lstStyle/>
          <a:p>
            <a:r>
              <a:rPr lang="en-US" sz="1100" dirty="0"/>
              <a:t>PDLC / PMO Training / Overview</a:t>
            </a:r>
            <a:br>
              <a:rPr lang="en-US" sz="1400" u="none" dirty="0"/>
            </a:br>
            <a:r>
              <a:rPr lang="en-US" sz="2000" dirty="0"/>
              <a:t>Questions</a:t>
            </a:r>
            <a:endParaRPr lang="en-US" sz="2000" u="none" dirty="0"/>
          </a:p>
        </p:txBody>
      </p:sp>
      <p:pic>
        <p:nvPicPr>
          <p:cNvPr id="5122" name="Picture 2" descr="http://www.orem.alpineschools.org/wp-content/uploads/sites/37/2011/09/minutesclipboard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484" y="809300"/>
            <a:ext cx="3658930" cy="32320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319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329" y="2164711"/>
            <a:ext cx="5572126" cy="313932"/>
          </a:xfrm>
        </p:spPr>
        <p:txBody>
          <a:bodyPr anchor="ctr"/>
          <a:lstStyle/>
          <a:p>
            <a:r>
              <a:rPr lang="en-US" sz="2400" dirty="0"/>
              <a:t>Program Management Office (PMO) </a:t>
            </a:r>
            <a:endParaRPr lang="en-US" sz="2000" dirty="0">
              <a:solidFill>
                <a:srgbClr val="FFCC33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gray">
          <a:xfrm>
            <a:off x="376004" y="3976707"/>
            <a:ext cx="522469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000" baseline="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0"/>
              </a:defRPr>
            </a:lvl1pPr>
            <a:lvl2pPr marL="461963" indent="-231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800">
                <a:solidFill>
                  <a:schemeClr val="bg1"/>
                </a:solidFill>
                <a:latin typeface="+mn-lt"/>
                <a:ea typeface="ＭＳ Ｐゴシック" charset="-128"/>
              </a:defRPr>
            </a:lvl2pPr>
            <a:lvl3pPr marL="684213" indent="-166688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3pPr>
            <a:lvl4pPr marL="858838" indent="-1746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400">
                <a:solidFill>
                  <a:schemeClr val="bg1"/>
                </a:solidFill>
                <a:latin typeface="+mn-lt"/>
                <a:ea typeface="ＭＳ Ｐゴシック" charset="-128"/>
              </a:defRPr>
            </a:lvl4pPr>
            <a:lvl5pPr marL="1485900" indent="-228600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defTabSz="914400"/>
            <a:r>
              <a:rPr lang="en-US" sz="1000" kern="0" dirty="0" err="1">
                <a:solidFill>
                  <a:srgbClr val="FFCC33"/>
                </a:solidFill>
              </a:rPr>
              <a:t>Neilll</a:t>
            </a:r>
            <a:r>
              <a:rPr lang="en-US" sz="1000" kern="0" dirty="0">
                <a:solidFill>
                  <a:srgbClr val="FFCC33"/>
                </a:solidFill>
              </a:rPr>
              <a:t> Allen - </a:t>
            </a:r>
            <a:r>
              <a:rPr lang="en-US" sz="900" kern="0" dirty="0">
                <a:solidFill>
                  <a:srgbClr val="FFCC33"/>
                </a:solidFill>
              </a:rPr>
              <a:t>Product Operations</a:t>
            </a:r>
            <a:endParaRPr lang="en-US" sz="1000" kern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568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42048" y="806263"/>
            <a:ext cx="6931661" cy="35989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400" dirty="0">
                <a:solidFill>
                  <a:schemeClr val="accent2"/>
                </a:solidFill>
              </a:rPr>
              <a:t>PDLC Life Cycle Phases:</a:t>
            </a:r>
          </a:p>
          <a:p>
            <a:pPr lvl="1"/>
            <a:r>
              <a:rPr lang="en-US" sz="1200" dirty="0"/>
              <a:t>A phase is a logical set of activities within the product Life Cycle. The end of a phase is a milestone that enables the product and supporting teams to assess current status of an in-flight program</a:t>
            </a:r>
          </a:p>
          <a:p>
            <a:pPr lvl="1"/>
            <a:r>
              <a:rPr lang="en-US" sz="1200" dirty="0"/>
              <a:t>All Product Releases are visible in the PDLC</a:t>
            </a:r>
            <a:br>
              <a:rPr lang="en-US" sz="1000" dirty="0"/>
            </a:br>
            <a:endParaRPr lang="en-US" sz="1000" dirty="0"/>
          </a:p>
          <a:p>
            <a:r>
              <a:rPr lang="en-US" sz="1400" dirty="0">
                <a:solidFill>
                  <a:schemeClr val="accent2"/>
                </a:solidFill>
              </a:rPr>
              <a:t>Phase Reviews:</a:t>
            </a:r>
          </a:p>
          <a:p>
            <a:pPr lvl="1"/>
            <a:r>
              <a:rPr lang="en-US" sz="1200" dirty="0"/>
              <a:t>Designed all Products from Major Releases to Service Packs with processes optimized for each </a:t>
            </a:r>
          </a:p>
          <a:p>
            <a:pPr lvl="1"/>
            <a:r>
              <a:rPr lang="en-US" sz="1200" dirty="0"/>
              <a:t>Review &amp; approve evidence (artifacts) that work is complete, enabling the release to continue through the PDLC</a:t>
            </a:r>
          </a:p>
          <a:p>
            <a:pPr lvl="1"/>
            <a:r>
              <a:rPr lang="en-US" sz="1200" dirty="0"/>
              <a:t>Assessing key risks of release and readiness among key supporting functions</a:t>
            </a:r>
          </a:p>
          <a:p>
            <a:pPr lvl="1"/>
            <a:r>
              <a:rPr lang="en-US" sz="1200" dirty="0"/>
              <a:t>Level setting between Supporting Functions, Exec Mgt. (as needed) and Product Team(s)</a:t>
            </a:r>
          </a:p>
          <a:p>
            <a:pPr lvl="1"/>
            <a:r>
              <a:rPr lang="en-US" sz="1200" dirty="0"/>
              <a:t>Support historical analysis, metrics, internal/external audits, and release assessment</a:t>
            </a:r>
            <a:br>
              <a:rPr lang="en-US" sz="1200" dirty="0"/>
            </a:br>
            <a:endParaRPr lang="en-US" sz="1200" dirty="0"/>
          </a:p>
          <a:p>
            <a:r>
              <a:rPr lang="en-US" sz="1400" dirty="0">
                <a:solidFill>
                  <a:schemeClr val="accent2"/>
                </a:solidFill>
              </a:rPr>
              <a:t>PDLC Evidence (Artifacts):</a:t>
            </a:r>
          </a:p>
          <a:p>
            <a:pPr lvl="1"/>
            <a:r>
              <a:rPr lang="en-US" sz="1200" dirty="0"/>
              <a:t>Artifacts are evidence provided of activities completed within a phase. They provide an objective view of program status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253783" y="1172724"/>
            <a:ext cx="1585583" cy="300734"/>
            <a:chOff x="6340471" y="1441982"/>
            <a:chExt cx="1817994" cy="650166"/>
          </a:xfrm>
        </p:grpSpPr>
        <p:sp>
          <p:nvSpPr>
            <p:cNvPr id="5" name="Chevron 4"/>
            <p:cNvSpPr/>
            <p:nvPr/>
          </p:nvSpPr>
          <p:spPr>
            <a:xfrm>
              <a:off x="6340471" y="1441982"/>
              <a:ext cx="1817994" cy="650166"/>
            </a:xfrm>
            <a:prstGeom prst="chevron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3175">
              <a:solidFill>
                <a:srgbClr val="FFCC3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Textfeld 31"/>
            <p:cNvSpPr txBox="1"/>
            <p:nvPr/>
          </p:nvSpPr>
          <p:spPr bwMode="auto">
            <a:xfrm>
              <a:off x="6678958" y="1581530"/>
              <a:ext cx="1163609" cy="367803"/>
            </a:xfrm>
            <a:prstGeom prst="rect">
              <a:avLst/>
            </a:prstGeom>
            <a:noFill/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+mn-lt"/>
                  <a:ea typeface="ＭＳ Ｐゴシック" charset="0"/>
                  <a:cs typeface="ＭＳ Ｐゴシック" charset="0"/>
                </a:rPr>
                <a:t>Phase X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76069" y="2444612"/>
            <a:ext cx="1613030" cy="579200"/>
            <a:chOff x="6026098" y="3118040"/>
            <a:chExt cx="1912754" cy="6868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6026098" y="3538762"/>
              <a:ext cx="1133756" cy="266102"/>
            </a:xfrm>
            <a:prstGeom prst="chevron">
              <a:avLst>
                <a:gd name="adj" fmla="val 52315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solidFill>
                <a:srgbClr val="FFCC3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1"/>
            <a:lstStyle/>
            <a:p>
              <a:pPr algn="ctr">
                <a:defRPr/>
              </a:pPr>
              <a:r>
                <a:rPr lang="en-US" sz="1100" dirty="0">
                  <a:solidFill>
                    <a:schemeClr val="bg1"/>
                  </a:solidFill>
                  <a:latin typeface="Verdana" pitchFamily="34" charset="0"/>
                  <a:cs typeface="Arial" pitchFamily="34" charset="0"/>
                </a:rPr>
                <a:t>Phase 1</a:t>
              </a:r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6954831" y="3538762"/>
              <a:ext cx="984021" cy="266102"/>
            </a:xfrm>
            <a:prstGeom prst="chevron">
              <a:avLst>
                <a:gd name="adj" fmla="val 52315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solidFill>
                <a:srgbClr val="FFCC3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1"/>
            <a:lstStyle/>
            <a:p>
              <a:pPr algn="ctr">
                <a:defRPr/>
              </a:pPr>
              <a:r>
                <a:rPr lang="en-US" sz="1100" dirty="0">
                  <a:solidFill>
                    <a:schemeClr val="bg1"/>
                  </a:solidFill>
                  <a:latin typeface="Verdana" pitchFamily="34" charset="0"/>
                  <a:cs typeface="Arial" pitchFamily="34" charset="0"/>
                </a:rPr>
                <a:t> Phase 2</a:t>
              </a:r>
              <a:endParaRPr lang="en-US" sz="1050" dirty="0">
                <a:solidFill>
                  <a:schemeClr val="bg1"/>
                </a:solidFill>
                <a:latin typeface="Verdana" pitchFamily="34" charset="0"/>
                <a:cs typeface="Arial" pitchFamily="34" charset="0"/>
              </a:endParaRPr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6830533" y="3362023"/>
              <a:ext cx="172397" cy="152058"/>
            </a:xfrm>
            <a:prstGeom prst="diamond">
              <a:avLst/>
            </a:prstGeom>
            <a:solidFill>
              <a:srgbClr val="FFCC33"/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400" dirty="0">
                <a:latin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73907" y="3118040"/>
              <a:ext cx="1335387" cy="3010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050" b="1" dirty="0">
                  <a:solidFill>
                    <a:schemeClr val="bg1"/>
                  </a:solidFill>
                  <a:latin typeface="Arial" pitchFamily="34" charset="0"/>
                </a:rPr>
                <a:t>Key Milestone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700423" y="3579948"/>
            <a:ext cx="712004" cy="966291"/>
            <a:chOff x="7402505" y="3456562"/>
            <a:chExt cx="1066800" cy="1447800"/>
          </a:xfrm>
        </p:grpSpPr>
        <p:grpSp>
          <p:nvGrpSpPr>
            <p:cNvPr id="12" name="Group 22"/>
            <p:cNvGrpSpPr>
              <a:grpSpLocks/>
            </p:cNvGrpSpPr>
            <p:nvPr/>
          </p:nvGrpSpPr>
          <p:grpSpPr bwMode="auto">
            <a:xfrm>
              <a:off x="7402505" y="3456562"/>
              <a:ext cx="1066800" cy="1447800"/>
              <a:chOff x="3168" y="3120"/>
              <a:chExt cx="672" cy="912"/>
            </a:xfrm>
            <a:effectLst>
              <a:outerShdw blurRad="177800" dist="1397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3168" y="3120"/>
                <a:ext cx="672" cy="91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CC33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4" name="Line 7"/>
              <p:cNvSpPr>
                <a:spLocks noChangeShapeType="1"/>
              </p:cNvSpPr>
              <p:nvPr/>
            </p:nvSpPr>
            <p:spPr bwMode="auto">
              <a:xfrm flipV="1">
                <a:off x="3216" y="3312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5" name="Line 8"/>
              <p:cNvSpPr>
                <a:spLocks noChangeShapeType="1"/>
              </p:cNvSpPr>
              <p:nvPr/>
            </p:nvSpPr>
            <p:spPr bwMode="auto">
              <a:xfrm flipV="1">
                <a:off x="3216" y="3408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 flipV="1">
                <a:off x="3216" y="3504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 flipV="1">
                <a:off x="3216" y="3600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8" name="Line 11"/>
              <p:cNvSpPr>
                <a:spLocks noChangeShapeType="1"/>
              </p:cNvSpPr>
              <p:nvPr/>
            </p:nvSpPr>
            <p:spPr bwMode="auto">
              <a:xfrm flipV="1">
                <a:off x="3216" y="3696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9" name="Line 12"/>
              <p:cNvSpPr>
                <a:spLocks noChangeShapeType="1"/>
              </p:cNvSpPr>
              <p:nvPr/>
            </p:nvSpPr>
            <p:spPr bwMode="auto">
              <a:xfrm flipV="1">
                <a:off x="3216" y="3792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0" name="Line 13"/>
              <p:cNvSpPr>
                <a:spLocks noChangeShapeType="1"/>
              </p:cNvSpPr>
              <p:nvPr/>
            </p:nvSpPr>
            <p:spPr bwMode="auto">
              <a:xfrm flipV="1">
                <a:off x="3216" y="3888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 flipV="1">
                <a:off x="3216" y="3984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 flipV="1">
                <a:off x="3216" y="3216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</a:endParaRPr>
              </a:p>
            </p:txBody>
          </p:sp>
          <p:pic>
            <p:nvPicPr>
              <p:cNvPr id="23" name="Picture 16" descr="C:\Program Files\Common Files\Microsoft Shared\Clipart\themes1\Bullets\BD21301_.G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696" y="3168"/>
                <a:ext cx="94" cy="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4D4D4D"/>
                </a:solidFill>
                <a:miter lim="800000"/>
                <a:headEnd/>
                <a:tailEnd/>
              </a:ln>
            </p:spPr>
          </p:pic>
          <p:pic>
            <p:nvPicPr>
              <p:cNvPr id="24" name="Picture 17" descr="C:\Program Files\Common Files\Microsoft Shared\Clipart\themes1\Bullets\BD21301_.G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696" y="3312"/>
                <a:ext cx="94" cy="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4D4D4D"/>
                </a:solidFill>
                <a:miter lim="800000"/>
                <a:headEnd/>
                <a:tailEnd/>
              </a:ln>
            </p:spPr>
          </p:pic>
          <p:pic>
            <p:nvPicPr>
              <p:cNvPr id="25" name="Picture 18" descr="C:\Program Files\Common Files\Microsoft Shared\Clipart\themes1\Bullets\BD21301_.G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696" y="3456"/>
                <a:ext cx="94" cy="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4D4D4D"/>
                </a:solidFill>
                <a:miter lim="800000"/>
                <a:headEnd/>
                <a:tailEnd/>
              </a:ln>
            </p:spPr>
          </p:pic>
          <p:pic>
            <p:nvPicPr>
              <p:cNvPr id="26" name="Picture 19" descr="C:\Program Files\Common Files\Microsoft Shared\Clipart\themes1\Bullets\BD21301_.G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696" y="3600"/>
                <a:ext cx="94" cy="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4D4D4D"/>
                </a:solidFill>
                <a:miter lim="800000"/>
                <a:headEnd/>
                <a:tailEnd/>
              </a:ln>
            </p:spPr>
          </p:pic>
          <p:pic>
            <p:nvPicPr>
              <p:cNvPr id="27" name="Picture 20" descr="C:\Program Files\Common Files\Microsoft Shared\Clipart\themes1\Bullets\BD21301_.G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696" y="3744"/>
                <a:ext cx="94" cy="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4D4D4D"/>
                </a:solidFill>
                <a:miter lim="800000"/>
                <a:headEnd/>
                <a:tailEnd/>
              </a:ln>
            </p:spPr>
          </p:pic>
          <p:pic>
            <p:nvPicPr>
              <p:cNvPr id="28" name="Picture 21" descr="C:\Program Files\Common Files\Microsoft Shared\Clipart\themes1\Bullets\BD21301_.G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696" y="3888"/>
                <a:ext cx="94" cy="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4D4D4D"/>
                </a:solidFill>
                <a:miter lim="800000"/>
                <a:headEnd/>
                <a:tailEnd/>
              </a:ln>
            </p:spPr>
          </p:pic>
        </p:grpSp>
        <p:pic>
          <p:nvPicPr>
            <p:cNvPr id="29" name="Picture 11" descr="C:\Users\ncavezza\AppData\Local\Microsoft\Windows\Temporary Internet Files\Content.IE5\59DTO1G3\MC90044131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3840" y="3848223"/>
              <a:ext cx="651386" cy="611188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</p:spPr>
        </p:pic>
      </p:grpSp>
      <p:sp>
        <p:nvSpPr>
          <p:cNvPr id="32" name="Rectangle 4"/>
          <p:cNvSpPr>
            <a:spLocks noGrp="1" noChangeArrowheads="1"/>
          </p:cNvSpPr>
          <p:nvPr>
            <p:ph type="title"/>
          </p:nvPr>
        </p:nvSpPr>
        <p:spPr>
          <a:xfrm>
            <a:off x="72065" y="98402"/>
            <a:ext cx="8951085" cy="405496"/>
          </a:xfrm>
        </p:spPr>
        <p:txBody>
          <a:bodyPr/>
          <a:lstStyle/>
          <a:p>
            <a:r>
              <a:rPr lang="en-US" sz="1100" dirty="0"/>
              <a:t>PDLC / PMO Training / Overview</a:t>
            </a:r>
            <a:br>
              <a:rPr lang="en-US" sz="1400" u="none" dirty="0"/>
            </a:br>
            <a:r>
              <a:rPr lang="en-US" sz="2000" u="none" dirty="0"/>
              <a:t>Standardized P</a:t>
            </a:r>
            <a:r>
              <a:rPr lang="en-US" sz="2000" dirty="0"/>
              <a:t>DLC – Anatomy</a:t>
            </a:r>
            <a:endParaRPr lang="en-US" sz="2000" u="non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56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442B-89F1-456D-A47B-4979B618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Phases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1D4A7-1607-463E-84AA-B8EBA23D3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461" y="949629"/>
            <a:ext cx="8573839" cy="156966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Program defines a product and a series of product releases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Business and product strategy are defined in the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Programs may be modified as new release and business needs arise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9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298807" y="2861854"/>
            <a:ext cx="1265049" cy="201670"/>
          </a:xfrm>
          <a:prstGeom prst="chevron">
            <a:avLst>
              <a:gd name="adj" fmla="val 52315"/>
            </a:avLst>
          </a:prstGeom>
          <a:solidFill>
            <a:srgbClr val="C00000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  Plan-Program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468764" y="2861854"/>
            <a:ext cx="1581681" cy="201670"/>
          </a:xfrm>
          <a:prstGeom prst="chevron">
            <a:avLst>
              <a:gd name="adj" fmla="val 52315"/>
            </a:avLst>
          </a:prstGeom>
          <a:solidFill>
            <a:srgbClr val="4B4B4B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Propose-Program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951308" y="2861853"/>
            <a:ext cx="1431236" cy="201671"/>
          </a:xfrm>
          <a:prstGeom prst="chevron">
            <a:avLst>
              <a:gd name="adj" fmla="val 52315"/>
            </a:avLst>
          </a:prstGeom>
          <a:solidFill>
            <a:schemeClr val="tx1">
              <a:lumMod val="7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11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Define-Program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266585" y="2861853"/>
            <a:ext cx="1524000" cy="201671"/>
          </a:xfrm>
          <a:prstGeom prst="chevron">
            <a:avLst>
              <a:gd name="adj" fmla="val 52315"/>
            </a:avLst>
          </a:prstGeom>
          <a:solidFill>
            <a:srgbClr val="4B4B4B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Test-Program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42843" y="3324749"/>
            <a:ext cx="2718972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accent2"/>
                </a:solidFill>
              </a:rPr>
              <a:t>Technique/s Available:</a:t>
            </a:r>
          </a:p>
          <a:p>
            <a:pPr marL="231775" indent="-231775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chemeClr val="bg1"/>
                </a:solidFill>
              </a:rPr>
              <a:t>Investment Proposals, Portfolio Balancing MVP Validation of New Market or Product opportunity</a:t>
            </a:r>
          </a:p>
        </p:txBody>
      </p:sp>
      <p:sp>
        <p:nvSpPr>
          <p:cNvPr id="16" name="Content Placeholder 5"/>
          <p:cNvSpPr txBox="1">
            <a:spLocks/>
          </p:cNvSpPr>
          <p:nvPr/>
        </p:nvSpPr>
        <p:spPr>
          <a:xfrm>
            <a:off x="623747" y="1412035"/>
            <a:ext cx="2959101" cy="9102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aseline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1pPr>
            <a:lvl2pPr marL="461963" indent="-231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800">
                <a:solidFill>
                  <a:schemeClr val="bg1"/>
                </a:solidFill>
                <a:latin typeface="+mn-lt"/>
                <a:ea typeface="ＭＳ Ｐゴシック" charset="-128"/>
              </a:defRPr>
            </a:lvl2pPr>
            <a:lvl3pPr marL="684213" indent="-166688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3pPr>
            <a:lvl4pPr marL="858838" indent="-1746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400">
                <a:solidFill>
                  <a:schemeClr val="bg1"/>
                </a:solidFill>
                <a:latin typeface="+mn-lt"/>
                <a:ea typeface="ＭＳ Ｐゴシック" charset="-128"/>
              </a:defRPr>
            </a:lvl4pPr>
            <a:lvl5pPr marL="1485900" indent="-228600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kern="0" dirty="0">
                <a:solidFill>
                  <a:schemeClr val="accent2"/>
                </a:solidFill>
              </a:rPr>
              <a:t>What Happens:</a:t>
            </a:r>
            <a:endParaRPr lang="en-US" sz="1400" b="1" kern="0" dirty="0"/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Product Division performs Due Diligence on a New Market or Product opportunity 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Development of Proposal, Plan the Pitch for New funding and/or Portfolio Rebalancing</a:t>
            </a:r>
          </a:p>
        </p:txBody>
      </p:sp>
      <p:sp>
        <p:nvSpPr>
          <p:cNvPr id="17" name="Content Placeholder 6"/>
          <p:cNvSpPr txBox="1">
            <a:spLocks/>
          </p:cNvSpPr>
          <p:nvPr/>
        </p:nvSpPr>
        <p:spPr>
          <a:xfrm>
            <a:off x="5677210" y="1412035"/>
            <a:ext cx="3042348" cy="12062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aseline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1pPr>
            <a:lvl2pPr marL="461963" indent="-231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800">
                <a:solidFill>
                  <a:schemeClr val="bg1"/>
                </a:solidFill>
                <a:latin typeface="+mn-lt"/>
                <a:ea typeface="ＭＳ Ｐゴシック" charset="-128"/>
              </a:defRPr>
            </a:lvl2pPr>
            <a:lvl3pPr marL="684213" indent="-166688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3pPr>
            <a:lvl4pPr marL="858838" indent="-1746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400">
                <a:solidFill>
                  <a:schemeClr val="bg1"/>
                </a:solidFill>
                <a:latin typeface="+mn-lt"/>
                <a:ea typeface="ＭＳ Ｐゴシック" charset="-128"/>
              </a:defRPr>
            </a:lvl4pPr>
            <a:lvl5pPr marL="1485900" indent="-228600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defTabSz="9144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 kern="0" dirty="0">
                <a:solidFill>
                  <a:schemeClr val="accent2"/>
                </a:solidFill>
              </a:rPr>
              <a:t>What’s Delivered:</a:t>
            </a:r>
            <a:endParaRPr lang="en-US" sz="1400" b="1" kern="0" dirty="0"/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Understand of TAM and SAM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Completed Business Plan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High level Technical and Market Feasibility 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Competitive Analysis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Formal Proposal/Fund Raising Pitch</a:t>
            </a:r>
          </a:p>
        </p:txBody>
      </p:sp>
      <p:sp>
        <p:nvSpPr>
          <p:cNvPr id="20" name="Rectangle 4"/>
          <p:cNvSpPr>
            <a:spLocks noGrp="1" noChangeArrowheads="1"/>
          </p:cNvSpPr>
          <p:nvPr>
            <p:ph type="title"/>
          </p:nvPr>
        </p:nvSpPr>
        <p:spPr>
          <a:xfrm>
            <a:off x="72065" y="105717"/>
            <a:ext cx="8951085" cy="405496"/>
          </a:xfrm>
        </p:spPr>
        <p:txBody>
          <a:bodyPr/>
          <a:lstStyle/>
          <a:p>
            <a:r>
              <a:rPr lang="en-US" sz="1100" dirty="0"/>
              <a:t>PDLC / PMO Training / Overview</a:t>
            </a:r>
            <a:br>
              <a:rPr lang="en-US" sz="1400" u="none" dirty="0"/>
            </a:br>
            <a:r>
              <a:rPr lang="en-US" sz="2000" u="none" dirty="0"/>
              <a:t>P</a:t>
            </a:r>
            <a:r>
              <a:rPr lang="en-US" sz="2000" dirty="0"/>
              <a:t>DLC – Plan-Program Phase Synopsys</a:t>
            </a:r>
            <a:endParaRPr lang="en-US" sz="2000" u="none" dirty="0"/>
          </a:p>
        </p:txBody>
      </p:sp>
      <p:sp>
        <p:nvSpPr>
          <p:cNvPr id="19" name="Content Placeholder 6"/>
          <p:cNvSpPr txBox="1">
            <a:spLocks/>
          </p:cNvSpPr>
          <p:nvPr/>
        </p:nvSpPr>
        <p:spPr>
          <a:xfrm>
            <a:off x="5677210" y="3279554"/>
            <a:ext cx="3042348" cy="11499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aseline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1pPr>
            <a:lvl2pPr marL="461963" indent="-231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800">
                <a:solidFill>
                  <a:schemeClr val="bg1"/>
                </a:solidFill>
                <a:latin typeface="+mn-lt"/>
                <a:ea typeface="ＭＳ Ｐゴシック" charset="-128"/>
              </a:defRPr>
            </a:lvl2pPr>
            <a:lvl3pPr marL="684213" indent="-166688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3pPr>
            <a:lvl4pPr marL="858838" indent="-1746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400">
                <a:solidFill>
                  <a:schemeClr val="bg1"/>
                </a:solidFill>
                <a:latin typeface="+mn-lt"/>
                <a:ea typeface="ＭＳ Ｐゴシック" charset="-128"/>
              </a:defRPr>
            </a:lvl4pPr>
            <a:lvl5pPr marL="1485900" indent="-228600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defTabSz="914400">
              <a:lnSpc>
                <a:spcPct val="150000"/>
              </a:lnSpc>
              <a:buNone/>
            </a:pPr>
            <a:r>
              <a:rPr lang="en-US" sz="1400" b="1" kern="0" dirty="0">
                <a:solidFill>
                  <a:schemeClr val="accent2"/>
                </a:solidFill>
              </a:rPr>
              <a:t>Sample Questions to Consider:</a:t>
            </a:r>
            <a:endParaRPr lang="en-US" sz="1400" b="1" kern="0" dirty="0"/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Is there a Market for this new offering?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How big is the TAM and SAM ?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What’s the Problem that needs to be Solved?...Is it Pervasive, and is there a willingness to pay?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Do we have the Expertise internally?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Does it Support/Drive our Strategy?</a:t>
            </a:r>
          </a:p>
        </p:txBody>
      </p:sp>
      <p:sp>
        <p:nvSpPr>
          <p:cNvPr id="36" name="Rectangle 12"/>
          <p:cNvSpPr>
            <a:spLocks noChangeArrowheads="1"/>
          </p:cNvSpPr>
          <p:nvPr/>
        </p:nvSpPr>
        <p:spPr bwMode="auto">
          <a:xfrm>
            <a:off x="3212274" y="3325249"/>
            <a:ext cx="2124900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spcBef>
                <a:spcPts val="0"/>
              </a:spcBef>
              <a:buClr>
                <a:schemeClr val="accent2"/>
              </a:buClr>
              <a:defRPr/>
            </a:pPr>
            <a:r>
              <a:rPr lang="en-US" sz="1400" b="1" dirty="0">
                <a:solidFill>
                  <a:schemeClr val="accent2"/>
                </a:solidFill>
              </a:rPr>
              <a:t>Phase Execution </a:t>
            </a:r>
          </a:p>
          <a:p>
            <a:pPr marL="231775" indent="-231775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chemeClr val="bg1"/>
                </a:solidFill>
              </a:rPr>
              <a:t>Process Owner: PMO</a:t>
            </a:r>
          </a:p>
          <a:p>
            <a:pPr marL="231775" indent="-231775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chemeClr val="bg1"/>
                </a:solidFill>
              </a:rPr>
              <a:t>Product Owner: Product Manager</a:t>
            </a:r>
          </a:p>
          <a:p>
            <a:pPr marL="231775" indent="-231775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chemeClr val="bg1"/>
                </a:solidFill>
              </a:rPr>
              <a:t>Support Team: Exec Team </a:t>
            </a:r>
          </a:p>
        </p:txBody>
      </p:sp>
      <p:sp>
        <p:nvSpPr>
          <p:cNvPr id="38" name="Right Arrow 37"/>
          <p:cNvSpPr/>
          <p:nvPr/>
        </p:nvSpPr>
        <p:spPr bwMode="gray">
          <a:xfrm>
            <a:off x="3775266" y="1665842"/>
            <a:ext cx="982638" cy="539086"/>
          </a:xfrm>
          <a:prstGeom prst="rightArrow">
            <a:avLst/>
          </a:prstGeom>
          <a:solidFill>
            <a:srgbClr val="C00000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12008" y="737960"/>
            <a:ext cx="8320016" cy="4693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Phase Purpose</a:t>
            </a:r>
            <a:r>
              <a:rPr lang="en-US" sz="1200" dirty="0">
                <a:solidFill>
                  <a:schemeClr val="bg1"/>
                </a:solidFill>
              </a:rPr>
              <a:t>: </a:t>
            </a:r>
            <a:r>
              <a:rPr lang="en-US" sz="1050" dirty="0">
                <a:solidFill>
                  <a:schemeClr val="bg1"/>
                </a:solidFill>
              </a:rPr>
              <a:t>Review Due Diligence performed by the Product team i.e. Business/Investment Requirements, Strategic Alignment, High-Level Requirements etc... Approval at the Plan Phase means that the opportunity can move to the Proposal Phase.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732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42843" y="3312005"/>
            <a:ext cx="2669431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accent2"/>
                </a:solidFill>
              </a:rPr>
              <a:t>Technique/s Available:</a:t>
            </a:r>
          </a:p>
          <a:p>
            <a:pPr marL="231775" indent="-231775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chemeClr val="bg1"/>
                </a:solidFill>
              </a:rPr>
              <a:t>Agile Planning </a:t>
            </a:r>
          </a:p>
          <a:p>
            <a:pPr marL="231775" indent="-231775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chemeClr val="bg1"/>
                </a:solidFill>
              </a:rPr>
              <a:t>Minimum Viable Product (MVP)</a:t>
            </a:r>
          </a:p>
          <a:p>
            <a:pPr marL="231775" indent="-231775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chemeClr val="bg1"/>
                </a:solidFill>
              </a:rPr>
              <a:t>Customer Validation, Collaborative Development</a:t>
            </a:r>
          </a:p>
        </p:txBody>
      </p:sp>
      <p:sp>
        <p:nvSpPr>
          <p:cNvPr id="16" name="Content Placeholder 5"/>
          <p:cNvSpPr txBox="1">
            <a:spLocks/>
          </p:cNvSpPr>
          <p:nvPr/>
        </p:nvSpPr>
        <p:spPr>
          <a:xfrm>
            <a:off x="623747" y="1412035"/>
            <a:ext cx="2959101" cy="9102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aseline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1pPr>
            <a:lvl2pPr marL="461963" indent="-231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800">
                <a:solidFill>
                  <a:schemeClr val="bg1"/>
                </a:solidFill>
                <a:latin typeface="+mn-lt"/>
                <a:ea typeface="ＭＳ Ｐゴシック" charset="-128"/>
              </a:defRPr>
            </a:lvl2pPr>
            <a:lvl3pPr marL="684213" indent="-166688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3pPr>
            <a:lvl4pPr marL="858838" indent="-1746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400">
                <a:solidFill>
                  <a:schemeClr val="bg1"/>
                </a:solidFill>
                <a:latin typeface="+mn-lt"/>
                <a:ea typeface="ＭＳ Ｐゴシック" charset="-128"/>
              </a:defRPr>
            </a:lvl4pPr>
            <a:lvl5pPr marL="1485900" indent="-228600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kern="0" dirty="0">
                <a:solidFill>
                  <a:schemeClr val="accent2"/>
                </a:solidFill>
              </a:rPr>
              <a:t>What Happens:</a:t>
            </a:r>
            <a:endParaRPr lang="en-US" sz="1400" b="1" kern="0" dirty="0"/>
          </a:p>
          <a:p>
            <a:pPr defTabSz="914400">
              <a:spcBef>
                <a:spcPts val="600"/>
              </a:spcBef>
            </a:pPr>
            <a:r>
              <a:rPr lang="en-US" sz="900" kern="0" dirty="0"/>
              <a:t>High-level Product Releases/Backlog Defined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Funding Approved/Adjusted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MVP Analysis and Execution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Phase Exit Deliverables</a:t>
            </a:r>
          </a:p>
        </p:txBody>
      </p:sp>
      <p:sp>
        <p:nvSpPr>
          <p:cNvPr id="17" name="Content Placeholder 6"/>
          <p:cNvSpPr txBox="1">
            <a:spLocks/>
          </p:cNvSpPr>
          <p:nvPr/>
        </p:nvSpPr>
        <p:spPr>
          <a:xfrm>
            <a:off x="5677210" y="1412035"/>
            <a:ext cx="3042348" cy="12062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aseline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1pPr>
            <a:lvl2pPr marL="461963" indent="-231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800">
                <a:solidFill>
                  <a:schemeClr val="bg1"/>
                </a:solidFill>
                <a:latin typeface="+mn-lt"/>
                <a:ea typeface="ＭＳ Ｐゴシック" charset="-128"/>
              </a:defRPr>
            </a:lvl2pPr>
            <a:lvl3pPr marL="684213" indent="-166688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3pPr>
            <a:lvl4pPr marL="858838" indent="-1746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400">
                <a:solidFill>
                  <a:schemeClr val="bg1"/>
                </a:solidFill>
                <a:latin typeface="+mn-lt"/>
                <a:ea typeface="ＭＳ Ｐゴシック" charset="-128"/>
              </a:defRPr>
            </a:lvl4pPr>
            <a:lvl5pPr marL="1485900" indent="-228600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defTabSz="9144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 kern="0" dirty="0">
                <a:solidFill>
                  <a:schemeClr val="accent2"/>
                </a:solidFill>
              </a:rPr>
              <a:t>What’s Delivered:</a:t>
            </a:r>
            <a:endParaRPr lang="en-US" sz="1400" b="1" kern="0" dirty="0"/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Roadmap Deliverables scoped (Initial Release) 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Agile Release Backlogs/User Stories/Release Plan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Funding Approvals (Development and PDLC)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Customer Validation/POC </a:t>
            </a:r>
            <a:r>
              <a:rPr lang="en-US" sz="900" kern="0" dirty="0" err="1"/>
              <a:t>Opportuniites</a:t>
            </a:r>
            <a:r>
              <a:rPr lang="en-US" sz="900" kern="0" dirty="0"/>
              <a:t>, MVP based funding as appropriate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Updated Corporate Roadmap as needed</a:t>
            </a:r>
          </a:p>
        </p:txBody>
      </p:sp>
      <p:sp>
        <p:nvSpPr>
          <p:cNvPr id="20" name="Rectangle 4"/>
          <p:cNvSpPr>
            <a:spLocks noGrp="1" noChangeArrowheads="1"/>
          </p:cNvSpPr>
          <p:nvPr>
            <p:ph type="title"/>
          </p:nvPr>
        </p:nvSpPr>
        <p:spPr>
          <a:xfrm>
            <a:off x="72065" y="105717"/>
            <a:ext cx="8951085" cy="405496"/>
          </a:xfrm>
        </p:spPr>
        <p:txBody>
          <a:bodyPr/>
          <a:lstStyle/>
          <a:p>
            <a:r>
              <a:rPr lang="en-US" sz="1100" dirty="0"/>
              <a:t>PDLC / PMO Training / Overview</a:t>
            </a:r>
            <a:br>
              <a:rPr lang="en-US" sz="1400" u="none" dirty="0"/>
            </a:br>
            <a:r>
              <a:rPr lang="en-US" sz="2000" u="none" dirty="0"/>
              <a:t>P</a:t>
            </a:r>
            <a:r>
              <a:rPr lang="en-US" sz="2000" dirty="0"/>
              <a:t>DLC – Propose-Program Phase Synopsys</a:t>
            </a:r>
            <a:endParaRPr lang="en-US" sz="2000" u="none" dirty="0"/>
          </a:p>
        </p:txBody>
      </p:sp>
      <p:sp>
        <p:nvSpPr>
          <p:cNvPr id="19" name="Content Placeholder 6"/>
          <p:cNvSpPr txBox="1">
            <a:spLocks/>
          </p:cNvSpPr>
          <p:nvPr/>
        </p:nvSpPr>
        <p:spPr>
          <a:xfrm>
            <a:off x="5677210" y="3363260"/>
            <a:ext cx="3042348" cy="13637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aseline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1pPr>
            <a:lvl2pPr marL="461963" indent="-231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800">
                <a:solidFill>
                  <a:schemeClr val="bg1"/>
                </a:solidFill>
                <a:latin typeface="+mn-lt"/>
                <a:ea typeface="ＭＳ Ｐゴシック" charset="-128"/>
              </a:defRPr>
            </a:lvl2pPr>
            <a:lvl3pPr marL="684213" indent="-166688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3pPr>
            <a:lvl4pPr marL="858838" indent="-1746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400">
                <a:solidFill>
                  <a:schemeClr val="bg1"/>
                </a:solidFill>
                <a:latin typeface="+mn-lt"/>
                <a:ea typeface="ＭＳ Ｐゴシック" charset="-128"/>
              </a:defRPr>
            </a:lvl4pPr>
            <a:lvl5pPr marL="1485900" indent="-228600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defTabSz="914400">
              <a:buNone/>
            </a:pPr>
            <a:r>
              <a:rPr lang="en-US" sz="1400" b="1" kern="0" dirty="0">
                <a:solidFill>
                  <a:schemeClr val="accent2"/>
                </a:solidFill>
              </a:rPr>
              <a:t>Sample Questions to Consider:</a:t>
            </a:r>
            <a:endParaRPr lang="en-US" sz="1400" b="1" kern="0" dirty="0"/>
          </a:p>
          <a:p>
            <a:pPr defTabSz="914400">
              <a:spcBef>
                <a:spcPts val="600"/>
              </a:spcBef>
            </a:pPr>
            <a:r>
              <a:rPr lang="en-US" sz="900" kern="0" dirty="0"/>
              <a:t>How does the Program fit with Wind River and Business Unit Strategy?    (Customer, Business, and what’s needed Internally) 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Are all Functions sufficiently prepared for and committed to the release schedule? 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What are the Key Risks that we foresee in executing this program and do we know how to mitigate?</a:t>
            </a:r>
          </a:p>
        </p:txBody>
      </p:sp>
      <p:sp>
        <p:nvSpPr>
          <p:cNvPr id="36" name="Rectangle 12"/>
          <p:cNvSpPr>
            <a:spLocks noChangeArrowheads="1"/>
          </p:cNvSpPr>
          <p:nvPr/>
        </p:nvSpPr>
        <p:spPr bwMode="auto">
          <a:xfrm>
            <a:off x="3212274" y="3325249"/>
            <a:ext cx="2124900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spcBef>
                <a:spcPts val="0"/>
              </a:spcBef>
              <a:buClr>
                <a:schemeClr val="accent2"/>
              </a:buClr>
              <a:defRPr/>
            </a:pPr>
            <a:r>
              <a:rPr lang="en-US" sz="1400" b="1" dirty="0">
                <a:solidFill>
                  <a:schemeClr val="accent2"/>
                </a:solidFill>
              </a:rPr>
              <a:t>Phase Execution </a:t>
            </a:r>
          </a:p>
          <a:p>
            <a:pPr marL="231775" indent="-231775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chemeClr val="bg1"/>
                </a:solidFill>
              </a:rPr>
              <a:t>Process Owner: PMO</a:t>
            </a:r>
          </a:p>
          <a:p>
            <a:pPr marL="231775" indent="-231775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chemeClr val="bg1"/>
                </a:solidFill>
              </a:rPr>
              <a:t>Product Owner: Product Manager</a:t>
            </a:r>
          </a:p>
          <a:p>
            <a:pPr marL="231775" indent="-231775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chemeClr val="bg1"/>
                </a:solidFill>
              </a:rPr>
              <a:t>Support Team: PDLC Team </a:t>
            </a:r>
          </a:p>
        </p:txBody>
      </p:sp>
      <p:sp>
        <p:nvSpPr>
          <p:cNvPr id="38" name="Right Arrow 37"/>
          <p:cNvSpPr/>
          <p:nvPr/>
        </p:nvSpPr>
        <p:spPr bwMode="gray">
          <a:xfrm>
            <a:off x="3775266" y="1665842"/>
            <a:ext cx="982638" cy="539086"/>
          </a:xfrm>
          <a:prstGeom prst="rightArrow">
            <a:avLst/>
          </a:prstGeom>
          <a:solidFill>
            <a:srgbClr val="C00000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12008" y="737960"/>
            <a:ext cx="8320016" cy="4693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Phase Purpose</a:t>
            </a:r>
            <a:r>
              <a:rPr lang="en-US" sz="1200" dirty="0">
                <a:solidFill>
                  <a:schemeClr val="bg1"/>
                </a:solidFill>
              </a:rPr>
              <a:t>: </a:t>
            </a:r>
            <a:r>
              <a:rPr lang="en-US" sz="1050" dirty="0">
                <a:solidFill>
                  <a:schemeClr val="bg1"/>
                </a:solidFill>
              </a:rPr>
              <a:t>Approval at the Propose phase means that the product division has committed to investing in the development of the release. The subsequent phase, Define, is where the detailed cross-functional planning occurs for the program.. </a:t>
            </a:r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3000179" y="2688209"/>
            <a:ext cx="175596" cy="182453"/>
          </a:xfrm>
          <a:prstGeom prst="diamond">
            <a:avLst/>
          </a:prstGeom>
          <a:solidFill>
            <a:srgbClr val="FFCC33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2369157" y="2551994"/>
            <a:ext cx="1383751" cy="18466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600" i="1" dirty="0">
                <a:solidFill>
                  <a:schemeClr val="accent2"/>
                </a:solidFill>
                <a:latin typeface="Verdana" pitchFamily="34" charset="0"/>
                <a:cs typeface="Arial" charset="0"/>
              </a:rPr>
              <a:t>Proposal Approval</a:t>
            </a:r>
          </a:p>
        </p:txBody>
      </p:sp>
      <p:sp>
        <p:nvSpPr>
          <p:cNvPr id="22" name="AutoShape 5">
            <a:extLst>
              <a:ext uri="{FF2B5EF4-FFF2-40B4-BE49-F238E27FC236}">
                <a16:creationId xmlns:a16="http://schemas.microsoft.com/office/drawing/2014/main" id="{BF2D81CD-B312-4C40-9B5E-6FC77A185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107" y="2861854"/>
            <a:ext cx="1265049" cy="201670"/>
          </a:xfrm>
          <a:prstGeom prst="chevron">
            <a:avLst>
              <a:gd name="adj" fmla="val 52315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  Plan-Program</a:t>
            </a:r>
          </a:p>
        </p:txBody>
      </p:sp>
      <p:sp>
        <p:nvSpPr>
          <p:cNvPr id="23" name="AutoShape 5">
            <a:extLst>
              <a:ext uri="{FF2B5EF4-FFF2-40B4-BE49-F238E27FC236}">
                <a16:creationId xmlns:a16="http://schemas.microsoft.com/office/drawing/2014/main" id="{C44D4170-BF00-4256-9C1B-281581442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064" y="2861854"/>
            <a:ext cx="1581681" cy="201670"/>
          </a:xfrm>
          <a:prstGeom prst="chevron">
            <a:avLst>
              <a:gd name="adj" fmla="val 52315"/>
            </a:avLst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Propose-Program</a:t>
            </a:r>
          </a:p>
        </p:txBody>
      </p:sp>
      <p:sp>
        <p:nvSpPr>
          <p:cNvPr id="24" name="AutoShape 7">
            <a:extLst>
              <a:ext uri="{FF2B5EF4-FFF2-40B4-BE49-F238E27FC236}">
                <a16:creationId xmlns:a16="http://schemas.microsoft.com/office/drawing/2014/main" id="{98E85E55-E65F-4A67-88D2-71A0E8D5D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608" y="2861853"/>
            <a:ext cx="1431236" cy="201671"/>
          </a:xfrm>
          <a:prstGeom prst="chevron">
            <a:avLst>
              <a:gd name="adj" fmla="val 52315"/>
            </a:avLst>
          </a:prstGeom>
          <a:solidFill>
            <a:schemeClr val="tx1">
              <a:lumMod val="7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11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Define-Program</a:t>
            </a:r>
          </a:p>
        </p:txBody>
      </p:sp>
      <p:sp>
        <p:nvSpPr>
          <p:cNvPr id="25" name="AutoShape 8">
            <a:extLst>
              <a:ext uri="{FF2B5EF4-FFF2-40B4-BE49-F238E27FC236}">
                <a16:creationId xmlns:a16="http://schemas.microsoft.com/office/drawing/2014/main" id="{2C7810E8-927F-446D-AC35-B540C1842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2885" y="2861853"/>
            <a:ext cx="1524000" cy="201671"/>
          </a:xfrm>
          <a:prstGeom prst="chevron">
            <a:avLst>
              <a:gd name="adj" fmla="val 52315"/>
            </a:avLst>
          </a:prstGeom>
          <a:solidFill>
            <a:srgbClr val="4B4B4B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Test-Program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137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42843" y="3326328"/>
            <a:ext cx="2669431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accent2"/>
                </a:solidFill>
              </a:rPr>
              <a:t>Technique/s Available:</a:t>
            </a:r>
          </a:p>
          <a:p>
            <a:pPr marL="231775" indent="-231775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chemeClr val="bg1"/>
                </a:solidFill>
              </a:rPr>
              <a:t>Agile Planning</a:t>
            </a:r>
          </a:p>
          <a:p>
            <a:pPr marL="231775" indent="-231775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chemeClr val="bg1"/>
                </a:solidFill>
              </a:rPr>
              <a:t>Minimum Viable Product (MVP)</a:t>
            </a:r>
          </a:p>
          <a:p>
            <a:pPr marL="231775" indent="-231775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chemeClr val="bg1"/>
                </a:solidFill>
              </a:rPr>
              <a:t>Customer Validation, Collaborative Development</a:t>
            </a:r>
          </a:p>
        </p:txBody>
      </p:sp>
      <p:sp>
        <p:nvSpPr>
          <p:cNvPr id="16" name="Content Placeholder 5"/>
          <p:cNvSpPr txBox="1">
            <a:spLocks/>
          </p:cNvSpPr>
          <p:nvPr/>
        </p:nvSpPr>
        <p:spPr>
          <a:xfrm>
            <a:off x="623747" y="1412035"/>
            <a:ext cx="2959101" cy="9102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aseline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1pPr>
            <a:lvl2pPr marL="461963" indent="-231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800">
                <a:solidFill>
                  <a:schemeClr val="bg1"/>
                </a:solidFill>
                <a:latin typeface="+mn-lt"/>
                <a:ea typeface="ＭＳ Ｐゴシック" charset="-128"/>
              </a:defRPr>
            </a:lvl2pPr>
            <a:lvl3pPr marL="684213" indent="-166688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3pPr>
            <a:lvl4pPr marL="858838" indent="-1746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400">
                <a:solidFill>
                  <a:schemeClr val="bg1"/>
                </a:solidFill>
                <a:latin typeface="+mn-lt"/>
                <a:ea typeface="ＭＳ Ｐゴシック" charset="-128"/>
              </a:defRPr>
            </a:lvl4pPr>
            <a:lvl5pPr marL="1485900" indent="-228600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kern="0" dirty="0">
                <a:solidFill>
                  <a:schemeClr val="accent2"/>
                </a:solidFill>
              </a:rPr>
              <a:t>What Happens:</a:t>
            </a:r>
            <a:endParaRPr lang="en-US" sz="1400" b="1" kern="0" dirty="0"/>
          </a:p>
          <a:p>
            <a:pPr defTabSz="914400">
              <a:spcBef>
                <a:spcPts val="600"/>
              </a:spcBef>
            </a:pPr>
            <a:r>
              <a:rPr lang="en-US" sz="900" kern="0" dirty="0"/>
              <a:t>Product Releases Defined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Funding Approved/Adjusted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MVP Analysis and Execution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Phase Exit Deliverables</a:t>
            </a:r>
          </a:p>
        </p:txBody>
      </p:sp>
      <p:sp>
        <p:nvSpPr>
          <p:cNvPr id="17" name="Content Placeholder 6"/>
          <p:cNvSpPr txBox="1">
            <a:spLocks/>
          </p:cNvSpPr>
          <p:nvPr/>
        </p:nvSpPr>
        <p:spPr>
          <a:xfrm>
            <a:off x="5677210" y="1412035"/>
            <a:ext cx="3042348" cy="12062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aseline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1pPr>
            <a:lvl2pPr marL="461963" indent="-231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800">
                <a:solidFill>
                  <a:schemeClr val="bg1"/>
                </a:solidFill>
                <a:latin typeface="+mn-lt"/>
                <a:ea typeface="ＭＳ Ｐゴシック" charset="-128"/>
              </a:defRPr>
            </a:lvl2pPr>
            <a:lvl3pPr marL="684213" indent="-166688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3pPr>
            <a:lvl4pPr marL="858838" indent="-1746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400">
                <a:solidFill>
                  <a:schemeClr val="bg1"/>
                </a:solidFill>
                <a:latin typeface="+mn-lt"/>
                <a:ea typeface="ＭＳ Ｐゴシック" charset="-128"/>
              </a:defRPr>
            </a:lvl4pPr>
            <a:lvl5pPr marL="1485900" indent="-228600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defTabSz="9144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 kern="0" dirty="0">
                <a:solidFill>
                  <a:schemeClr val="accent2"/>
                </a:solidFill>
              </a:rPr>
              <a:t>What’s Delivered:</a:t>
            </a:r>
            <a:endParaRPr lang="en-US" sz="1400" b="1" kern="0" dirty="0"/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Roadmap Deliverables scoped 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Agile Release Backlogs and User Stories Defined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Funding approvals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Customer Validation/EAR and funding as appropriate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Updated Corporate Roadmap as needed</a:t>
            </a:r>
          </a:p>
        </p:txBody>
      </p:sp>
      <p:sp>
        <p:nvSpPr>
          <p:cNvPr id="20" name="Rectangle 4"/>
          <p:cNvSpPr>
            <a:spLocks noGrp="1" noChangeArrowheads="1"/>
          </p:cNvSpPr>
          <p:nvPr>
            <p:ph type="title"/>
          </p:nvPr>
        </p:nvSpPr>
        <p:spPr>
          <a:xfrm>
            <a:off x="72065" y="105717"/>
            <a:ext cx="8951085" cy="405496"/>
          </a:xfrm>
        </p:spPr>
        <p:txBody>
          <a:bodyPr/>
          <a:lstStyle/>
          <a:p>
            <a:r>
              <a:rPr lang="en-US" sz="1100" dirty="0"/>
              <a:t>PDLC / PMO Training / Overview</a:t>
            </a:r>
            <a:br>
              <a:rPr lang="en-US" sz="1400" u="none" dirty="0"/>
            </a:br>
            <a:r>
              <a:rPr lang="en-US" sz="2000" u="none" dirty="0"/>
              <a:t>P</a:t>
            </a:r>
            <a:r>
              <a:rPr lang="en-US" sz="2000" dirty="0"/>
              <a:t>DLC – Define-Program Phase Synopsys</a:t>
            </a:r>
            <a:endParaRPr lang="en-US" sz="2000" u="none" dirty="0"/>
          </a:p>
        </p:txBody>
      </p:sp>
      <p:sp>
        <p:nvSpPr>
          <p:cNvPr id="19" name="Content Placeholder 6"/>
          <p:cNvSpPr txBox="1">
            <a:spLocks/>
          </p:cNvSpPr>
          <p:nvPr/>
        </p:nvSpPr>
        <p:spPr>
          <a:xfrm>
            <a:off x="5677210" y="3363261"/>
            <a:ext cx="3042348" cy="13501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aseline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1pPr>
            <a:lvl2pPr marL="461963" indent="-231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800">
                <a:solidFill>
                  <a:schemeClr val="bg1"/>
                </a:solidFill>
                <a:latin typeface="+mn-lt"/>
                <a:ea typeface="ＭＳ Ｐゴシック" charset="-128"/>
              </a:defRPr>
            </a:lvl2pPr>
            <a:lvl3pPr marL="684213" indent="-166688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3pPr>
            <a:lvl4pPr marL="858838" indent="-1746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400">
                <a:solidFill>
                  <a:schemeClr val="bg1"/>
                </a:solidFill>
                <a:latin typeface="+mn-lt"/>
                <a:ea typeface="ＭＳ Ｐゴシック" charset="-128"/>
              </a:defRPr>
            </a:lvl4pPr>
            <a:lvl5pPr marL="1485900" indent="-228600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defTabSz="914400">
              <a:buNone/>
            </a:pPr>
            <a:r>
              <a:rPr lang="en-US" sz="1400" b="1" kern="0" dirty="0">
                <a:solidFill>
                  <a:schemeClr val="accent2"/>
                </a:solidFill>
              </a:rPr>
              <a:t>Sample Questions to Consider:</a:t>
            </a:r>
            <a:endParaRPr lang="en-US" sz="1400" b="1" kern="0" dirty="0"/>
          </a:p>
          <a:p>
            <a:pPr defTabSz="914400">
              <a:spcBef>
                <a:spcPts val="600"/>
              </a:spcBef>
            </a:pPr>
            <a:r>
              <a:rPr lang="en-US" sz="900" kern="0" dirty="0"/>
              <a:t>Do we understand the Product Requirements?         (Customer, Business, and what’s needed Internally) 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Are all Functions sufficiently prepared and committed to the release schedule? 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What are the Key Risks that we foresee in executing this program…?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Do we have our PDLC Team, Pricing. Training Strategy outlined/identified ?</a:t>
            </a:r>
          </a:p>
        </p:txBody>
      </p:sp>
      <p:sp>
        <p:nvSpPr>
          <p:cNvPr id="36" name="Rectangle 12"/>
          <p:cNvSpPr>
            <a:spLocks noChangeArrowheads="1"/>
          </p:cNvSpPr>
          <p:nvPr/>
        </p:nvSpPr>
        <p:spPr bwMode="auto">
          <a:xfrm>
            <a:off x="3212274" y="3325249"/>
            <a:ext cx="2124900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spcBef>
                <a:spcPts val="0"/>
              </a:spcBef>
              <a:buClr>
                <a:schemeClr val="accent2"/>
              </a:buClr>
              <a:defRPr/>
            </a:pPr>
            <a:r>
              <a:rPr lang="en-US" sz="1400" b="1" dirty="0">
                <a:solidFill>
                  <a:schemeClr val="accent2"/>
                </a:solidFill>
              </a:rPr>
              <a:t>Phase Execution </a:t>
            </a:r>
          </a:p>
          <a:p>
            <a:pPr marL="231775" indent="-231775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chemeClr val="bg1"/>
                </a:solidFill>
              </a:rPr>
              <a:t>Process Owner: PMO</a:t>
            </a:r>
          </a:p>
          <a:p>
            <a:pPr marL="231775" indent="-231775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chemeClr val="bg1"/>
                </a:solidFill>
              </a:rPr>
              <a:t>Product Owner: Product Manager</a:t>
            </a:r>
          </a:p>
          <a:p>
            <a:pPr marL="231775" indent="-231775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chemeClr val="bg1"/>
                </a:solidFill>
              </a:rPr>
              <a:t>Support Team: PDLC Team </a:t>
            </a:r>
          </a:p>
        </p:txBody>
      </p:sp>
      <p:sp>
        <p:nvSpPr>
          <p:cNvPr id="38" name="Right Arrow 37"/>
          <p:cNvSpPr/>
          <p:nvPr/>
        </p:nvSpPr>
        <p:spPr bwMode="gray">
          <a:xfrm>
            <a:off x="3775266" y="1665842"/>
            <a:ext cx="982638" cy="539086"/>
          </a:xfrm>
          <a:prstGeom prst="rightArrow">
            <a:avLst/>
          </a:prstGeom>
          <a:solidFill>
            <a:srgbClr val="C00000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12008" y="737960"/>
            <a:ext cx="8320016" cy="4693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Phase Purpose</a:t>
            </a:r>
            <a:r>
              <a:rPr lang="en-US" sz="1200" dirty="0">
                <a:solidFill>
                  <a:schemeClr val="bg1"/>
                </a:solidFill>
              </a:rPr>
              <a:t>: </a:t>
            </a:r>
            <a:r>
              <a:rPr lang="en-US" sz="1050" dirty="0">
                <a:solidFill>
                  <a:schemeClr val="bg1"/>
                </a:solidFill>
              </a:rPr>
              <a:t>Approval at the Define phase means that Wind River has committed across all functions to support the product program of releases </a:t>
            </a:r>
          </a:p>
        </p:txBody>
      </p:sp>
      <p:sp>
        <p:nvSpPr>
          <p:cNvPr id="23" name="AutoShape 5">
            <a:extLst>
              <a:ext uri="{FF2B5EF4-FFF2-40B4-BE49-F238E27FC236}">
                <a16:creationId xmlns:a16="http://schemas.microsoft.com/office/drawing/2014/main" id="{B977AA04-0900-4534-B428-AEAFB8D81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17" y="2861854"/>
            <a:ext cx="1265049" cy="201670"/>
          </a:xfrm>
          <a:prstGeom prst="chevron">
            <a:avLst>
              <a:gd name="adj" fmla="val 52315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  Plan-Program</a:t>
            </a:r>
          </a:p>
        </p:txBody>
      </p:sp>
      <p:sp>
        <p:nvSpPr>
          <p:cNvPr id="24" name="AutoShape 5">
            <a:extLst>
              <a:ext uri="{FF2B5EF4-FFF2-40B4-BE49-F238E27FC236}">
                <a16:creationId xmlns:a16="http://schemas.microsoft.com/office/drawing/2014/main" id="{8D276D70-C511-4AA8-9CCA-300F9596D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174" y="2861854"/>
            <a:ext cx="1581681" cy="201670"/>
          </a:xfrm>
          <a:prstGeom prst="chevron">
            <a:avLst>
              <a:gd name="adj" fmla="val 52315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Propose-Program</a:t>
            </a:r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B8CB3E26-F9E3-41EA-98F2-7E418734A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3718" y="2861853"/>
            <a:ext cx="1431236" cy="201671"/>
          </a:xfrm>
          <a:prstGeom prst="chevron">
            <a:avLst>
              <a:gd name="adj" fmla="val 52315"/>
            </a:avLst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11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Define-Program</a:t>
            </a:r>
          </a:p>
        </p:txBody>
      </p:sp>
      <p:sp>
        <p:nvSpPr>
          <p:cNvPr id="26" name="AutoShape 8">
            <a:extLst>
              <a:ext uri="{FF2B5EF4-FFF2-40B4-BE49-F238E27FC236}">
                <a16:creationId xmlns:a16="http://schemas.microsoft.com/office/drawing/2014/main" id="{788B564A-84BB-4ED2-BCC6-A6BECBCDA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995" y="2861853"/>
            <a:ext cx="1524000" cy="201671"/>
          </a:xfrm>
          <a:prstGeom prst="chevron">
            <a:avLst>
              <a:gd name="adj" fmla="val 52315"/>
            </a:avLst>
          </a:prstGeom>
          <a:solidFill>
            <a:srgbClr val="4B4B4B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Test-Program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605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42843" y="3469565"/>
            <a:ext cx="2669431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accent2"/>
                </a:solidFill>
              </a:rPr>
              <a:t>Technique/s Available:</a:t>
            </a:r>
          </a:p>
          <a:p>
            <a:pPr marL="231775" indent="-231775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chemeClr val="bg1"/>
                </a:solidFill>
              </a:rPr>
              <a:t>Agile Development</a:t>
            </a:r>
          </a:p>
        </p:txBody>
      </p:sp>
      <p:sp>
        <p:nvSpPr>
          <p:cNvPr id="16" name="Content Placeholder 5"/>
          <p:cNvSpPr txBox="1">
            <a:spLocks/>
          </p:cNvSpPr>
          <p:nvPr/>
        </p:nvSpPr>
        <p:spPr>
          <a:xfrm>
            <a:off x="623747" y="1412035"/>
            <a:ext cx="2959101" cy="9102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aseline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1pPr>
            <a:lvl2pPr marL="461963" indent="-231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800">
                <a:solidFill>
                  <a:schemeClr val="bg1"/>
                </a:solidFill>
                <a:latin typeface="+mn-lt"/>
                <a:ea typeface="ＭＳ Ｐゴシック" charset="-128"/>
              </a:defRPr>
            </a:lvl2pPr>
            <a:lvl3pPr marL="684213" indent="-166688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3pPr>
            <a:lvl4pPr marL="858838" indent="-1746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400">
                <a:solidFill>
                  <a:schemeClr val="bg1"/>
                </a:solidFill>
                <a:latin typeface="+mn-lt"/>
                <a:ea typeface="ＭＳ Ｐゴシック" charset="-128"/>
              </a:defRPr>
            </a:lvl4pPr>
            <a:lvl5pPr marL="1485900" indent="-228600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kern="0" dirty="0">
                <a:solidFill>
                  <a:schemeClr val="accent2"/>
                </a:solidFill>
              </a:rPr>
              <a:t>What Happens:</a:t>
            </a:r>
            <a:endParaRPr lang="en-US" sz="1400" b="1" kern="0" dirty="0"/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Agile requirements ready to begin development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Business support such as product codes and comm-spec information communicated</a:t>
            </a:r>
          </a:p>
        </p:txBody>
      </p:sp>
      <p:sp>
        <p:nvSpPr>
          <p:cNvPr id="17" name="Content Placeholder 6"/>
          <p:cNvSpPr txBox="1">
            <a:spLocks/>
          </p:cNvSpPr>
          <p:nvPr/>
        </p:nvSpPr>
        <p:spPr>
          <a:xfrm>
            <a:off x="5677210" y="1412035"/>
            <a:ext cx="3042348" cy="12062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aseline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1pPr>
            <a:lvl2pPr marL="461963" indent="-231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800">
                <a:solidFill>
                  <a:schemeClr val="bg1"/>
                </a:solidFill>
                <a:latin typeface="+mn-lt"/>
                <a:ea typeface="ＭＳ Ｐゴシック" charset="-128"/>
              </a:defRPr>
            </a:lvl2pPr>
            <a:lvl3pPr marL="684213" indent="-166688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3pPr>
            <a:lvl4pPr marL="858838" indent="-1746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400">
                <a:solidFill>
                  <a:schemeClr val="bg1"/>
                </a:solidFill>
                <a:latin typeface="+mn-lt"/>
                <a:ea typeface="ＭＳ Ｐゴシック" charset="-128"/>
              </a:defRPr>
            </a:lvl4pPr>
            <a:lvl5pPr marL="1485900" indent="-228600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defTabSz="9144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 kern="0" dirty="0">
                <a:solidFill>
                  <a:schemeClr val="accent2"/>
                </a:solidFill>
              </a:rPr>
              <a:t>What’s Delivered:</a:t>
            </a:r>
            <a:endParaRPr lang="en-US" sz="1400" b="1" kern="0" dirty="0"/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Trade evaluation of the Program Risk Level defined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Finalized Supporting Function Plans (Marketing, Tech Pubs, etc.)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Updated Corporate Roadmap</a:t>
            </a:r>
          </a:p>
        </p:txBody>
      </p:sp>
      <p:sp>
        <p:nvSpPr>
          <p:cNvPr id="20" name="Rectangle 4"/>
          <p:cNvSpPr>
            <a:spLocks noGrp="1" noChangeArrowheads="1"/>
          </p:cNvSpPr>
          <p:nvPr>
            <p:ph type="title"/>
          </p:nvPr>
        </p:nvSpPr>
        <p:spPr>
          <a:xfrm>
            <a:off x="72065" y="105717"/>
            <a:ext cx="8951085" cy="405496"/>
          </a:xfrm>
        </p:spPr>
        <p:txBody>
          <a:bodyPr/>
          <a:lstStyle/>
          <a:p>
            <a:r>
              <a:rPr lang="en-US" sz="1100" dirty="0"/>
              <a:t>PDLC / PMO Training / Overview</a:t>
            </a:r>
            <a:br>
              <a:rPr lang="en-US" sz="1400" u="none" dirty="0"/>
            </a:br>
            <a:r>
              <a:rPr lang="en-US" sz="2000" u="none" dirty="0"/>
              <a:t>P</a:t>
            </a:r>
            <a:r>
              <a:rPr lang="en-US" sz="2000" dirty="0"/>
              <a:t>DLC – Test-Program Phase Synopsys</a:t>
            </a:r>
            <a:endParaRPr lang="en-US" sz="2000" u="none" dirty="0"/>
          </a:p>
        </p:txBody>
      </p:sp>
      <p:sp>
        <p:nvSpPr>
          <p:cNvPr id="19" name="Content Placeholder 6"/>
          <p:cNvSpPr txBox="1">
            <a:spLocks/>
          </p:cNvSpPr>
          <p:nvPr/>
        </p:nvSpPr>
        <p:spPr>
          <a:xfrm>
            <a:off x="5677210" y="3279553"/>
            <a:ext cx="3042348" cy="13023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aseline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1pPr>
            <a:lvl2pPr marL="461963" indent="-231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800">
                <a:solidFill>
                  <a:schemeClr val="bg1"/>
                </a:solidFill>
                <a:latin typeface="+mn-lt"/>
                <a:ea typeface="ＭＳ Ｐゴシック" charset="-128"/>
              </a:defRPr>
            </a:lvl2pPr>
            <a:lvl3pPr marL="684213" indent="-166688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3pPr>
            <a:lvl4pPr marL="858838" indent="-17462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Char char="–"/>
              <a:defRPr sz="1400">
                <a:solidFill>
                  <a:schemeClr val="bg1"/>
                </a:solidFill>
                <a:latin typeface="+mn-lt"/>
                <a:ea typeface="ＭＳ Ｐゴシック" charset="-128"/>
              </a:defRPr>
            </a:lvl4pPr>
            <a:lvl5pPr marL="1485900" indent="-228600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53829F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defTabSz="914400">
              <a:lnSpc>
                <a:spcPct val="150000"/>
              </a:lnSpc>
              <a:buNone/>
            </a:pPr>
            <a:r>
              <a:rPr lang="en-US" sz="1400" b="1" kern="0" dirty="0">
                <a:solidFill>
                  <a:schemeClr val="accent2"/>
                </a:solidFill>
              </a:rPr>
              <a:t>Sample Questions to Consider:</a:t>
            </a:r>
            <a:endParaRPr lang="en-US" sz="1400" b="1" kern="0" dirty="0"/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Have the product requirements changed since the initial requirements were defined?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Has the business justification for the program changed?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Are plans in place for all initial release activities?</a:t>
            </a:r>
          </a:p>
          <a:p>
            <a:pPr defTabSz="914400">
              <a:spcBef>
                <a:spcPts val="0"/>
              </a:spcBef>
            </a:pPr>
            <a:r>
              <a:rPr lang="en-US" sz="900" kern="0" dirty="0"/>
              <a:t>Are resources committed for the initial planned release activities?</a:t>
            </a:r>
          </a:p>
        </p:txBody>
      </p:sp>
      <p:sp>
        <p:nvSpPr>
          <p:cNvPr id="36" name="Rectangle 12"/>
          <p:cNvSpPr>
            <a:spLocks noChangeArrowheads="1"/>
          </p:cNvSpPr>
          <p:nvPr/>
        </p:nvSpPr>
        <p:spPr bwMode="auto">
          <a:xfrm>
            <a:off x="3212274" y="3325249"/>
            <a:ext cx="2124900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spcBef>
                <a:spcPts val="0"/>
              </a:spcBef>
              <a:buClr>
                <a:schemeClr val="accent2"/>
              </a:buClr>
              <a:defRPr/>
            </a:pPr>
            <a:r>
              <a:rPr lang="en-US" sz="1400" b="1" dirty="0">
                <a:solidFill>
                  <a:schemeClr val="accent2"/>
                </a:solidFill>
              </a:rPr>
              <a:t>Phase Execution </a:t>
            </a:r>
          </a:p>
          <a:p>
            <a:pPr marL="231775" indent="-231775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chemeClr val="bg1"/>
                </a:solidFill>
              </a:rPr>
              <a:t>Process Owner: PMO</a:t>
            </a:r>
          </a:p>
          <a:p>
            <a:pPr marL="231775" indent="-231775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chemeClr val="bg1"/>
                </a:solidFill>
              </a:rPr>
              <a:t>Product Owner: Product Manager</a:t>
            </a:r>
          </a:p>
          <a:p>
            <a:pPr marL="231775" indent="-231775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chemeClr val="bg1"/>
                </a:solidFill>
              </a:rPr>
              <a:t>Support Team: PDLC Team </a:t>
            </a:r>
          </a:p>
        </p:txBody>
      </p:sp>
      <p:sp>
        <p:nvSpPr>
          <p:cNvPr id="38" name="Right Arrow 37"/>
          <p:cNvSpPr/>
          <p:nvPr/>
        </p:nvSpPr>
        <p:spPr bwMode="gray">
          <a:xfrm>
            <a:off x="3775266" y="1665842"/>
            <a:ext cx="982638" cy="539086"/>
          </a:xfrm>
          <a:prstGeom prst="rightArrow">
            <a:avLst/>
          </a:prstGeom>
          <a:solidFill>
            <a:srgbClr val="C00000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12008" y="737960"/>
            <a:ext cx="8320016" cy="4693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Phase Purpose</a:t>
            </a:r>
            <a:r>
              <a:rPr lang="en-US" sz="1200" dirty="0">
                <a:solidFill>
                  <a:schemeClr val="bg1"/>
                </a:solidFill>
              </a:rPr>
              <a:t>: C</a:t>
            </a:r>
            <a:r>
              <a:rPr lang="en-US" sz="1050" dirty="0">
                <a:solidFill>
                  <a:schemeClr val="bg1"/>
                </a:solidFill>
              </a:rPr>
              <a:t>ertifies that development activity is ready to start and all supporting functions are prepared for the coming sequence of releases</a:t>
            </a:r>
          </a:p>
        </p:txBody>
      </p:sp>
      <p:sp>
        <p:nvSpPr>
          <p:cNvPr id="26" name="AutoShape 5">
            <a:extLst>
              <a:ext uri="{FF2B5EF4-FFF2-40B4-BE49-F238E27FC236}">
                <a16:creationId xmlns:a16="http://schemas.microsoft.com/office/drawing/2014/main" id="{CF02F4EA-8ECE-45C4-BEF5-94AA073AF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317" y="2861854"/>
            <a:ext cx="1265049" cy="201670"/>
          </a:xfrm>
          <a:prstGeom prst="chevron">
            <a:avLst>
              <a:gd name="adj" fmla="val 52315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  Plan-Program</a:t>
            </a:r>
          </a:p>
        </p:txBody>
      </p:sp>
      <p:sp>
        <p:nvSpPr>
          <p:cNvPr id="27" name="AutoShape 5">
            <a:extLst>
              <a:ext uri="{FF2B5EF4-FFF2-40B4-BE49-F238E27FC236}">
                <a16:creationId xmlns:a16="http://schemas.microsoft.com/office/drawing/2014/main" id="{FCB3035E-6581-44F5-A721-7148CE462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274" y="2861854"/>
            <a:ext cx="1581681" cy="201670"/>
          </a:xfrm>
          <a:prstGeom prst="chevron">
            <a:avLst>
              <a:gd name="adj" fmla="val 52315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Propose-Program</a:t>
            </a:r>
          </a:p>
        </p:txBody>
      </p:sp>
      <p:sp>
        <p:nvSpPr>
          <p:cNvPr id="28" name="AutoShape 7">
            <a:extLst>
              <a:ext uri="{FF2B5EF4-FFF2-40B4-BE49-F238E27FC236}">
                <a16:creationId xmlns:a16="http://schemas.microsoft.com/office/drawing/2014/main" id="{D0077E9E-A355-439C-A895-95FE1A65E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8818" y="2861853"/>
            <a:ext cx="1431236" cy="201671"/>
          </a:xfrm>
          <a:prstGeom prst="chevron">
            <a:avLst>
              <a:gd name="adj" fmla="val 52315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11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Define-Program</a:t>
            </a:r>
          </a:p>
        </p:txBody>
      </p:sp>
      <p:sp>
        <p:nvSpPr>
          <p:cNvPr id="29" name="AutoShape 8">
            <a:extLst>
              <a:ext uri="{FF2B5EF4-FFF2-40B4-BE49-F238E27FC236}">
                <a16:creationId xmlns:a16="http://schemas.microsoft.com/office/drawing/2014/main" id="{0E183CB7-4776-4CF4-8A5D-48ED46EF6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095" y="2861853"/>
            <a:ext cx="1524000" cy="201671"/>
          </a:xfrm>
          <a:prstGeom prst="chevron">
            <a:avLst>
              <a:gd name="adj" fmla="val 52315"/>
            </a:avLst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chemeClr val="bg1"/>
                </a:solidFill>
                <a:latin typeface="Verdana" pitchFamily="34" charset="0"/>
                <a:cs typeface="Arial" charset="0"/>
              </a:rPr>
              <a:t>Test-Program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605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CONTAIN_GUIDS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5373dbd7-0f52-467f-a962-261ea4203ee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29769b69-39cb-45ad-8554-a330ec06b5bb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df455214-710d-44ad-ac67-544de2d058e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43b1d70b-5182-4aad-8934-ed859abefb1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55efa8cc-6465-4e7a-92d4-480897d2fea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61fa59a7-bf06-478d-b087-55442cc1888b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384f07dd-34dd-4972-a16f-c61fd18020f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3eae0abc-f0f6-489f-8eb3-16cc645fff4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781e7ddf-d50f-45c9-8241-364b0624acf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1cd482e9-6f02-4681-a140-75956c4188d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266b4a51-0b58-46a3-ba3d-f291fdbec1c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0efef005-8df8-4dd3-8105-05894d9022b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71c49ac1-0522-4d5e-a272-a539c48f1a5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857fa1c9-d944-4710-8910-387c7f539eb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8b32ae41-e444-4a2c-a708-1a9678254b0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5dde674a-3dbb-4ae0-b23a-be0af33c3d7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73ab82ee-e462-4f99-bdc4-5a3919667ba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7ca8d46c-9411-4282-ab77-58701eb0a71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35a92cd2-a1e8-45c7-a64a-04a0bfb2bbdb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30f6d587-be93-40a0-8808-7bf13773596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da14e47-49c2-4b0d-abfb-396ed14a775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18d6d6b7-2842-4361-b52a-6b52b79f4e0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308a6821-9b4d-454e-a7f9-cb2d0b7dde3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308a6821-9b4d-454e-a7f9-cb2d0b7dde3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92eed00f-af0e-45ed-84cc-44b968d4080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3d503e1a-5c03-4b5f-95c6-a9cab025d60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398eb494-7119-446d-8a93-41d84c74ad8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00519a79-34a6-48f8-9801-2866f0d87ecc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17d6e9cf-9a56-4c5f-a645-4e4cfef7339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0d8916ae-4bd1-43c6-b7e8-1f5babc6687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e12c6e4f-64fd-4799-b1ca-a71ef786c14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fe416604-f605-4c29-8176-a638dd5ce9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dfaf04a-1e12-4366-afa9-b3cf14eef85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5373dbd7-0f52-467f-a962-261ea4203ee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29769b69-39cb-45ad-8554-a330ec06b5bb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df455214-710d-44ad-ac67-544de2d058e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43b1d70b-5182-4aad-8934-ed859abefb1e"/>
</p:tagLst>
</file>

<file path=ppt/theme/theme1.xml><?xml version="1.0" encoding="utf-8"?>
<a:theme xmlns:a="http://schemas.openxmlformats.org/drawingml/2006/main" name="Wind River Template_Energy">
  <a:themeElements>
    <a:clrScheme name="Wind River">
      <a:dk1>
        <a:srgbClr val="5F5F5F"/>
      </a:dk1>
      <a:lt1>
        <a:srgbClr val="FFFFFF"/>
      </a:lt1>
      <a:dk2>
        <a:srgbClr val="000000"/>
      </a:dk2>
      <a:lt2>
        <a:srgbClr val="336699"/>
      </a:lt2>
      <a:accent1>
        <a:srgbClr val="CC0000"/>
      </a:accent1>
      <a:accent2>
        <a:srgbClr val="FFCC33"/>
      </a:accent2>
      <a:accent3>
        <a:srgbClr val="336666"/>
      </a:accent3>
      <a:accent4>
        <a:srgbClr val="CC9966"/>
      </a:accent4>
      <a:accent5>
        <a:srgbClr val="80613F"/>
      </a:accent5>
      <a:accent6>
        <a:srgbClr val="3D7F3F"/>
      </a:accent6>
      <a:hlink>
        <a:srgbClr val="297065"/>
      </a:hlink>
      <a:folHlink>
        <a:srgbClr val="80613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gradFill flip="none" rotWithShape="1">
          <a:gsLst>
            <a:gs pos="0">
              <a:schemeClr val="bg2">
                <a:shade val="30000"/>
                <a:satMod val="115000"/>
              </a:schemeClr>
            </a:gs>
            <a:gs pos="50000">
              <a:schemeClr val="bg2">
                <a:shade val="67500"/>
                <a:satMod val="115000"/>
              </a:schemeClr>
            </a:gs>
            <a:gs pos="100000">
              <a:schemeClr val="bg2">
                <a:shade val="100000"/>
                <a:satMod val="115000"/>
              </a:schemeClr>
            </a:gs>
          </a:gsLst>
          <a:lin ang="16200000" scaled="1"/>
          <a:tileRect/>
        </a:gradFill>
        <a:ln w="9525">
          <a:noFill/>
          <a:round/>
          <a:headEnd/>
          <a:tailEnd/>
        </a:ln>
        <a:effectLst/>
      </a:spPr>
      <a:bodyPr wrap="square" rtlCol="0" anchor="ctr"/>
      <a:lstStyle>
        <a:defPPr algn="ctr" defTabSz="914400">
          <a:lnSpc>
            <a:spcPct val="90000"/>
          </a:lnSpc>
          <a:spcBef>
            <a:spcPts val="600"/>
          </a:spcBef>
          <a:defRPr sz="2000" dirty="0" err="1" smtClean="0">
            <a:solidFill>
              <a:schemeClr val="bg1"/>
            </a:solidFill>
            <a:latin typeface="+mn-lt"/>
            <a:ea typeface="ＭＳ Ｐゴシック" charset="0"/>
            <a:cs typeface="ＭＳ Ｐゴシック" charset="0"/>
          </a:defRPr>
        </a:defPPr>
      </a:lstStyle>
    </a:spDef>
    <a:lnDef>
      <a:spPr bwMode="auto">
        <a:solidFill>
          <a:schemeClr val="accent2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black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indent="0">
          <a:lnSpc>
            <a:spcPct val="90000"/>
          </a:lnSpc>
          <a:spcBef>
            <a:spcPts val="600"/>
          </a:spcBef>
          <a:buNone/>
          <a:defRPr sz="2000" dirty="0" err="1" smtClean="0">
            <a:solidFill>
              <a:schemeClr val="bg1"/>
            </a:solidFill>
            <a:latin typeface="+mn-lt"/>
          </a:defRPr>
        </a:defPPr>
      </a:lstStyle>
    </a:txDef>
  </a:objectDefaults>
  <a:extraClrSchemeLst>
    <a:extraClrScheme>
      <a:clrScheme name="Wind River">
        <a:dk1>
          <a:srgbClr val="5F5F5F"/>
        </a:dk1>
        <a:lt1>
          <a:srgbClr val="FFFFFF"/>
        </a:lt1>
        <a:dk2>
          <a:srgbClr val="000000"/>
        </a:dk2>
        <a:lt2>
          <a:srgbClr val="336699"/>
        </a:lt2>
        <a:accent1>
          <a:srgbClr val="CC0000"/>
        </a:accent1>
        <a:accent2>
          <a:srgbClr val="FFCC33"/>
        </a:accent2>
        <a:accent3>
          <a:srgbClr val="336666"/>
        </a:accent3>
        <a:accent4>
          <a:srgbClr val="CC9966"/>
        </a:accent4>
        <a:accent5>
          <a:srgbClr val="80613F"/>
        </a:accent5>
        <a:accent6>
          <a:srgbClr val="3D7F3F"/>
        </a:accent6>
        <a:hlink>
          <a:srgbClr val="297065"/>
        </a:hlink>
        <a:folHlink>
          <a:srgbClr val="80613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Wind River">
      <a:dk1>
        <a:srgbClr val="5F5F5F"/>
      </a:dk1>
      <a:lt1>
        <a:srgbClr val="FFFFFF"/>
      </a:lt1>
      <a:dk2>
        <a:srgbClr val="000000"/>
      </a:dk2>
      <a:lt2>
        <a:srgbClr val="336699"/>
      </a:lt2>
      <a:accent1>
        <a:srgbClr val="CC0000"/>
      </a:accent1>
      <a:accent2>
        <a:srgbClr val="FFCC33"/>
      </a:accent2>
      <a:accent3>
        <a:srgbClr val="336666"/>
      </a:accent3>
      <a:accent4>
        <a:srgbClr val="CC9966"/>
      </a:accent4>
      <a:accent5>
        <a:srgbClr val="80613F"/>
      </a:accent5>
      <a:accent6>
        <a:srgbClr val="3D7F3F"/>
      </a:accent6>
      <a:hlink>
        <a:srgbClr val="297065"/>
      </a:hlink>
      <a:folHlink>
        <a:srgbClr val="80613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nd River">
      <a:dk1>
        <a:srgbClr val="5F5F5F"/>
      </a:dk1>
      <a:lt1>
        <a:srgbClr val="FFFFFF"/>
      </a:lt1>
      <a:dk2>
        <a:srgbClr val="000000"/>
      </a:dk2>
      <a:lt2>
        <a:srgbClr val="336699"/>
      </a:lt2>
      <a:accent1>
        <a:srgbClr val="CC0000"/>
      </a:accent1>
      <a:accent2>
        <a:srgbClr val="FFCC33"/>
      </a:accent2>
      <a:accent3>
        <a:srgbClr val="336666"/>
      </a:accent3>
      <a:accent4>
        <a:srgbClr val="CC9966"/>
      </a:accent4>
      <a:accent5>
        <a:srgbClr val="80613F"/>
      </a:accent5>
      <a:accent6>
        <a:srgbClr val="3D7F3F"/>
      </a:accent6>
      <a:hlink>
        <a:srgbClr val="297065"/>
      </a:hlink>
      <a:folHlink>
        <a:srgbClr val="80613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14141</TotalTime>
  <Words>4022</Words>
  <Application>Microsoft Office PowerPoint</Application>
  <PresentationFormat>On-screen Show (16:9)</PresentationFormat>
  <Paragraphs>899</Paragraphs>
  <Slides>39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High Tower Text</vt:lpstr>
      <vt:lpstr>Tahoma</vt:lpstr>
      <vt:lpstr>Verdana</vt:lpstr>
      <vt:lpstr>Wingdings</vt:lpstr>
      <vt:lpstr>Wind River Template_Energy</vt:lpstr>
      <vt:lpstr>PDLC / PMO Training / Overview  </vt:lpstr>
      <vt:lpstr>PDLC / PMO Training / Overview Sections Covered</vt:lpstr>
      <vt:lpstr>PDLC / PMO Training / Overview Standardized Product Development Lifecycle (PDLC)</vt:lpstr>
      <vt:lpstr>PDLC / PMO Training / Overview Standardized PDLC – Anatomy</vt:lpstr>
      <vt:lpstr>Program Phases</vt:lpstr>
      <vt:lpstr>PDLC / PMO Training / Overview PDLC – Plan-Program Phase Synopsys</vt:lpstr>
      <vt:lpstr>PDLC / PMO Training / Overview PDLC – Propose-Program Phase Synopsys</vt:lpstr>
      <vt:lpstr>PDLC / PMO Training / Overview PDLC – Define-Program Phase Synopsys</vt:lpstr>
      <vt:lpstr>PDLC / PMO Training / Overview PDLC – Test-Program Phase Synopsys</vt:lpstr>
      <vt:lpstr>Release Phases</vt:lpstr>
      <vt:lpstr>PDLC / PMO Training / Overview PDLC – Plan-Release Phase Synopsys</vt:lpstr>
      <vt:lpstr>PDLC / PMO Training / Overview PDLC – Propose-Release Phase Synopsys</vt:lpstr>
      <vt:lpstr>PDLC / PMO Training / Overview PDLC – Define-Release Phase Synopsys</vt:lpstr>
      <vt:lpstr>PDLC / PMO Training / Overview PDLC – Development &amp; Test Release Phase Synopsys</vt:lpstr>
      <vt:lpstr>PDLC / PMO Training / Overview PDLC – Launch-Release Phase Synopsys</vt:lpstr>
      <vt:lpstr>PDLC / PMO Training / Overview PDLC – Sustain-Release Phase Synopsys</vt:lpstr>
      <vt:lpstr>PDLC / PMO Training / Overview PDLC – Hierarchy Product Model</vt:lpstr>
      <vt:lpstr>PDLC / PMO Training / Overview Sections Covered</vt:lpstr>
      <vt:lpstr>PDLC / PMO Training / Overview Program Management Office (PMO)</vt:lpstr>
      <vt:lpstr>PDLC / PMO Training / Overview Sections Covered</vt:lpstr>
      <vt:lpstr>PDLC / PMO Training / Overview PDLC Team</vt:lpstr>
      <vt:lpstr>PowerPoint Presentation</vt:lpstr>
      <vt:lpstr>PDLC / PMO Training / Overview Sections Covered</vt:lpstr>
      <vt:lpstr>PowerPoint Presentation</vt:lpstr>
      <vt:lpstr>PDLC / PMO Training / Overview Sections Covered</vt:lpstr>
      <vt:lpstr>PowerPoint Presentation</vt:lpstr>
      <vt:lpstr>PowerPoint Presentation</vt:lpstr>
      <vt:lpstr>PowerPoint Presentation</vt:lpstr>
      <vt:lpstr>PDLC / PMO Training / Overview Sections Covered</vt:lpstr>
      <vt:lpstr>Release Type Definitions</vt:lpstr>
      <vt:lpstr>PowerPoint Presentation</vt:lpstr>
      <vt:lpstr>PowerPoint Presentation</vt:lpstr>
      <vt:lpstr>PDLC / PMO Training / Overview Sections Covered</vt:lpstr>
      <vt:lpstr>PowerPoint Presentation</vt:lpstr>
      <vt:lpstr>Team Communication</vt:lpstr>
      <vt:lpstr>PDLC / PMO Training / Overview Sections Covered</vt:lpstr>
      <vt:lpstr>Tools Overview</vt:lpstr>
      <vt:lpstr>PDLC / PMO Training / Overview Questions</vt:lpstr>
      <vt:lpstr>Program Management Office (PMO)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 River</dc:creator>
  <cp:keywords>Wind River PPT Template SKO</cp:keywords>
  <cp:lastModifiedBy>Allen, Neill</cp:lastModifiedBy>
  <cp:revision>719</cp:revision>
  <dcterms:created xsi:type="dcterms:W3CDTF">2013-07-25T22:10:24Z</dcterms:created>
  <dcterms:modified xsi:type="dcterms:W3CDTF">2020-04-10T18:53:07Z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Jive_LatestUserAccountName" pid="2">
    <vt:lpwstr>sjayara0</vt:lpwstr>
  </property>
  <property fmtid="{D5CDD505-2E9C-101B-9397-08002B2CF9AE}" name="Offisync_UniqueId" pid="3">
    <vt:lpwstr>35283</vt:lpwstr>
  </property>
  <property fmtid="{D5CDD505-2E9C-101B-9397-08002B2CF9AE}" name="Offisync_ProviderInitializationData" pid="4">
    <vt:lpwstr>https://jive.windriver.com</vt:lpwstr>
  </property>
  <property fmtid="{D5CDD505-2E9C-101B-9397-08002B2CF9AE}" name="Offisync_UpdateToken" pid="5">
    <vt:lpwstr>10</vt:lpwstr>
  </property>
  <property fmtid="{D5CDD505-2E9C-101B-9397-08002B2CF9AE}" name="Offisync_ServerID" pid="6">
    <vt:lpwstr>7cef1815-9ab8-4d94-a10b-e5437e9435f9</vt:lpwstr>
  </property>
  <property fmtid="{D5CDD505-2E9C-101B-9397-08002B2CF9AE}" name="Jive_VersionGuid" pid="7">
    <vt:lpwstr>ed0e8a89-427f-4667-ae4f-f05605ea66c8</vt:lpwstr>
  </property>
  <property fmtid="{D5CDD505-2E9C-101B-9397-08002B2CF9AE}" name="Jive_ModifiedButNotPublished" pid="8">
    <vt:lpwstr/>
  </property>
  <property fmtid="{D5CDD505-2E9C-101B-9397-08002B2CF9AE}" name="Jive_PrevVersionNumber" pid="9">
    <vt:lpwstr/>
  </property>
  <property fmtid="{D5CDD505-2E9C-101B-9397-08002B2CF9AE}" name="Jive_VersionGuid_v2.5" pid="10">
    <vt:lpwstr/>
  </property>
  <property fmtid="{D5CDD505-2E9C-101B-9397-08002B2CF9AE}" name="Jive_LatestFileFullName" pid="11">
    <vt:lpwstr/>
  </property>
</Properties>
</file>