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  <p:sldMasterId id="21474865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61" r:id="rId4"/>
    <p:sldId id="455" r:id="rId5"/>
    <p:sldId id="463" r:id="rId6"/>
    <p:sldId id="460" r:id="rId7"/>
    <p:sldId id="462" r:id="rId8"/>
    <p:sldId id="459" r:id="rId9"/>
    <p:sldId id="454" r:id="rId10"/>
    <p:sldId id="457" r:id="rId11"/>
    <p:sldId id="464" r:id="rId12"/>
    <p:sldId id="456" r:id="rId13"/>
    <p:sldId id="423" r:id="rId14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D4D4D"/>
    <a:srgbClr val="000000"/>
    <a:srgbClr val="FFFFFF"/>
    <a:srgbClr val="CC9966"/>
    <a:srgbClr val="FFCC33"/>
    <a:srgbClr val="336699"/>
    <a:srgbClr val="336666"/>
    <a:srgbClr val="CC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7" autoAdjust="0"/>
    <p:restoredTop sz="81910" autoAdjust="0"/>
  </p:normalViewPr>
  <p:slideViewPr>
    <p:cSldViewPr snapToGrid="0">
      <p:cViewPr>
        <p:scale>
          <a:sx n="150" d="100"/>
          <a:sy n="150" d="100"/>
        </p:scale>
        <p:origin x="-960" y="-72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c = -1; </a:t>
            </a:r>
            <a:r>
              <a:rPr lang="en-US" dirty="0" err="1" smtClean="0"/>
              <a:t>int</a:t>
            </a:r>
            <a:r>
              <a:rPr lang="en-US" dirty="0" smtClean="0"/>
              <a:t> d = 1; </a:t>
            </a:r>
            <a:r>
              <a:rPr lang="en-US" dirty="0" err="1" smtClean="0"/>
              <a:t>int</a:t>
            </a:r>
            <a:r>
              <a:rPr lang="en-US" dirty="0" smtClean="0"/>
              <a:t> e = c &lt;&lt; d; e=?  </a:t>
            </a: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behavior is undefined</a:t>
            </a:r>
            <a:b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 smtClean="0"/>
              <a:t>int</a:t>
            </a:r>
            <a:r>
              <a:rPr lang="en-US" dirty="0" smtClean="0"/>
              <a:t> c = -1; </a:t>
            </a:r>
            <a:r>
              <a:rPr lang="en-US" dirty="0" err="1" smtClean="0"/>
              <a:t>int</a:t>
            </a:r>
            <a:r>
              <a:rPr lang="en-US" dirty="0" smtClean="0"/>
              <a:t> d = 1; </a:t>
            </a:r>
            <a:r>
              <a:rPr lang="en-US" dirty="0" err="1" smtClean="0"/>
              <a:t>int</a:t>
            </a:r>
            <a:r>
              <a:rPr lang="en-US" dirty="0" smtClean="0"/>
              <a:t> e = c &gt;&gt; d; e=?  </a:t>
            </a: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resulting value is implementation-defined</a:t>
            </a:r>
            <a:b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 smtClean="0"/>
              <a:t>int</a:t>
            </a:r>
            <a:r>
              <a:rPr lang="en-US" dirty="0" smtClean="0"/>
              <a:t> c = 1; </a:t>
            </a:r>
            <a:r>
              <a:rPr lang="en-US" dirty="0" err="1" smtClean="0"/>
              <a:t>int</a:t>
            </a:r>
            <a:r>
              <a:rPr lang="en-US" dirty="0" smtClean="0"/>
              <a:t> d = -1; </a:t>
            </a:r>
            <a:r>
              <a:rPr lang="en-US" dirty="0" err="1" smtClean="0"/>
              <a:t>int</a:t>
            </a:r>
            <a:r>
              <a:rPr lang="en-US" dirty="0" smtClean="0"/>
              <a:t> e = c &gt;&gt; d; e=?  </a:t>
            </a: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 behavior is undefined</a:t>
            </a:r>
            <a:b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8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78969" y="2079889"/>
            <a:ext cx="4712758" cy="403957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000" b="1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88493" y="2624978"/>
            <a:ext cx="4695825" cy="28212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</a:rPr>
              <a:t>© 2018 WIND RIVER.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4999" y="84664"/>
            <a:ext cx="2645833" cy="491470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82" cy="97540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115908" y="4313304"/>
            <a:ext cx="1613513" cy="529943"/>
            <a:chOff x="1925106" y="3154205"/>
            <a:chExt cx="2072477" cy="680685"/>
          </a:xfrm>
        </p:grpSpPr>
        <p:pic>
          <p:nvPicPr>
            <p:cNvPr id="2" name="Picture 1" descr="WIMwhit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3797" b="3953"/>
            <a:stretch/>
          </p:blipFill>
          <p:spPr>
            <a:xfrm>
              <a:off x="1925106" y="3154205"/>
              <a:ext cx="1650502" cy="360083"/>
            </a:xfrm>
            <a:prstGeom prst="rect">
              <a:avLst/>
            </a:prstGeom>
          </p:spPr>
        </p:pic>
        <p:pic>
          <p:nvPicPr>
            <p:cNvPr id="11" name="Picture 10" descr="WIMwhit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8" t="1" b="8423"/>
            <a:stretch/>
          </p:blipFill>
          <p:spPr>
            <a:xfrm>
              <a:off x="2022066" y="3491568"/>
              <a:ext cx="1975517" cy="34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1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CC0000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CC0000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1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CC0000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8212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rgbClr val="CC0000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78969" y="2079889"/>
            <a:ext cx="4712758" cy="403957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000" b="1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88493" y="2624978"/>
            <a:ext cx="4695825" cy="28212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1">
                    <a:lumMod val="85000"/>
                  </a:schemeClr>
                </a:solidFill>
              </a:rPr>
              <a:t>© 2018 WIND RIVER.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4999" y="84664"/>
            <a:ext cx="2645833" cy="491470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9682" cy="975407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115908" y="4313304"/>
            <a:ext cx="1613513" cy="529943"/>
            <a:chOff x="1925106" y="3154205"/>
            <a:chExt cx="2072477" cy="680685"/>
          </a:xfrm>
        </p:grpSpPr>
        <p:pic>
          <p:nvPicPr>
            <p:cNvPr id="2" name="Picture 1" descr="WIMwhit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3797" b="3953"/>
            <a:stretch/>
          </p:blipFill>
          <p:spPr>
            <a:xfrm>
              <a:off x="1925106" y="3154205"/>
              <a:ext cx="1650502" cy="360083"/>
            </a:xfrm>
            <a:prstGeom prst="rect">
              <a:avLst/>
            </a:prstGeom>
          </p:spPr>
        </p:pic>
        <p:pic>
          <p:nvPicPr>
            <p:cNvPr id="11" name="Picture 10" descr="WIMwhit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8" t="1" b="8423"/>
            <a:stretch/>
          </p:blipFill>
          <p:spPr>
            <a:xfrm>
              <a:off x="2022066" y="3491568"/>
              <a:ext cx="1975517" cy="343322"/>
            </a:xfrm>
            <a:prstGeom prst="rect">
              <a:avLst/>
            </a:prstGeom>
          </p:spPr>
        </p:pic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49714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49714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8115" y="4914053"/>
            <a:ext cx="10971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rgbClr val="FFFFFF"/>
                </a:solidFill>
              </a:rPr>
              <a:t>© 2018 WIND RIVER. ALL RIGHTS RESERVED.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00" y="47565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gray">
          <a:xfrm flipH="1">
            <a:off x="2257572" y="4901325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1"/>
                </a:gs>
                <a:gs pos="1900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4" r:id="rId6"/>
    <p:sldLayoutId id="214748656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rgbClr val="FFFFFF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WIMwhit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18" y="4845576"/>
            <a:ext cx="2382892" cy="250082"/>
          </a:xfrm>
          <a:prstGeom prst="rect">
            <a:avLst/>
          </a:prstGeom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49714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8115" y="4914053"/>
            <a:ext cx="10971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1313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rgbClr val="FFFFFF"/>
                </a:solidFill>
              </a:rPr>
              <a:t>© 2018 WIND RIVER. ALL RIGHTS RESERVED.</a:t>
            </a:r>
          </a:p>
        </p:txBody>
      </p:sp>
      <p:pic>
        <p:nvPicPr>
          <p:cNvPr id="14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00" y="47565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9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71" r:id="rId1"/>
    <p:sldLayoutId id="2147486572" r:id="rId2"/>
    <p:sldLayoutId id="2147486573" r:id="rId3"/>
    <p:sldLayoutId id="2147486574" r:id="rId4"/>
    <p:sldLayoutId id="2147486575" r:id="rId5"/>
    <p:sldLayoutId id="2147486576" r:id="rId6"/>
    <p:sldLayoutId id="2147486577" r:id="rId7"/>
    <p:sldLayoutId id="214748657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rgbClr val="FFFFFF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xapa.ru/thumbs/468328/misra-c-2004.pdf" TargetMode="External"/><Relationship Id="rId2" Type="http://schemas.openxmlformats.org/officeDocument/2006/relationships/hyperlink" Target="https://en.wikipedia.org/wiki/Bjarne_Stroustrup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ve.windriver.com/docs/DOC-738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68" y="2091432"/>
            <a:ext cx="5215381" cy="392415"/>
          </a:xfrm>
        </p:spPr>
        <p:txBody>
          <a:bodyPr/>
          <a:lstStyle/>
          <a:p>
            <a:r>
              <a:rPr lang="en-US" dirty="0" smtClean="0"/>
              <a:t>Signed / Unsigned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493" y="2624978"/>
            <a:ext cx="4695825" cy="630942"/>
          </a:xfrm>
        </p:spPr>
        <p:txBody>
          <a:bodyPr/>
          <a:lstStyle/>
          <a:p>
            <a:r>
              <a:rPr lang="en-US" dirty="0" smtClean="0"/>
              <a:t>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altLang="zh-CN" dirty="0" smtClean="0">
                <a:solidFill>
                  <a:schemeClr val="bg1"/>
                </a:solidFill>
              </a:rPr>
              <a:t>Pingchuan 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4925" y="124365"/>
            <a:ext cx="895985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endParaRPr lang="en-US" dirty="0" smtClean="0"/>
          </a:p>
          <a:p>
            <a:pPr algn="ctr" defTabSz="914400"/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304800" y="939308"/>
            <a:ext cx="7245350" cy="14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Signed integer </a:t>
            </a:r>
            <a:r>
              <a:rPr lang="en-US" b="1" dirty="0">
                <a:solidFill>
                  <a:schemeClr val="bg1"/>
                </a:solidFill>
              </a:rPr>
              <a:t>overflow implementation-defined </a:t>
            </a:r>
            <a:r>
              <a:rPr lang="en-US" b="1" dirty="0" smtClean="0">
                <a:solidFill>
                  <a:schemeClr val="bg1"/>
                </a:solidFill>
              </a:rPr>
              <a:t>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nsigned integer overflow </a:t>
            </a:r>
            <a:r>
              <a:rPr lang="en-US" b="1" dirty="0">
                <a:solidFill>
                  <a:schemeClr val="bg1"/>
                </a:solidFill>
              </a:rPr>
              <a:t>is well </a:t>
            </a:r>
            <a:r>
              <a:rPr lang="en-US" b="1" dirty="0" smtClean="0">
                <a:solidFill>
                  <a:schemeClr val="bg1"/>
                </a:solidFill>
              </a:rPr>
              <a:t>defined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sz="1400" b="1" dirty="0" smtClean="0">
                <a:solidFill>
                  <a:schemeClr val="bg1"/>
                </a:solidFill>
              </a:rPr>
              <a:t>C’s </a:t>
            </a:r>
            <a:r>
              <a:rPr lang="en-US" sz="1400" b="1" dirty="0">
                <a:solidFill>
                  <a:schemeClr val="bg1"/>
                </a:solidFill>
              </a:rPr>
              <a:t>unsigned integer types are ‘‘modulo’’ in the LIA−1 sense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in </a:t>
            </a:r>
            <a:r>
              <a:rPr lang="en-US" sz="1400" b="1" dirty="0">
                <a:solidFill>
                  <a:schemeClr val="bg1"/>
                </a:solidFill>
              </a:rPr>
              <a:t>that overflows or out-of-bounds results silently wrap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92279"/>
            <a:ext cx="2800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3" y="2377829"/>
            <a:ext cx="83708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24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3524" y="1047750"/>
            <a:ext cx="8573839" cy="305006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Try to use unsigned integers whenever </a:t>
            </a:r>
            <a:r>
              <a:rPr lang="en-US" b="1" dirty="0" smtClean="0"/>
              <a:t>possible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Be careful to use signed integers because signed overflow is NOT well defined while unsigned overflow is well defined.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Bjarne </a:t>
            </a:r>
            <a:r>
              <a:rPr lang="en-US" dirty="0" err="1">
                <a:hlinkClick r:id="rId2"/>
              </a:rPr>
              <a:t>Stroustrup</a:t>
            </a:r>
            <a:r>
              <a:rPr lang="en-US" dirty="0"/>
              <a:t> (the creator of C++) says: "Use [signed] </a:t>
            </a:r>
            <a:r>
              <a:rPr lang="en-US" dirty="0" err="1"/>
              <a:t>int</a:t>
            </a:r>
            <a:r>
              <a:rPr lang="en-US" dirty="0"/>
              <a:t> until you have a reason not to. Use unsigned if you are fiddling with bit patterns, and never mix signed and unsigned</a:t>
            </a:r>
            <a:r>
              <a:rPr lang="en-US" dirty="0" smtClean="0"/>
              <a:t>.“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Rule 12.7</a:t>
            </a:r>
            <a:r>
              <a:rPr lang="en-US" dirty="0"/>
              <a:t> of MISRA C 'Bitwise operators shall not be applied to operands whose underlying type is signed.' 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Conclusion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219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674" y="1947601"/>
            <a:ext cx="8572501" cy="1255728"/>
          </a:xfrm>
        </p:spPr>
        <p:txBody>
          <a:bodyPr/>
          <a:lstStyle/>
          <a:p>
            <a:r>
              <a:rPr lang="en-US" sz="9600" dirty="0">
                <a:solidFill>
                  <a:srgbClr val="FF0000"/>
                </a:solidFill>
              </a:rPr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423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3524" y="1047750"/>
            <a:ext cx="8573839" cy="175227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Promotion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Conversion</a:t>
            </a:r>
          </a:p>
          <a:p>
            <a:pPr marL="23018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Conclusion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Topics</a:t>
            </a:r>
            <a:endParaRPr lang="en-US" kern="0" dirty="0"/>
          </a:p>
        </p:txBody>
      </p:sp>
      <p:sp>
        <p:nvSpPr>
          <p:cNvPr id="2" name="Oval Callout 1"/>
          <p:cNvSpPr/>
          <p:nvPr/>
        </p:nvSpPr>
        <p:spPr bwMode="gray">
          <a:xfrm>
            <a:off x="5651500" y="584200"/>
            <a:ext cx="3009900" cy="1308100"/>
          </a:xfrm>
          <a:prstGeom prst="wedgeEllipseCallou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marL="0" lvl="1" algn="ctr" defTabSz="91440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accent2"/>
                </a:solidFill>
              </a:rPr>
              <a:t>To sign or not to sign, that is the question !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 smtClean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3524" y="1047750"/>
            <a:ext cx="8573839" cy="26540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What’s the result of “signed A + unsigned B”?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What’s the result of </a:t>
            </a:r>
            <a:r>
              <a:rPr lang="en-US" b="1" dirty="0" smtClean="0"/>
              <a:t>E1 </a:t>
            </a:r>
            <a:r>
              <a:rPr lang="en-US" b="1" dirty="0"/>
              <a:t>&lt;&lt; </a:t>
            </a:r>
            <a:r>
              <a:rPr lang="en-US" b="1" dirty="0" smtClean="0"/>
              <a:t>E2?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the result of </a:t>
            </a:r>
            <a:r>
              <a:rPr lang="en-US" b="1" dirty="0"/>
              <a:t>E1 </a:t>
            </a:r>
            <a:r>
              <a:rPr lang="en-US" b="1" dirty="0" smtClean="0"/>
              <a:t>&gt;&gt; </a:t>
            </a:r>
            <a:r>
              <a:rPr lang="en-US" b="1" dirty="0"/>
              <a:t>E2</a:t>
            </a:r>
            <a:r>
              <a:rPr lang="en-US" b="1" dirty="0" smtClean="0"/>
              <a:t>?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c = -1; </a:t>
            </a:r>
            <a:r>
              <a:rPr lang="en-US" dirty="0" err="1"/>
              <a:t>int</a:t>
            </a:r>
            <a:r>
              <a:rPr lang="en-US" dirty="0"/>
              <a:t> d = 1; </a:t>
            </a:r>
            <a:r>
              <a:rPr lang="en-US" dirty="0" err="1" smtClean="0"/>
              <a:t>int</a:t>
            </a:r>
            <a:r>
              <a:rPr lang="en-US" dirty="0" smtClean="0"/>
              <a:t> e = c </a:t>
            </a:r>
            <a:r>
              <a:rPr lang="en-US" dirty="0"/>
              <a:t>&lt;&lt; </a:t>
            </a:r>
            <a:r>
              <a:rPr lang="en-US" dirty="0" smtClean="0"/>
              <a:t>d; e=?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 </a:t>
            </a:r>
            <a:r>
              <a:rPr lang="en-US" dirty="0"/>
              <a:t>= -1;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1; </a:t>
            </a:r>
            <a:r>
              <a:rPr lang="en-US" dirty="0" err="1" smtClean="0"/>
              <a:t>int</a:t>
            </a:r>
            <a:r>
              <a:rPr lang="en-US" dirty="0" smtClean="0"/>
              <a:t> e = c &gt;&gt; d; e=?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smtClean="0"/>
              <a:t>1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smtClean="0"/>
              <a:t>-1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e = c &gt;&gt; d; e=?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c </a:t>
            </a:r>
            <a:r>
              <a:rPr lang="en-US" dirty="0"/>
              <a:t>= 1;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33; </a:t>
            </a:r>
            <a:r>
              <a:rPr lang="en-US" dirty="0" err="1" smtClean="0"/>
              <a:t>int</a:t>
            </a:r>
            <a:r>
              <a:rPr lang="en-US" dirty="0" smtClean="0"/>
              <a:t> e = c &lt;&lt; d; e=?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A quiz for Signed / Unsigned</a:t>
            </a:r>
            <a:endParaRPr 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3143250"/>
            <a:ext cx="34575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351088"/>
            <a:ext cx="24193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Build Options for signed/unsigned warnings 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641350" y="688729"/>
            <a:ext cx="6838950" cy="94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Wsign</a:t>
            </a:r>
            <a:r>
              <a:rPr lang="en-US" sz="1000" dirty="0" smtClean="0">
                <a:solidFill>
                  <a:schemeClr val="bg1"/>
                </a:solidFill>
              </a:rPr>
              <a:t>-conversion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Wsign</a:t>
            </a:r>
            <a:r>
              <a:rPr lang="en-US" sz="1000" dirty="0" smtClean="0">
                <a:solidFill>
                  <a:schemeClr val="bg1"/>
                </a:solidFill>
              </a:rPr>
              <a:t>-compare</a:t>
            </a:r>
          </a:p>
          <a:p>
            <a:r>
              <a:rPr lang="en-US" sz="1000" dirty="0">
                <a:solidFill>
                  <a:schemeClr val="bg1"/>
                </a:solidFill>
              </a:rPr>
              <a:t>-Wall </a:t>
            </a:r>
            <a:r>
              <a:rPr lang="en-US" sz="1000" dirty="0" smtClean="0">
                <a:solidFill>
                  <a:schemeClr val="bg1"/>
                </a:solidFill>
              </a:rPr>
              <a:t>(With this option, -</a:t>
            </a:r>
            <a:r>
              <a:rPr lang="en-US" sz="1000" dirty="0" err="1" smtClean="0">
                <a:solidFill>
                  <a:schemeClr val="bg1"/>
                </a:solidFill>
              </a:rPr>
              <a:t>Wsign-conversio</a:t>
            </a:r>
            <a:r>
              <a:rPr lang="en-US" sz="1000" dirty="0" smtClean="0">
                <a:solidFill>
                  <a:schemeClr val="bg1"/>
                </a:solidFill>
              </a:rPr>
              <a:t> and </a:t>
            </a:r>
            <a:r>
              <a:rPr lang="en-US" sz="1000" dirty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Wsign</a:t>
            </a:r>
            <a:r>
              <a:rPr lang="en-US" sz="1000" dirty="0" smtClean="0">
                <a:solidFill>
                  <a:schemeClr val="bg1"/>
                </a:solidFill>
              </a:rPr>
              <a:t>-compare will be also enabled for C++)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-</a:t>
            </a:r>
            <a:r>
              <a:rPr lang="en-US" sz="1000" dirty="0" err="1" smtClean="0">
                <a:solidFill>
                  <a:schemeClr val="bg1"/>
                </a:solidFill>
              </a:rPr>
              <a:t>Wextra</a:t>
            </a:r>
            <a:r>
              <a:rPr lang="en-US" sz="1000" dirty="0" smtClean="0">
                <a:solidFill>
                  <a:schemeClr val="bg1"/>
                </a:solidFill>
              </a:rPr>
              <a:t> (</a:t>
            </a:r>
            <a:r>
              <a:rPr lang="en-US" sz="1000" dirty="0">
                <a:solidFill>
                  <a:schemeClr val="bg1"/>
                </a:solidFill>
              </a:rPr>
              <a:t>With this option, -</a:t>
            </a:r>
            <a:r>
              <a:rPr lang="en-US" sz="1000" dirty="0" err="1">
                <a:solidFill>
                  <a:schemeClr val="bg1"/>
                </a:solidFill>
              </a:rPr>
              <a:t>Wsign-conversio</a:t>
            </a:r>
            <a:r>
              <a:rPr lang="en-US" sz="1000" dirty="0">
                <a:solidFill>
                  <a:schemeClr val="bg1"/>
                </a:solidFill>
              </a:rPr>
              <a:t> and -</a:t>
            </a:r>
            <a:r>
              <a:rPr lang="en-US" sz="1000" dirty="0" err="1">
                <a:solidFill>
                  <a:schemeClr val="bg1"/>
                </a:solidFill>
              </a:rPr>
              <a:t>Wsign</a:t>
            </a:r>
            <a:r>
              <a:rPr lang="en-US" sz="1000" dirty="0">
                <a:solidFill>
                  <a:schemeClr val="bg1"/>
                </a:solidFill>
              </a:rPr>
              <a:t>-compare will be also enabled for C</a:t>
            </a:r>
            <a:r>
              <a:rPr lang="en-US" sz="1000" dirty="0" smtClean="0">
                <a:solidFill>
                  <a:schemeClr val="bg1"/>
                </a:solidFill>
              </a:rPr>
              <a:t>)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  <a:hlinkClick r:id="rId3"/>
              </a:rPr>
              <a:t>https://</a:t>
            </a:r>
            <a:r>
              <a:rPr lang="en-US" sz="1000" dirty="0" smtClean="0">
                <a:solidFill>
                  <a:schemeClr val="bg1"/>
                </a:solidFill>
                <a:latin typeface="+mn-lt"/>
                <a:hlinkClick r:id="rId3"/>
              </a:rPr>
              <a:t>jive.windriver.com/docs/DOC-73828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08149"/>
            <a:ext cx="7283450" cy="309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/>
              <a:t>Integer constants</a:t>
            </a:r>
            <a:endParaRPr lang="en-US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908049"/>
            <a:ext cx="6584950" cy="34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984250" y="4457700"/>
            <a:ext cx="52959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The type of an integer constant is the first of the corresponding list in which its value can be represented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8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Integer Promotion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793750" y="688729"/>
            <a:ext cx="7442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integer promotions are performed on both operands. Then the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following rules are applied to the promoted operands: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If 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both operands have the same type, then no further conversion is needed.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Otherwise, if both operands have signed integer types or both have unsigned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integer types, the operand with the type of lesser integer conversion rank is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converted to the type of the operand with greater rank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Otherwise, if the operand that has unsigned integer type has rank greater or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equal to the rank of the type of the other operand, then the operand with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signed integer type is converted to the type of the operand with unsigned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integer type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Otherwise, if the type of the operand with signed integer type can represent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all of the values of the type of the operand with unsigned integer type, then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the operand with unsigned integer type is converted to the type of the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operand with signed integer type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Otherwise, both operands are converted to the unsigned integer type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corresponding to the type of the operand with signed integer type.</a:t>
            </a:r>
          </a:p>
        </p:txBody>
      </p:sp>
    </p:spTree>
    <p:extLst>
      <p:ext uri="{BB962C8B-B14F-4D97-AF65-F5344CB8AC3E}">
        <p14:creationId xmlns:p14="http://schemas.microsoft.com/office/powerpoint/2010/main" val="39855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374797"/>
            <a:ext cx="895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Integer Conversion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717550" y="1164979"/>
            <a:ext cx="8216900" cy="13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                                       A op B = ?</a:t>
            </a:r>
          </a:p>
          <a:p>
            <a:pPr marL="228600" indent="-228600">
              <a:buAutoNum type="arabicPeriod"/>
            </a:pPr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signed/</a:t>
            </a:r>
            <a:r>
              <a:rPr lang="en-US" sz="1000" dirty="0" smtClean="0">
                <a:solidFill>
                  <a:schemeClr val="bg1"/>
                </a:solidFill>
              </a:rPr>
              <a:t>unsigned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A  op signed/</a:t>
            </a:r>
            <a:r>
              <a:rPr lang="en-US" sz="1000" dirty="0" smtClean="0">
                <a:solidFill>
                  <a:schemeClr val="bg1"/>
                </a:solidFill>
              </a:rPr>
              <a:t>unsigned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A              no conversion</a:t>
            </a:r>
          </a:p>
          <a:p>
            <a:pPr marL="228600" indent="-228600">
              <a:buFontTx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signed/unsigned A </a:t>
            </a:r>
            <a:r>
              <a:rPr lang="en-US" sz="1000" dirty="0" smtClean="0">
                <a:solidFill>
                  <a:schemeClr val="bg1"/>
                </a:solidFill>
              </a:rPr>
              <a:t> op </a:t>
            </a:r>
            <a:r>
              <a:rPr lang="en-US" sz="1000" dirty="0">
                <a:solidFill>
                  <a:schemeClr val="bg1"/>
                </a:solidFill>
              </a:rPr>
              <a:t>signed/unsigned </a:t>
            </a:r>
            <a:r>
              <a:rPr lang="en-US" sz="1000" dirty="0" smtClean="0">
                <a:solidFill>
                  <a:schemeClr val="bg1"/>
                </a:solidFill>
              </a:rPr>
              <a:t>B              rank(A) &gt; rank(B)  ? B -&gt; A : A -&gt; B</a:t>
            </a:r>
            <a:endParaRPr lang="en-US" sz="10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signed A op unsigned B       rank(B) &gt;= rank(A)    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signed A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-&gt;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signed B -&gt; unsigned B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pPr marL="228600" indent="-228600">
              <a:buFontTx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signed A op unsigned B       rank(B) </a:t>
            </a:r>
            <a:r>
              <a:rPr lang="en-US" sz="1000" dirty="0" smtClean="0">
                <a:solidFill>
                  <a:schemeClr val="bg1"/>
                </a:solidFill>
              </a:rPr>
              <a:t>&lt; </a:t>
            </a:r>
            <a:r>
              <a:rPr lang="en-US" sz="1000" dirty="0">
                <a:solidFill>
                  <a:schemeClr val="bg1"/>
                </a:solidFill>
              </a:rPr>
              <a:t>rank(A</a:t>
            </a:r>
            <a:r>
              <a:rPr lang="en-US" sz="1000" dirty="0" smtClean="0">
                <a:solidFill>
                  <a:schemeClr val="bg1"/>
                </a:solidFill>
              </a:rPr>
              <a:t>) </a:t>
            </a:r>
            <a:r>
              <a:rPr lang="en-US" sz="1000" dirty="0" smtClean="0">
                <a:solidFill>
                  <a:schemeClr val="bg1"/>
                </a:solidFill>
              </a:rPr>
              <a:t>      A can represent all values of B,  B </a:t>
            </a:r>
            <a:r>
              <a:rPr lang="en-US" sz="1000" dirty="0" smtClean="0">
                <a:solidFill>
                  <a:schemeClr val="bg1"/>
                </a:solidFill>
              </a:rPr>
              <a:t>-&gt; </a:t>
            </a:r>
            <a:r>
              <a:rPr lang="en-US" sz="1000" dirty="0" smtClean="0">
                <a:solidFill>
                  <a:schemeClr val="bg1"/>
                </a:solidFill>
              </a:rPr>
              <a:t>A</a:t>
            </a:r>
          </a:p>
          <a:p>
            <a:pPr marL="228600" indent="-228600">
              <a:buFontTx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signed A op unsigned B       rank(B) &lt; rank(A)       A </a:t>
            </a:r>
            <a:r>
              <a:rPr lang="en-US" sz="1000" dirty="0" smtClean="0">
                <a:solidFill>
                  <a:schemeClr val="bg1"/>
                </a:solidFill>
              </a:rPr>
              <a:t>can NOT </a:t>
            </a:r>
            <a:r>
              <a:rPr lang="en-US" sz="1000" dirty="0">
                <a:solidFill>
                  <a:schemeClr val="bg1"/>
                </a:solidFill>
              </a:rPr>
              <a:t>represent all values of B,  </a:t>
            </a:r>
            <a:r>
              <a:rPr lang="en-US" sz="1000" dirty="0" smtClean="0">
                <a:solidFill>
                  <a:schemeClr val="bg1"/>
                </a:solidFill>
              </a:rPr>
              <a:t>unsigned B </a:t>
            </a:r>
            <a:r>
              <a:rPr lang="en-US" sz="1000" dirty="0">
                <a:solidFill>
                  <a:schemeClr val="bg1"/>
                </a:solidFill>
              </a:rPr>
              <a:t>-&gt; </a:t>
            </a:r>
            <a:r>
              <a:rPr lang="en-US" sz="1000" dirty="0" smtClean="0">
                <a:solidFill>
                  <a:schemeClr val="bg1"/>
                </a:solidFill>
              </a:rPr>
              <a:t> unsigned A   signed A -&gt; unsigned A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                                                   e.g.   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  <a:r>
              <a:rPr lang="en-US" sz="1000" dirty="0" smtClean="0">
                <a:solidFill>
                  <a:schemeClr val="bg1"/>
                </a:solidFill>
              </a:rPr>
              <a:t>igned long A op  unsigned </a:t>
            </a:r>
            <a:r>
              <a:rPr lang="en-US" sz="1000" dirty="0" err="1" smtClean="0">
                <a:solidFill>
                  <a:schemeClr val="bg1"/>
                </a:solidFill>
              </a:rPr>
              <a:t>int</a:t>
            </a:r>
            <a:r>
              <a:rPr lang="en-US" sz="1000" dirty="0" smtClean="0">
                <a:solidFill>
                  <a:schemeClr val="bg1"/>
                </a:solidFill>
              </a:rPr>
              <a:t>  B for 32-bit system.     A/B </a:t>
            </a:r>
            <a:r>
              <a:rPr lang="en-US" sz="1000" smtClean="0">
                <a:solidFill>
                  <a:schemeClr val="bg1"/>
                </a:solidFill>
              </a:rPr>
              <a:t>-&gt; unsigned long</a:t>
            </a:r>
            <a:endParaRPr lang="en-US" sz="1000" dirty="0">
              <a:solidFill>
                <a:schemeClr val="bg1"/>
              </a:solidFill>
            </a:endParaRPr>
          </a:p>
          <a:p>
            <a:pPr marL="228600" indent="-228600">
              <a:buFontTx/>
              <a:buAutoNum type="arabicPeriod"/>
            </a:pPr>
            <a:endParaRPr lang="en-US" sz="1000" dirty="0" smtClean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9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50800" y="60865"/>
            <a:ext cx="895985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en-US" dirty="0" smtClean="0"/>
              <a:t>Integer Conversion </a:t>
            </a:r>
          </a:p>
          <a:p>
            <a:pPr algn="ctr" defTabSz="914400"/>
            <a:r>
              <a:rPr lang="en-US" dirty="0" smtClean="0"/>
              <a:t>           </a:t>
            </a:r>
            <a:r>
              <a:rPr lang="en-US" sz="2000" dirty="0" smtClean="0"/>
              <a:t>--C89</a:t>
            </a:r>
            <a:endParaRPr lang="en-US" sz="2000" kern="0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793750" y="688728"/>
            <a:ext cx="7442200" cy="404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3.2.1.2 Signed and unsigned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integers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  When an unsigned integer is converted to another integral type, if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the value can be represented by the new type, its value is unchanged.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  When a signed integer is converted to an unsigned integer with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equal or greater size, if the value of the signed integer is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nonnegative, its value is unchanged.  Otherwise: if the unsigned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integer has greater size, the signed integer is first promoted to the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signed integer corresponding to the unsigned integer; the value is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converted to unsigned by adding to it one greater than the largest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number that can be represented in the unsigned integer type. /22/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  When an integer is demoted to an unsigned integer with smaller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size, the result is the nonnegative remainder on division by the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number one greater than the largest unsigned number that can be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represented in the type with smaller size.  When an integer is demoted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to a signed integer with smaller size, or an unsigned integer is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converted to its corresponding signed integer, if the value cannot be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represented the result is implementation-defined.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white">
          <a:xfrm>
            <a:off x="34925" y="-137245"/>
            <a:ext cx="8959850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US" sz="2400" b="1">
                <a:solidFill>
                  <a:srgbClr val="FFFFFF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rgbClr val="5F5F5F"/>
                </a:solidFill>
                <a:latin typeface="Arial" charset="0"/>
                <a:ea typeface="ＭＳ Ｐゴシック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endParaRPr lang="en-US" dirty="0" smtClean="0"/>
          </a:p>
          <a:p>
            <a:pPr algn="ctr" defTabSz="914400"/>
            <a:r>
              <a:rPr lang="en-US" dirty="0" smtClean="0"/>
              <a:t>Integer </a:t>
            </a:r>
            <a:r>
              <a:rPr lang="en-US" dirty="0"/>
              <a:t>Conversion</a:t>
            </a:r>
          </a:p>
          <a:p>
            <a:pPr algn="ctr" defTabSz="914400"/>
            <a:r>
              <a:rPr lang="en-US" sz="2000" dirty="0" smtClean="0"/>
              <a:t>--C99 / C11</a:t>
            </a:r>
            <a:endParaRPr lang="en-US" sz="2000" kern="0" dirty="0"/>
          </a:p>
        </p:txBody>
      </p:sp>
      <p:sp>
        <p:nvSpPr>
          <p:cNvPr id="2" name="TextBox 1"/>
          <p:cNvSpPr txBox="1"/>
          <p:nvPr/>
        </p:nvSpPr>
        <p:spPr bwMode="black">
          <a:xfrm>
            <a:off x="793750" y="688729"/>
            <a:ext cx="74422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6.3.1.3 Signed and unsigned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integers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1 When a value with integer type is converted to another integer type other than _Bool, if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the value can be represented by the new type, it is unchanged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2 Otherwise, if the new type is unsigned, the value is converted by repeatedly adding or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subtracting one more than the maximum value that can be represented in the new type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until the value is in the range of the new type.49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+mn-lt"/>
            </a:endParaRP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3 Otherwise, the new type is signed and the value cannot be represented in it; either the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result is implementation-defined or an implementation-defined signal is raised.</a:t>
            </a:r>
          </a:p>
        </p:txBody>
      </p:sp>
    </p:spTree>
    <p:extLst>
      <p:ext uri="{BB962C8B-B14F-4D97-AF65-F5344CB8AC3E}">
        <p14:creationId xmlns:p14="http://schemas.microsoft.com/office/powerpoint/2010/main" val="11273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River PPT Template_Non_Vertical">
  <a:themeElements>
    <a:clrScheme name="Wind River Corporate Colors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3379B7"/>
      </a:hlink>
      <a:folHlink>
        <a:srgbClr val="3F8DC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5686BB8E-3168-1C44-82C4-0D8532C8AF7F}" vid="{A2ADA3D0-CA55-994B-AF90-640540FCD0DC}"/>
    </a:ext>
  </a:extLst>
</a:theme>
</file>

<file path=ppt/theme/theme2.xml><?xml version="1.0" encoding="utf-8"?>
<a:theme xmlns:a="http://schemas.openxmlformats.org/drawingml/2006/main" name="1_Wind River PPT Template_Non_Vertical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5686BB8E-3168-1C44-82C4-0D8532C8AF7F}" vid="{2BCEC541-ABDD-A740-A404-688FE742D98E}"/>
    </a:ext>
  </a:extLst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51960</TotalTime>
  <Words>995</Words>
  <Application>Microsoft Office PowerPoint</Application>
  <PresentationFormat>On-screen Show (16:9)</PresentationFormat>
  <Paragraphs>113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Wind River PPT Template_Non_Vertical</vt:lpstr>
      <vt:lpstr>1_Wind River PPT Template_Non_Vertical</vt:lpstr>
      <vt:lpstr>Signed / Unsigned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LAYOUT (ARIAL 30 PT.)</dc:title>
  <dc:creator>Victoria</dc:creator>
  <cp:keywords>Wind River PPT Template SKO</cp:keywords>
  <cp:lastModifiedBy>Wind River</cp:lastModifiedBy>
  <cp:revision>793</cp:revision>
  <dcterms:created xsi:type="dcterms:W3CDTF">2018-06-18T22:33:31Z</dcterms:created>
  <dcterms:modified xsi:type="dcterms:W3CDTF">2018-12-12T08:59:15Z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Jive_LatestUserAccountName" pid="2">
    <vt:lpwstr>sjayara0</vt:lpwstr>
  </property>
  <property fmtid="{D5CDD505-2E9C-101B-9397-08002B2CF9AE}" name="Jive_VersionGuid" pid="3">
    <vt:lpwstr>5fccd426-98af-46e7-80bc-79b41b6c45a5</vt:lpwstr>
  </property>
  <property fmtid="{D5CDD505-2E9C-101B-9397-08002B2CF9AE}" name="Offisync_ProviderInitializationData" pid="4">
    <vt:lpwstr>https://jive.windriver.com</vt:lpwstr>
  </property>
  <property fmtid="{D5CDD505-2E9C-101B-9397-08002B2CF9AE}" name="Offisync_UniqueId" pid="5">
    <vt:lpwstr>74294</vt:lpwstr>
  </property>
  <property fmtid="{D5CDD505-2E9C-101B-9397-08002B2CF9AE}" name="Offisync_UpdateToken" pid="6">
    <vt:lpwstr>1</vt:lpwstr>
  </property>
  <property fmtid="{D5CDD505-2E9C-101B-9397-08002B2CF9AE}" name="Offisync_ServerID" pid="7">
    <vt:lpwstr>7cef1815-9ab8-4d94-a10b-e5437e9435f9</vt:lpwstr>
  </property>
  <property fmtid="{D5CDD505-2E9C-101B-9397-08002B2CF9AE}" name="Jive_ModifiedButNotPublished" pid="8">
    <vt:lpwstr/>
  </property>
</Properties>
</file>