
<file path=[Content_Types].xml><?xml version="1.0" encoding="utf-8"?>
<Types xmlns="http://schemas.openxmlformats.org/package/2006/content-types">
  <Default ContentType="image/png" Extension="png"/>
  <Default ContentType="image/jpeg" Extension="jpeg"/>
  <Default ContentType="image/x-emf" Extension="emf"/>
  <Default ContentType="application/vnd.openxmlformats-package.relationships+xml" Extension="rels"/>
  <Default ContentType="application/xml" Extension="xml"/>
  <Default ContentType="image/vnd.ms-photo" Extension="wdp"/>
  <Default ContentType="image/jpeg" Extension="jp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notesMaster+xml" PartName="/ppt/notesMasters/notesMaster1.xml"/>
  <Override ContentType="application/vnd.openxmlformats-officedocument.presentationml.handoutMaster+xml" PartName="/ppt/handoutMasters/handout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6544" r:id="rId1"/>
  </p:sldMasterIdLst>
  <p:notesMasterIdLst>
    <p:notesMasterId r:id="rId21"/>
  </p:notesMasterIdLst>
  <p:handoutMasterIdLst>
    <p:handoutMasterId r:id="rId22"/>
  </p:handoutMasterIdLst>
  <p:sldIdLst>
    <p:sldId id="402" r:id="rId2"/>
    <p:sldId id="386" r:id="rId3"/>
    <p:sldId id="429" r:id="rId4"/>
    <p:sldId id="433" r:id="rId5"/>
    <p:sldId id="403" r:id="rId6"/>
    <p:sldId id="404" r:id="rId7"/>
    <p:sldId id="406" r:id="rId8"/>
    <p:sldId id="422" r:id="rId9"/>
    <p:sldId id="425" r:id="rId10"/>
    <p:sldId id="407" r:id="rId11"/>
    <p:sldId id="424" r:id="rId12"/>
    <p:sldId id="434" r:id="rId13"/>
    <p:sldId id="431" r:id="rId14"/>
    <p:sldId id="423" r:id="rId15"/>
    <p:sldId id="427" r:id="rId16"/>
    <p:sldId id="432" r:id="rId17"/>
    <p:sldId id="428" r:id="rId18"/>
    <p:sldId id="421" r:id="rId19"/>
    <p:sldId id="401" r:id="rId20"/>
  </p:sldIdLst>
  <p:sldSz cx="9144000" cy="5143500" type="screen16x9"/>
  <p:notesSz cx="7023100" cy="93091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99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66"/>
    <a:srgbClr val="000000"/>
    <a:srgbClr val="336699"/>
    <a:srgbClr val="B80005"/>
    <a:srgbClr val="4D4D4D"/>
    <a:srgbClr val="090909"/>
    <a:srgbClr val="A6A6A6"/>
    <a:srgbClr val="FFFFFF"/>
    <a:srgbClr val="CC9966"/>
    <a:srgbClr val="FF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3" autoAdjust="0"/>
    <p:restoredTop sz="93020" autoAdjust="0"/>
  </p:normalViewPr>
  <p:slideViewPr>
    <p:cSldViewPr snapToGrid="0">
      <p:cViewPr varScale="1">
        <p:scale>
          <a:sx n="118" d="100"/>
          <a:sy n="118" d="100"/>
        </p:scale>
        <p:origin x="-710" y="-77"/>
      </p:cViewPr>
      <p:guideLst>
        <p:guide orient="horz" pos="99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-2010" y="-114"/>
      </p:cViewPr>
      <p:guideLst>
        <p:guide orient="horz" pos="2932"/>
        <p:guide pos="221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9033" y="9027239"/>
            <a:ext cx="12503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r" defTabSz="914400">
              <a:defRPr sz="800">
                <a:solidFill>
                  <a:srgbClr val="5F5F5F"/>
                </a:solidFill>
              </a:defRPr>
            </a:lvl1pPr>
          </a:lstStyle>
          <a:p>
            <a:pPr lvl="0"/>
            <a:fld id="{58EC7406-F4CC-4ABF-902E-2AF4E70E5C0F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pPr lvl="0"/>
              <a:t>‹#›</a:t>
            </a:fld>
            <a:endParaRPr lang="en-US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2818" y="9027239"/>
            <a:ext cx="197009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defTabSz="914400"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5F5F5F"/>
                </a:solidFill>
                <a:latin typeface="Arial"/>
                <a:ea typeface="+mn-ea"/>
              </a:defRPr>
            </a:lvl1pPr>
          </a:lstStyle>
          <a:p>
            <a:pPr lvl="0" algn="l" defTabSz="914400" rtl="0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|   © 2016 Wind River. All Rights Reserved.</a:t>
            </a:r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699" y="8917075"/>
            <a:ext cx="660401" cy="39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4139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15950" y="692150"/>
            <a:ext cx="5811794" cy="3270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9033" y="9027239"/>
            <a:ext cx="12503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r" defTabSz="914400">
              <a:defRPr sz="800">
                <a:solidFill>
                  <a:srgbClr val="5F5F5F"/>
                </a:solidFill>
              </a:defRPr>
            </a:lvl1pPr>
          </a:lstStyle>
          <a:p>
            <a:pPr lvl="0"/>
            <a:fld id="{58EC7406-F4CC-4ABF-902E-2AF4E70E5C0F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pPr lvl="0"/>
              <a:t>‹#›</a:t>
            </a:fld>
            <a:endParaRPr lang="en-US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2818" y="9027239"/>
            <a:ext cx="197009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defTabSz="914400"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5F5F5F"/>
                </a:solidFill>
                <a:latin typeface="Arial"/>
                <a:ea typeface="+mn-ea"/>
              </a:defRPr>
            </a:lvl1pPr>
          </a:lstStyle>
          <a:p>
            <a:pPr lvl="0" algn="l" defTabSz="914400" rtl="0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|   © 2016 Wind River. All Rights Reserved.</a:t>
            </a:r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Notes Placeholder 5"/>
          <p:cNvSpPr>
            <a:spLocks noGrp="1"/>
          </p:cNvSpPr>
          <p:nvPr>
            <p:ph type="body" sz="quarter" idx="3"/>
          </p:nvPr>
        </p:nvSpPr>
        <p:spPr>
          <a:xfrm>
            <a:off x="609600" y="4421188"/>
            <a:ext cx="5814646" cy="41894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699" y="8917075"/>
            <a:ext cx="660401" cy="39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4464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defTabSz="914400" rtl="0" eaLnBrk="1" fontAlgn="auto" latinLnBrk="0" hangingPunct="1">
      <a:lnSpc>
        <a:spcPct val="90000"/>
      </a:lnSpc>
      <a:spcBef>
        <a:spcPts val="900"/>
      </a:spcBef>
      <a:spcAft>
        <a:spcPts val="0"/>
      </a:spcAft>
      <a:buClrTx/>
      <a:buSzTx/>
      <a:buFontTx/>
      <a:buNone/>
      <a:tabLst/>
      <a:defRPr sz="1200" b="0" kern="1200" baseline="0">
        <a:solidFill>
          <a:schemeClr val="tx2"/>
        </a:solidFill>
        <a:latin typeface="+mn-lt"/>
        <a:ea typeface="+mn-ea"/>
        <a:cs typeface="+mn-cs"/>
      </a:defRPr>
    </a:lvl1pPr>
    <a:lvl2pPr marL="287338" marR="0" indent="-169863" algn="l" defTabSz="914400" rtl="0" eaLnBrk="1" fontAlgn="auto" latinLnBrk="0" hangingPunct="1">
      <a:lnSpc>
        <a:spcPct val="90000"/>
      </a:lnSpc>
      <a:spcBef>
        <a:spcPts val="600"/>
      </a:spcBef>
      <a:spcAft>
        <a:spcPts val="0"/>
      </a:spcAft>
      <a:buClr>
        <a:srgbClr val="336699"/>
      </a:buClr>
      <a:buSzTx/>
      <a:buFont typeface="Wingdings" pitchFamily="2" charset="2"/>
      <a:buChar char="§"/>
      <a:tabLst/>
      <a:defRPr sz="1200" b="0" kern="1200">
        <a:solidFill>
          <a:schemeClr val="tx2"/>
        </a:solidFill>
        <a:latin typeface="+mn-lt"/>
        <a:ea typeface="+mn-ea"/>
        <a:cs typeface="+mn-cs"/>
      </a:defRPr>
    </a:lvl2pPr>
    <a:lvl3pPr marL="577850" marR="0" indent="-171450" algn="l" defTabSz="914400" rtl="0" eaLnBrk="1" fontAlgn="auto" latinLnBrk="0" hangingPunct="1">
      <a:lnSpc>
        <a:spcPct val="90000"/>
      </a:lnSpc>
      <a:spcBef>
        <a:spcPts val="300"/>
      </a:spcBef>
      <a:spcAft>
        <a:spcPts val="0"/>
      </a:spcAft>
      <a:buClr>
        <a:srgbClr val="336699"/>
      </a:buClr>
      <a:buSzTx/>
      <a:buFont typeface="Arial" pitchFamily="34" charset="0"/>
      <a:buChar char="–"/>
      <a:tabLst/>
      <a:defRPr sz="1200" b="0" kern="1200">
        <a:solidFill>
          <a:schemeClr val="tx2"/>
        </a:solidFill>
        <a:latin typeface="+mn-lt"/>
        <a:ea typeface="+mn-ea"/>
        <a:cs typeface="+mn-cs"/>
      </a:defRPr>
    </a:lvl3pPr>
    <a:lvl4pPr marL="857250" marR="0" indent="-171450" algn="l" defTabSz="914400" rtl="0" eaLnBrk="1" fontAlgn="auto" latinLnBrk="0" hangingPunct="1">
      <a:lnSpc>
        <a:spcPct val="90000"/>
      </a:lnSpc>
      <a:spcBef>
        <a:spcPts val="300"/>
      </a:spcBef>
      <a:spcAft>
        <a:spcPts val="0"/>
      </a:spcAft>
      <a:buClr>
        <a:srgbClr val="336699"/>
      </a:buClr>
      <a:buSzTx/>
      <a:buFont typeface="Wingdings" pitchFamily="2" charset="2"/>
      <a:buChar char="§"/>
      <a:tabLst/>
      <a:defRPr sz="1200" b="0" kern="1200">
        <a:solidFill>
          <a:schemeClr val="tx2"/>
        </a:solidFill>
        <a:latin typeface="+mn-lt"/>
        <a:ea typeface="+mn-ea"/>
        <a:cs typeface="+mn-cs"/>
      </a:defRPr>
    </a:lvl4pPr>
    <a:lvl5pPr marL="1144588" marR="0" indent="-171450" algn="l" defTabSz="914400" rtl="0" eaLnBrk="1" fontAlgn="auto" latinLnBrk="0" hangingPunct="1">
      <a:lnSpc>
        <a:spcPct val="90000"/>
      </a:lnSpc>
      <a:spcBef>
        <a:spcPts val="300"/>
      </a:spcBef>
      <a:spcAft>
        <a:spcPts val="0"/>
      </a:spcAft>
      <a:buClr>
        <a:srgbClr val="336699"/>
      </a:buClr>
      <a:buSzTx/>
      <a:buFont typeface="Arial" pitchFamily="34" charset="0"/>
      <a:buChar char="–"/>
      <a:tabLst/>
      <a:defRPr sz="1200" b="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-assault.org/2015/08/03/when-to-use-git-merge-vs-git-rebase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15950" y="692150"/>
            <a:ext cx="5811838" cy="3270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153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15950" y="692150"/>
            <a:ext cx="5811838" cy="3270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lnSpc>
                <a:spcPct val="90000"/>
              </a:lnSpc>
              <a:spcBef>
                <a:spcPts val="600"/>
              </a:spcBef>
              <a:buAutoNum type="arabicPeriod"/>
            </a:pPr>
            <a:r>
              <a:rPr lang="en-US" sz="1200" dirty="0" smtClean="0">
                <a:solidFill>
                  <a:schemeClr val="tx2"/>
                </a:solidFill>
                <a:latin typeface="+mn-lt"/>
              </a:rPr>
              <a:t>Based on demo-vx7-feature1, create a temporary branch demo-vx7-feature1-rebase-I to represent </a:t>
            </a:r>
            <a:r>
              <a:rPr lang="en-US" sz="1200" dirty="0" smtClean="0">
                <a:solidFill>
                  <a:schemeClr val="tx2"/>
                </a:solidFill>
              </a:rPr>
              <a:t>demo-vx7-feature1 so not break later demo show, normally, will use demo-vx7-feature1 directly</a:t>
            </a:r>
          </a:p>
          <a:p>
            <a:pPr marL="228600" indent="-228600">
              <a:lnSpc>
                <a:spcPct val="90000"/>
              </a:lnSpc>
              <a:spcBef>
                <a:spcPts val="600"/>
              </a:spcBef>
              <a:buAutoNum type="arabicPeriod"/>
            </a:pPr>
            <a:r>
              <a:rPr lang="en-US" sz="1200" dirty="0" smtClean="0">
                <a:solidFill>
                  <a:schemeClr val="tx2"/>
                </a:solidFill>
                <a:latin typeface="+mn-lt"/>
              </a:rPr>
              <a:t>Ignored possible conflicts here</a:t>
            </a:r>
          </a:p>
          <a:p>
            <a:pPr marL="228600" indent="-228600">
              <a:lnSpc>
                <a:spcPct val="90000"/>
              </a:lnSpc>
              <a:spcBef>
                <a:spcPts val="600"/>
              </a:spcBef>
              <a:buAutoNum type="arabicPeriod"/>
            </a:pPr>
            <a:r>
              <a:rPr lang="en-US" sz="1200" dirty="0" smtClean="0">
                <a:solidFill>
                  <a:schemeClr val="tx2"/>
                </a:solidFill>
                <a:latin typeface="+mn-lt"/>
              </a:rPr>
              <a:t>https://jwiegley.github.io/git-from-the-bottom-up/1-Repository/8-interactive-rebasing.html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endParaRPr lang="en-US" sz="1200" dirty="0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5344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15950" y="692150"/>
            <a:ext cx="5811838" cy="3270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200" dirty="0" smtClean="0">
                <a:solidFill>
                  <a:schemeClr val="tx2"/>
                </a:solidFill>
                <a:latin typeface="+mn-lt"/>
              </a:rPr>
              <a:t>Based on demo-vx7-integration, create a temporary branch demo-vx7-integration-merge-squash to represent demo-vx7-integration,</a:t>
            </a:r>
            <a:r>
              <a:rPr lang="en-US" sz="1200" baseline="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1200" dirty="0" smtClean="0">
                <a:solidFill>
                  <a:schemeClr val="tx2"/>
                </a:solidFill>
              </a:rPr>
              <a:t>normally, will use </a:t>
            </a:r>
            <a:r>
              <a:rPr lang="en-US" sz="1200" dirty="0" smtClean="0">
                <a:solidFill>
                  <a:schemeClr val="tx2"/>
                </a:solidFill>
                <a:latin typeface="+mn-lt"/>
              </a:rPr>
              <a:t>demo-vx7-integration</a:t>
            </a:r>
            <a:r>
              <a:rPr lang="en-US" sz="1200" dirty="0" smtClean="0">
                <a:solidFill>
                  <a:schemeClr val="tx2"/>
                </a:solidFill>
              </a:rPr>
              <a:t> directly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endParaRPr lang="en-US" sz="1200" dirty="0" smtClean="0">
              <a:solidFill>
                <a:schemeClr val="tx2"/>
              </a:solidFill>
            </a:endParaRP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200" dirty="0" smtClean="0">
                <a:solidFill>
                  <a:schemeClr val="tx2"/>
                </a:solidFill>
              </a:rPr>
              <a:t>https://blog.bitbucket.org/2017/01/31/git-squash-commits-merging-bitbucket/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endParaRPr lang="en-US" sz="1200" dirty="0" smtClean="0">
              <a:solidFill>
                <a:schemeClr val="tx2"/>
              </a:solidFill>
            </a:endParaRP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200" dirty="0" smtClean="0">
                <a:solidFill>
                  <a:schemeClr val="tx2"/>
                </a:solidFill>
              </a:rPr>
              <a:t>A squash merge takes all the file changes and adds them to a single new commit on the target master branch, it's like a patch commit. 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200" dirty="0" smtClean="0">
                <a:solidFill>
                  <a:schemeClr val="tx2"/>
                </a:solidFill>
              </a:rPr>
              <a:t>A simple way to think about this is that squash merge gives you just the file changes, and a regular merge gives you the file changes and the commit history.</a:t>
            </a:r>
          </a:p>
        </p:txBody>
      </p:sp>
    </p:spTree>
    <p:extLst>
      <p:ext uri="{BB962C8B-B14F-4D97-AF65-F5344CB8AC3E}">
        <p14:creationId xmlns:p14="http://schemas.microsoft.com/office/powerpoint/2010/main" val="2875344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15950" y="692150"/>
            <a:ext cx="5811838" cy="3270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only changes</a:t>
            </a:r>
            <a:r>
              <a:rPr lang="en-US" baseline="0" dirty="0" smtClean="0"/>
              <a:t> are:</a:t>
            </a:r>
          </a:p>
          <a:p>
            <a:pPr marL="228600" indent="-228600">
              <a:buAutoNum type="arabicPeriod"/>
            </a:pPr>
            <a:r>
              <a:rPr lang="en-US" dirty="0" smtClean="0"/>
              <a:t>the CI pipeline to add “merge --squash” when integrate</a:t>
            </a:r>
          </a:p>
          <a:p>
            <a:pPr marL="228600" indent="-228600">
              <a:buAutoNum type="arabicPeriod"/>
            </a:pPr>
            <a:r>
              <a:rPr lang="en-US" dirty="0" smtClean="0"/>
              <a:t>The squashed</a:t>
            </a:r>
            <a:r>
              <a:rPr lang="en-US" baseline="0" dirty="0" smtClean="0"/>
              <a:t> branch commits will no longer existed on vx7-integration branch, but replaced by a new commit with all </a:t>
            </a:r>
            <a:r>
              <a:rPr lang="en-US" baseline="0" dirty="0" err="1" smtClean="0"/>
              <a:t>changeset</a:t>
            </a:r>
            <a:r>
              <a:rPr lang="en-US" baseline="0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75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15950" y="692150"/>
            <a:ext cx="5811838" cy="3270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long time</a:t>
            </a:r>
            <a:r>
              <a:rPr lang="en-US" baseline="0" dirty="0" smtClean="0"/>
              <a:t> off-train development of rebasing, it needs a pilot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75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15950" y="692150"/>
            <a:ext cx="5811838" cy="3270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2987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15950" y="692150"/>
            <a:ext cx="5811838" cy="3270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38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15950" y="692150"/>
            <a:ext cx="5811838" cy="3270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CA" baseline="0" dirty="0" smtClean="0"/>
          </a:p>
          <a:p>
            <a:pPr marL="0" indent="0">
              <a:buFontTx/>
              <a:buNone/>
            </a:pPr>
            <a:r>
              <a:rPr lang="en-CA" dirty="0" smtClean="0"/>
              <a:t>See commits history from vx7-integration:</a:t>
            </a:r>
          </a:p>
          <a:p>
            <a:pPr marL="0" indent="0">
              <a:buFontTx/>
              <a:buNone/>
            </a:pPr>
            <a:r>
              <a:rPr lang="en-CA" dirty="0" smtClean="0"/>
              <a:t>http://vxgit.wrs.com/projects/VX7/repos/vxworks/commits?until=refs%2Fheads%2Fvx7-integration</a:t>
            </a:r>
          </a:p>
          <a:p>
            <a:pPr marL="0" indent="0">
              <a:buFontTx/>
              <a:buNone/>
            </a:pPr>
            <a:endParaRPr lang="en-CA" dirty="0" smtClean="0"/>
          </a:p>
          <a:p>
            <a:pPr marL="0" indent="0">
              <a:buFontTx/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491503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15950" y="692150"/>
            <a:ext cx="5811838" cy="3270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</a:t>
            </a:r>
            <a:r>
              <a:rPr lang="en-US" baseline="0" dirty="0" smtClean="0"/>
              <a:t> CI model:</a:t>
            </a:r>
          </a:p>
          <a:p>
            <a:r>
              <a:rPr lang="en-US" dirty="0" smtClean="0"/>
              <a:t>https://jive.windriver.com/community/engineering/vx7-engineering/vx7-development-processes-and-tools</a:t>
            </a:r>
          </a:p>
          <a:p>
            <a:r>
              <a:rPr lang="en-US" dirty="0" smtClean="0"/>
              <a:t>https://jive.windriver.com/docs/DOC-61321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744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15950" y="692150"/>
            <a:ext cx="5811838" cy="3270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Leave the clean of feature/defect</a:t>
            </a:r>
            <a:r>
              <a:rPr lang="en-CA" baseline="0" dirty="0" smtClean="0"/>
              <a:t> branch along, it’s a choice by team/developer, somebody may want to keep detailed commit history using rebase.</a:t>
            </a:r>
            <a:endParaRPr lang="en-CA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7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15950" y="692150"/>
            <a:ext cx="5811838" cy="3270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aseline="0" dirty="0" smtClean="0"/>
              <a:t>Here we use demo-vx7-integration to represent the formal integration branch (vx7-integration)</a:t>
            </a:r>
          </a:p>
          <a:p>
            <a:r>
              <a:rPr lang="en-CA" baseline="0" dirty="0" smtClean="0"/>
              <a:t>Use demo-vx7-feature1 to represent any feature development branch.</a:t>
            </a:r>
          </a:p>
          <a:p>
            <a:r>
              <a:rPr lang="en-CA" baseline="0" dirty="0" smtClean="0"/>
              <a:t>You can just replace them in formal usage</a:t>
            </a:r>
          </a:p>
        </p:txBody>
      </p:sp>
    </p:spTree>
    <p:extLst>
      <p:ext uri="{BB962C8B-B14F-4D97-AF65-F5344CB8AC3E}">
        <p14:creationId xmlns:p14="http://schemas.microsoft.com/office/powerpoint/2010/main" val="2875344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15950" y="692150"/>
            <a:ext cx="5811838" cy="3270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aseline="0" dirty="0" smtClean="0"/>
              <a:t>Here we create a branch “demo-vx7-integration-normal-merge” just for demo show to represent demo-vx7-integration operation, so it will not break later demo show.</a:t>
            </a:r>
          </a:p>
          <a:p>
            <a:r>
              <a:rPr lang="en-CA" baseline="0" dirty="0" smtClean="0"/>
              <a:t>In normal operation, the merge happens directly on demo-vx7-integration</a:t>
            </a:r>
          </a:p>
        </p:txBody>
      </p:sp>
    </p:spTree>
    <p:extLst>
      <p:ext uri="{BB962C8B-B14F-4D97-AF65-F5344CB8AC3E}">
        <p14:creationId xmlns:p14="http://schemas.microsoft.com/office/powerpoint/2010/main" val="2875344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15950" y="692150"/>
            <a:ext cx="5811838" cy="3270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baseline="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There is a great article that illustrates this model:</a:t>
            </a:r>
          </a:p>
          <a:p>
            <a:r>
              <a:rPr lang="en-US" sz="1200" b="0" u="sng" kern="1200" baseline="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https://visual-assault.org/2015/08/03/when-to-use-git-merge-vs-git-rebase/</a:t>
            </a:r>
            <a:endParaRPr lang="en-US" sz="1200" b="0" kern="1200" baseline="0" dirty="0" smtClean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CA" baseline="0" dirty="0" smtClean="0"/>
          </a:p>
          <a:p>
            <a:r>
              <a:rPr lang="en-CA" baseline="0" dirty="0" smtClean="0"/>
              <a:t>We may use below </a:t>
            </a:r>
            <a:r>
              <a:rPr lang="en-CA" baseline="0" smtClean="0"/>
              <a:t>branch model:</a:t>
            </a:r>
            <a:endParaRPr lang="en-CA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Branch off – Rebase/Rebase -</a:t>
            </a:r>
            <a:r>
              <a:rPr lang="en-US" sz="1200" b="0" kern="1200" baseline="0" dirty="0" err="1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kern="1200" baseline="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(from master) - Merge/Merge Squash (to Master, maybe fast forward so without an useless merge commit)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Branch off - Merge (from master) -- Merge Squash (on Master, and from feature branch)</a:t>
            </a:r>
          </a:p>
          <a:p>
            <a:endParaRPr lang="en-CA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875344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15950" y="692150"/>
            <a:ext cx="5811838" cy="3270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200" dirty="0" smtClean="0">
                <a:solidFill>
                  <a:schemeClr val="tx2"/>
                </a:solidFill>
                <a:latin typeface="+mn-lt"/>
              </a:rPr>
              <a:t>http://twiki.wrs.com/PBUeng/ViperDevEnv#How_To_Do_Rebases_To_Prevent_Merge_Commits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endParaRPr lang="en-US" sz="1200" dirty="0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5344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15950" y="692150"/>
            <a:ext cx="5811838" cy="3270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200" dirty="0" smtClean="0">
                <a:solidFill>
                  <a:schemeClr val="tx2"/>
                </a:solidFill>
                <a:latin typeface="+mn-lt"/>
              </a:rPr>
              <a:t>http://twiki.wrs.com/PBUeng/ViperDevEnv#How_To_Do_Rebases_To_Prevent_Merge_Commits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endParaRPr lang="en-US" sz="1200" dirty="0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5344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Grp="1" noChangeArrowheads="1"/>
          </p:cNvSpPr>
          <p:nvPr>
            <p:ph type="ctrTitle" hasCustomPrompt="1"/>
          </p:nvPr>
        </p:nvSpPr>
        <p:spPr bwMode="gray">
          <a:xfrm>
            <a:off x="378969" y="2079889"/>
            <a:ext cx="4712758" cy="403957"/>
          </a:xfrm>
          <a:noFill/>
          <a:ln>
            <a:noFill/>
          </a:ln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lang="en-US" sz="3000" b="1" cap="none" dirty="0">
                <a:solidFill>
                  <a:schemeClr val="accent1"/>
                </a:solidFill>
                <a:latin typeface="+mn-lt"/>
              </a:defRPr>
            </a:lvl1pPr>
          </a:lstStyle>
          <a:p>
            <a:pPr lvl="0" eaLnBrk="1" hangingPunct="1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9" name="Text Placeholder 19"/>
          <p:cNvSpPr>
            <a:spLocks noGrp="1"/>
          </p:cNvSpPr>
          <p:nvPr userDrawn="1">
            <p:ph type="body" sz="quarter" idx="10" hasCustomPrompt="1"/>
          </p:nvPr>
        </p:nvSpPr>
        <p:spPr bwMode="gray">
          <a:xfrm>
            <a:off x="388493" y="2624978"/>
            <a:ext cx="4695825" cy="28212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600"/>
              </a:spcBef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6" name="AutoShape 3"/>
          <p:cNvSpPr>
            <a:spLocks noChangeAspect="1" noChangeArrowheads="1" noTextEdit="1"/>
          </p:cNvSpPr>
          <p:nvPr userDrawn="1"/>
        </p:nvSpPr>
        <p:spPr bwMode="auto">
          <a:xfrm>
            <a:off x="3862388" y="2981325"/>
            <a:ext cx="2698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TextBox 59"/>
          <p:cNvSpPr txBox="1"/>
          <p:nvPr userDrawn="1"/>
        </p:nvSpPr>
        <p:spPr bwMode="gray">
          <a:xfrm>
            <a:off x="386432" y="4934261"/>
            <a:ext cx="1401313" cy="7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defTabSz="914400"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5F5F5F"/>
                </a:solidFill>
                <a:latin typeface="Arial"/>
                <a:ea typeface="+mn-ea"/>
              </a:defRPr>
            </a:lvl1pPr>
          </a:lstStyle>
          <a:p>
            <a:r>
              <a:rPr lang="en-US" sz="500" dirty="0" smtClean="0">
                <a:solidFill>
                  <a:srgbClr val="5F5F5F"/>
                </a:solidFill>
              </a:rPr>
              <a:t>© 2017 WIND RIVER. ALL RIGHTS RESERVED.</a:t>
            </a:r>
            <a:endParaRPr lang="en-US" sz="500" dirty="0">
              <a:solidFill>
                <a:srgbClr val="5F5F5F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49682" cy="975407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14999" y="84664"/>
            <a:ext cx="2645833" cy="4914707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 userDrawn="1"/>
        </p:nvPicPr>
        <p:blipFill rotWithShape="1">
          <a:blip r:embed="rId4"/>
          <a:srcRect r="13428" b="28025"/>
          <a:stretch/>
        </p:blipFill>
        <p:spPr>
          <a:xfrm>
            <a:off x="7018685" y="4299627"/>
            <a:ext cx="1817463" cy="562609"/>
          </a:xfrm>
          <a:prstGeom prst="rect">
            <a:avLst/>
          </a:prstGeom>
        </p:spPr>
      </p:pic>
      <p:pic>
        <p:nvPicPr>
          <p:cNvPr id="5" name="Picture 4" descr="INTEL_Red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46" y="1091364"/>
            <a:ext cx="1201272" cy="7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62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5274" y="549714"/>
            <a:ext cx="8572501" cy="32316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 bwMode="gray">
          <a:xfrm>
            <a:off x="303461" y="1388711"/>
            <a:ext cx="8573839" cy="1095685"/>
          </a:xfr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215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5274" y="549714"/>
            <a:ext cx="8572501" cy="32316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 hasCustomPrompt="1"/>
          </p:nvPr>
        </p:nvSpPr>
        <p:spPr bwMode="white">
          <a:xfrm>
            <a:off x="303461" y="949629"/>
            <a:ext cx="8573839" cy="282129"/>
          </a:xfrm>
          <a:noFill/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85750" indent="-285750">
              <a:buNone/>
              <a:defRPr lang="en-US" sz="2000" b="0" dirty="0">
                <a:solidFill>
                  <a:schemeClr val="tx1"/>
                </a:solidFill>
                <a:latin typeface="+mn-lt"/>
                <a:ea typeface="ＭＳ Ｐゴシック" pitchFamily="34" charset="-128"/>
              </a:defRPr>
            </a:lvl1pPr>
          </a:lstStyle>
          <a:p>
            <a:pPr marL="0" lvl="0" indent="0" eaLnBrk="1" hangingPunct="1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 bwMode="gray">
          <a:xfrm>
            <a:off x="303461" y="1388711"/>
            <a:ext cx="8573839" cy="1095685"/>
          </a:xfr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1436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5274" y="549714"/>
            <a:ext cx="8572501" cy="32316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 hasCustomPrompt="1"/>
          </p:nvPr>
        </p:nvSpPr>
        <p:spPr bwMode="white">
          <a:xfrm>
            <a:off x="303461" y="949629"/>
            <a:ext cx="8573839" cy="282129"/>
          </a:xfrm>
          <a:noFill/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85750" indent="-285750">
              <a:buNone/>
              <a:defRPr lang="en-US" sz="2000" b="0" dirty="0">
                <a:solidFill>
                  <a:srgbClr val="5F5F5F"/>
                </a:solidFill>
                <a:latin typeface="+mn-lt"/>
                <a:ea typeface="ＭＳ Ｐゴシック" pitchFamily="34" charset="-128"/>
              </a:defRPr>
            </a:lvl1pPr>
          </a:lstStyle>
          <a:p>
            <a:pPr marL="0" lvl="0" indent="0" eaLnBrk="1" hangingPunct="1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 bwMode="gray">
          <a:xfrm>
            <a:off x="303461" y="1388711"/>
            <a:ext cx="3944689" cy="1095685"/>
          </a:xfr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 hasCustomPrompt="1"/>
          </p:nvPr>
        </p:nvSpPr>
        <p:spPr bwMode="gray">
          <a:xfrm>
            <a:off x="4932611" y="1388711"/>
            <a:ext cx="3944689" cy="1095685"/>
          </a:xfr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1475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5274" y="549714"/>
            <a:ext cx="8572501" cy="32316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 hasCustomPrompt="1"/>
          </p:nvPr>
        </p:nvSpPr>
        <p:spPr bwMode="white">
          <a:xfrm>
            <a:off x="303461" y="949629"/>
            <a:ext cx="8573839" cy="282129"/>
          </a:xfrm>
          <a:noFill/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85750" indent="-285750">
              <a:buNone/>
              <a:defRPr lang="en-US" sz="2000" b="0" dirty="0">
                <a:solidFill>
                  <a:srgbClr val="5F5F5F"/>
                </a:solidFill>
                <a:latin typeface="+mn-lt"/>
                <a:ea typeface="ＭＳ Ｐゴシック" pitchFamily="34" charset="-128"/>
              </a:defRPr>
            </a:lvl1pPr>
          </a:lstStyle>
          <a:p>
            <a:pPr marL="0" lvl="0" indent="0" eaLnBrk="1" hangingPunct="1"/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17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464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549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1752" y="1389888"/>
            <a:ext cx="8572501" cy="1095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1032" name="Picture 54" descr="wind_river" hidden="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962900" y="4959304"/>
            <a:ext cx="975044" cy="88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9" hidden="1"/>
          <p:cNvSpPr/>
          <p:nvPr/>
        </p:nvSpPr>
        <p:spPr bwMode="gray">
          <a:xfrm flipV="1">
            <a:off x="-2382" y="895349"/>
            <a:ext cx="8460581" cy="31432"/>
          </a:xfrm>
          <a:custGeom>
            <a:avLst/>
            <a:gdLst>
              <a:gd name="connsiteX0" fmla="*/ 0 w 3581400"/>
              <a:gd name="connsiteY0" fmla="*/ 0 h 76200"/>
              <a:gd name="connsiteX1" fmla="*/ 3581400 w 3581400"/>
              <a:gd name="connsiteY1" fmla="*/ 0 h 76200"/>
              <a:gd name="connsiteX2" fmla="*/ 3581400 w 3581400"/>
              <a:gd name="connsiteY2" fmla="*/ 76200 h 76200"/>
              <a:gd name="connsiteX3" fmla="*/ 0 w 3581400"/>
              <a:gd name="connsiteY3" fmla="*/ 76200 h 76200"/>
              <a:gd name="connsiteX4" fmla="*/ 0 w 3581400"/>
              <a:gd name="connsiteY4" fmla="*/ 0 h 76200"/>
              <a:gd name="connsiteX0" fmla="*/ 0 w 3581400"/>
              <a:gd name="connsiteY0" fmla="*/ 0 h 76200"/>
              <a:gd name="connsiteX1" fmla="*/ 3581400 w 3581400"/>
              <a:gd name="connsiteY1" fmla="*/ 76200 h 76200"/>
              <a:gd name="connsiteX2" fmla="*/ 0 w 3581400"/>
              <a:gd name="connsiteY2" fmla="*/ 76200 h 76200"/>
              <a:gd name="connsiteX3" fmla="*/ 0 w 3581400"/>
              <a:gd name="connsiteY3" fmla="*/ 0 h 76200"/>
              <a:gd name="connsiteX0" fmla="*/ 0 w 3582408"/>
              <a:gd name="connsiteY0" fmla="*/ 0 h 52388"/>
              <a:gd name="connsiteX1" fmla="*/ 3582408 w 3582408"/>
              <a:gd name="connsiteY1" fmla="*/ 52388 h 52388"/>
              <a:gd name="connsiteX2" fmla="*/ 1008 w 3582408"/>
              <a:gd name="connsiteY2" fmla="*/ 52388 h 52388"/>
              <a:gd name="connsiteX3" fmla="*/ 0 w 3582408"/>
              <a:gd name="connsiteY3" fmla="*/ 0 h 5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408" h="52388">
                <a:moveTo>
                  <a:pt x="0" y="0"/>
                </a:moveTo>
                <a:lnTo>
                  <a:pt x="3582408" y="52388"/>
                </a:lnTo>
                <a:lnTo>
                  <a:pt x="1008" y="52388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78800">
                <a:srgbClr val="7ED3F7"/>
              </a:gs>
              <a:gs pos="100000">
                <a:srgbClr val="7ED3F7">
                  <a:alpha val="4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9525">
            <a:noFill/>
            <a:round/>
            <a:headEnd/>
            <a:tailEnd/>
          </a:ln>
          <a:effectLst/>
          <a:extLst/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</a:pPr>
            <a:endParaRPr lang="en-US" sz="2000" dirty="0">
              <a:solidFill>
                <a:srgbClr val="FFFFFF"/>
              </a:solidFill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95274" y="549714"/>
            <a:ext cx="857250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 eaLnBrk="1" hangingPunct="1"/>
            <a:r>
              <a:rPr lang="en-US" dirty="0" smtClean="0"/>
              <a:t>CLICK TO ADD TITLE</a:t>
            </a:r>
          </a:p>
        </p:txBody>
      </p:sp>
      <p:sp>
        <p:nvSpPr>
          <p:cNvPr id="101" name="TextBox 100"/>
          <p:cNvSpPr txBox="1"/>
          <p:nvPr/>
        </p:nvSpPr>
        <p:spPr bwMode="gray">
          <a:xfrm>
            <a:off x="277219" y="4908667"/>
            <a:ext cx="110608" cy="118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r" defTabSz="914400">
              <a:defRPr sz="800">
                <a:solidFill>
                  <a:srgbClr val="5F5F5F"/>
                </a:solidFill>
              </a:defRPr>
            </a:lvl1pPr>
          </a:lstStyle>
          <a:p>
            <a:fld id="{58EC7406-F4CC-4ABF-902E-2AF4E70E5C0F}" type="slidenum">
              <a:rPr lang="en-US" sz="700" smtClean="0">
                <a:solidFill>
                  <a:srgbClr val="5F5F5F"/>
                </a:solidFill>
                <a:latin typeface="Arial"/>
              </a:rPr>
              <a:pPr/>
              <a:t>‹#›</a:t>
            </a:fld>
            <a:endParaRPr lang="en-US" sz="700" dirty="0" smtClean="0">
              <a:solidFill>
                <a:srgbClr val="5F5F5F"/>
              </a:solidFill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 bwMode="black">
          <a:xfrm>
            <a:off x="3901440" y="68072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endParaRPr lang="en-US" sz="2000" dirty="0" err="1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6" name="TextBox 85"/>
          <p:cNvSpPr txBox="1"/>
          <p:nvPr/>
        </p:nvSpPr>
        <p:spPr bwMode="gray">
          <a:xfrm>
            <a:off x="503755" y="4935514"/>
            <a:ext cx="1401313" cy="8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defTabSz="914400"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5F5F5F"/>
                </a:solidFill>
                <a:latin typeface="Arial"/>
                <a:ea typeface="+mn-ea"/>
              </a:defRPr>
            </a:lvl1pPr>
          </a:lstStyle>
          <a:p>
            <a:r>
              <a:rPr lang="en-US" sz="500" dirty="0" smtClean="0">
                <a:solidFill>
                  <a:srgbClr val="5F5F5F"/>
                </a:solidFill>
              </a:rPr>
              <a:t>© 2017 WIND RIVER. ALL RIGHTS RESERVED.</a:t>
            </a:r>
            <a:endParaRPr lang="en-US" sz="500" dirty="0">
              <a:solidFill>
                <a:srgbClr val="5F5F5F"/>
              </a:solidFill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8700" y="4756575"/>
            <a:ext cx="660401" cy="39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4" descr="INTEL_Red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808" y="4975316"/>
            <a:ext cx="878706" cy="57116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 bwMode="gray">
          <a:xfrm flipH="1">
            <a:off x="2259092" y="4909921"/>
            <a:ext cx="6229608" cy="3471"/>
          </a:xfrm>
          <a:prstGeom prst="line">
            <a:avLst/>
          </a:prstGeom>
          <a:solidFill>
            <a:schemeClr val="accent2"/>
          </a:solidFill>
          <a:ln w="9525" cap="flat" cmpd="sng" algn="ctr">
            <a:gradFill>
              <a:gsLst>
                <a:gs pos="0">
                  <a:schemeClr val="bg1">
                    <a:lumMod val="50000"/>
                  </a:schemeClr>
                </a:gs>
                <a:gs pos="31000">
                  <a:schemeClr val="bg1">
                    <a:lumMod val="50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185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569" r:id="rId1"/>
    <p:sldLayoutId id="2147486565" r:id="rId2"/>
    <p:sldLayoutId id="2147486561" r:id="rId3"/>
    <p:sldLayoutId id="2147486566" r:id="rId4"/>
    <p:sldLayoutId id="2147486562" r:id="rId5"/>
    <p:sldLayoutId id="2147486564" r:id="rId6"/>
    <p:sldLayoutId id="2147486568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lang="en-US" sz="2400" b="1" smtClean="0">
          <a:solidFill>
            <a:schemeClr val="accent1"/>
          </a:solidFill>
          <a:latin typeface="+mj-lt"/>
          <a:ea typeface="ＭＳ Ｐゴシック" pitchFamily="34" charset="-128"/>
          <a:cs typeface="ＭＳ Ｐゴシック" charset="0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rgbClr val="5F5F5F"/>
          </a:solidFill>
          <a:latin typeface="Arial" charset="0"/>
          <a:ea typeface="ＭＳ Ｐゴシック" charset="-128"/>
          <a:cs typeface="ＭＳ Ｐゴシック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rgbClr val="5F5F5F"/>
          </a:solidFill>
          <a:latin typeface="Arial" charset="0"/>
          <a:ea typeface="ＭＳ Ｐゴシック" charset="-128"/>
          <a:cs typeface="ＭＳ Ｐゴシック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rgbClr val="5F5F5F"/>
          </a:solidFill>
          <a:latin typeface="Arial" charset="0"/>
          <a:ea typeface="ＭＳ Ｐゴシック" charset="-128"/>
          <a:cs typeface="ＭＳ Ｐゴシック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rgbClr val="5F5F5F"/>
          </a:solidFill>
          <a:latin typeface="Arial" charset="0"/>
          <a:ea typeface="ＭＳ Ｐゴシック" charset="-128"/>
          <a:cs typeface="ＭＳ Ｐゴシック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 baseline="0">
          <a:solidFill>
            <a:schemeClr val="tx2"/>
          </a:solidFill>
          <a:latin typeface="+mn-lt"/>
          <a:ea typeface="ＭＳ Ｐゴシック" charset="-128"/>
          <a:cs typeface="ＭＳ Ｐゴシック" charset="0"/>
        </a:defRPr>
      </a:lvl1pPr>
      <a:lvl2pPr marL="461963" indent="-231775" algn="l" rtl="0" eaLnBrk="1" fontAlgn="base" hangingPunct="1">
        <a:lnSpc>
          <a:spcPct val="90000"/>
        </a:lnSpc>
        <a:spcBef>
          <a:spcPts val="400"/>
        </a:spcBef>
        <a:spcAft>
          <a:spcPct val="0"/>
        </a:spcAft>
        <a:buClr>
          <a:schemeClr val="accent1"/>
        </a:buClr>
        <a:buChar char="–"/>
        <a:defRPr sz="1800">
          <a:solidFill>
            <a:schemeClr val="tx2"/>
          </a:solidFill>
          <a:latin typeface="+mn-lt"/>
          <a:ea typeface="ＭＳ Ｐゴシック" charset="-128"/>
        </a:defRPr>
      </a:lvl2pPr>
      <a:lvl3pPr marL="684213" indent="-166688" algn="l" rtl="0" eaLnBrk="1" fontAlgn="base" hangingPunct="1">
        <a:lnSpc>
          <a:spcPct val="90000"/>
        </a:lnSpc>
        <a:spcBef>
          <a:spcPts val="4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600">
          <a:solidFill>
            <a:schemeClr val="tx2"/>
          </a:solidFill>
          <a:latin typeface="+mn-lt"/>
          <a:ea typeface="ＭＳ Ｐゴシック" charset="-128"/>
        </a:defRPr>
      </a:lvl3pPr>
      <a:lvl4pPr marL="858838" indent="-174625" algn="l" rtl="0" eaLnBrk="1" fontAlgn="base" hangingPunct="1">
        <a:lnSpc>
          <a:spcPct val="90000"/>
        </a:lnSpc>
        <a:spcBef>
          <a:spcPts val="400"/>
        </a:spcBef>
        <a:spcAft>
          <a:spcPct val="0"/>
        </a:spcAft>
        <a:buClr>
          <a:schemeClr val="accent1"/>
        </a:buClr>
        <a:buChar char="–"/>
        <a:defRPr sz="1400">
          <a:solidFill>
            <a:schemeClr val="tx2"/>
          </a:solidFill>
          <a:latin typeface="+mn-lt"/>
          <a:ea typeface="ＭＳ Ｐゴシック" charset="-128"/>
        </a:defRPr>
      </a:lvl4pPr>
      <a:lvl5pPr marL="1485900" indent="-228600" algn="l" rtl="0" eaLnBrk="1" fontAlgn="base" hangingPunct="1">
        <a:lnSpc>
          <a:spcPct val="90000"/>
        </a:lnSpc>
        <a:spcBef>
          <a:spcPts val="400"/>
        </a:spcBef>
        <a:spcAft>
          <a:spcPct val="0"/>
        </a:spcAft>
        <a:buClr>
          <a:schemeClr val="bg1"/>
        </a:buClr>
        <a:buFont typeface="Wingdings" pitchFamily="2" charset="2"/>
        <a:buChar char="§"/>
        <a:defRPr sz="1600">
          <a:solidFill>
            <a:schemeClr val="bg1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53829F"/>
        </a:buClr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53829F"/>
        </a:buClr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53829F"/>
        </a:buClr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53829F"/>
        </a:buClr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gitready.com/advanced/2009/02/10/squashing-commits-with-rebase.html" TargetMode="External"/><Relationship Id="rId3" Type="http://schemas.openxmlformats.org/officeDocument/2006/relationships/hyperlink" Target="https://jive.windriver.com/docs/DOC-58638" TargetMode="External"/><Relationship Id="rId7" Type="http://schemas.openxmlformats.org/officeDocument/2006/relationships/hyperlink" Target="http://twiki.wrs.com/PBUeng/ViperDevEnv#How_To_Do_Rebases_To_Prevent_Merge_Commit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visualstudio.com/en-us/docs/git/merging-with-squash" TargetMode="External"/><Relationship Id="rId11" Type="http://schemas.openxmlformats.org/officeDocument/2006/relationships/hyperlink" Target="https://www.atlassian.com/blog/git/git-team-workflows-merge-or-rebase" TargetMode="External"/><Relationship Id="rId5" Type="http://schemas.openxmlformats.org/officeDocument/2006/relationships/hyperlink" Target="https://blogs.msdn.microsoft.com/devops/2016/03/15/squash-a-whole-new-way-to-merge-pull-requests/" TargetMode="External"/><Relationship Id="rId10" Type="http://schemas.openxmlformats.org/officeDocument/2006/relationships/hyperlink" Target="https://visual-assault.org/2015/08/03/when-to-use-git-merge-vs-git-rebase/" TargetMode="External"/><Relationship Id="rId4" Type="http://schemas.openxmlformats.org/officeDocument/2006/relationships/hyperlink" Target="https://www.atlassian.com/git/tutorials/merging-vs-rebasing" TargetMode="External"/><Relationship Id="rId9" Type="http://schemas.openxmlformats.org/officeDocument/2006/relationships/hyperlink" Target="https://stackoverflow.com/questions/16449029/is-squashing-commits-into-one-best-practice-for-this-particular-workflow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969" y="1699017"/>
            <a:ext cx="4712758" cy="784830"/>
          </a:xfrm>
        </p:spPr>
        <p:txBody>
          <a:bodyPr/>
          <a:lstStyle/>
          <a:p>
            <a:r>
              <a:rPr lang="en-US" dirty="0" smtClean="0"/>
              <a:t>VxWorks SR0520+</a:t>
            </a:r>
            <a:br>
              <a:rPr lang="en-US" dirty="0" smtClean="0"/>
            </a:br>
            <a:r>
              <a:rPr lang="en-US" dirty="0" err="1" smtClean="0"/>
              <a:t>Git</a:t>
            </a:r>
            <a:r>
              <a:rPr lang="en-US" dirty="0" smtClean="0"/>
              <a:t> Workflow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8493" y="2736950"/>
            <a:ext cx="4695825" cy="276999"/>
          </a:xfrm>
        </p:spPr>
        <p:txBody>
          <a:bodyPr/>
          <a:lstStyle/>
          <a:p>
            <a:r>
              <a:rPr lang="en-US" dirty="0" smtClean="0"/>
              <a:t>Shawn Ye</a:t>
            </a:r>
          </a:p>
        </p:txBody>
      </p:sp>
    </p:spTree>
    <p:extLst>
      <p:ext uri="{BB962C8B-B14F-4D97-AF65-F5344CB8AC3E}">
        <p14:creationId xmlns:p14="http://schemas.microsoft.com/office/powerpoint/2010/main" val="313881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Demo: Avoiding Merge Records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gray">
          <a:xfrm>
            <a:off x="303465" y="1388714"/>
            <a:ext cx="8150070" cy="3709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 baseline="0">
                <a:solidFill>
                  <a:schemeClr val="tx2"/>
                </a:solidFill>
                <a:latin typeface="+mn-lt"/>
                <a:ea typeface="ＭＳ Ｐゴシック" charset="-128"/>
                <a:cs typeface="ＭＳ Ｐゴシック" charset="0"/>
              </a:defRPr>
            </a:lvl1pPr>
            <a:lvl2pPr marL="461963" indent="-23177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Char char="–"/>
              <a:defRPr sz="180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684213" indent="-166688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60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858838" indent="-17462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Char char="–"/>
              <a:defRPr sz="140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1485900" indent="-228600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buChar char="§"/>
              <a:defRPr sz="1800">
                <a:solidFill>
                  <a:schemeClr val="bg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defTabSz="914400"/>
            <a:r>
              <a:rPr lang="en-US" dirty="0"/>
              <a:t>Limit the number of commits per submission to Master Branch</a:t>
            </a:r>
          </a:p>
          <a:p>
            <a:pPr lvl="1" defTabSz="914400"/>
            <a:r>
              <a:rPr lang="en-CA" dirty="0"/>
              <a:t>User stories and defects should typically be captured in a single </a:t>
            </a:r>
            <a:r>
              <a:rPr lang="en-CA" dirty="0" smtClean="0"/>
              <a:t>commit</a:t>
            </a:r>
          </a:p>
          <a:p>
            <a:pPr lvl="1" defTabSz="914400"/>
            <a:r>
              <a:rPr lang="en-CA" dirty="0" smtClean="0"/>
              <a:t>Expectation is that every commit “works” (i.e. will pass Nightly Test)</a:t>
            </a:r>
            <a:endParaRPr lang="en-US" dirty="0"/>
          </a:p>
          <a:p>
            <a:pPr lvl="1" defTabSz="914400"/>
            <a:r>
              <a:rPr lang="en-CA" dirty="0" smtClean="0"/>
              <a:t>General Steps:</a:t>
            </a:r>
            <a:endParaRPr lang="en-US" dirty="0" smtClean="0"/>
          </a:p>
          <a:p>
            <a:pPr marL="860425" lvl="2" indent="-342900" defTabSz="914400">
              <a:buFont typeface="+mj-lt"/>
              <a:buAutoNum type="arabicPeriod"/>
            </a:pPr>
            <a:r>
              <a:rPr lang="en-US" dirty="0" smtClean="0"/>
              <a:t>Create Private Branch from Master Branch</a:t>
            </a:r>
            <a:endParaRPr lang="en-US" dirty="0"/>
          </a:p>
          <a:p>
            <a:pPr marL="860425" lvl="2" indent="-342900" defTabSz="914400">
              <a:buFont typeface="+mj-lt"/>
              <a:buAutoNum type="arabicPeriod"/>
            </a:pPr>
            <a:r>
              <a:rPr lang="en-US" dirty="0" smtClean="0"/>
              <a:t>Commit regularly, logically, and intentionally </a:t>
            </a:r>
          </a:p>
          <a:p>
            <a:pPr marL="1035050" lvl="3" indent="-342900" defTabSz="914400"/>
            <a:r>
              <a:rPr lang="en-US" dirty="0" smtClean="0"/>
              <a:t>i.e. avoid random commits that would break builds or Nightly Test</a:t>
            </a:r>
            <a:endParaRPr lang="en-US" dirty="0"/>
          </a:p>
          <a:p>
            <a:pPr marL="860425" lvl="2" indent="-342900" defTabSz="914400">
              <a:buFont typeface="+mj-lt"/>
              <a:buAutoNum type="arabicPeriod"/>
            </a:pPr>
            <a:r>
              <a:rPr lang="en-US" dirty="0" smtClean="0"/>
              <a:t>Perform a Code </a:t>
            </a:r>
            <a:r>
              <a:rPr lang="en-US" dirty="0"/>
              <a:t>Review</a:t>
            </a:r>
          </a:p>
          <a:p>
            <a:pPr marL="860425" lvl="2" indent="-342900" defTabSz="914400">
              <a:buFont typeface="+mj-lt"/>
              <a:buAutoNum type="arabicPeriod"/>
            </a:pPr>
            <a:r>
              <a:rPr lang="en-US" dirty="0" smtClean="0"/>
              <a:t>Review and clean-up commits to show a logical progression of the work</a:t>
            </a:r>
          </a:p>
          <a:p>
            <a:pPr marL="1035050" lvl="3" indent="-342900" defTabSz="914400"/>
            <a:r>
              <a:rPr lang="en-US" dirty="0" smtClean="0"/>
              <a:t>Method 1: Interactive Rebase</a:t>
            </a:r>
          </a:p>
          <a:p>
            <a:pPr marL="1035050" lvl="3" indent="-342900" defTabSz="914400"/>
            <a:r>
              <a:rPr lang="en-US" dirty="0" smtClean="0"/>
              <a:t>Method 2: Merge </a:t>
            </a:r>
            <a:r>
              <a:rPr lang="en-US" dirty="0"/>
              <a:t>Squash</a:t>
            </a:r>
          </a:p>
          <a:p>
            <a:pPr marL="860425" lvl="2" indent="-342900" defTabSz="91440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dirty="0"/>
              <a:t>the </a:t>
            </a:r>
            <a:r>
              <a:rPr lang="en-CA" dirty="0"/>
              <a:t>Jenkins </a:t>
            </a:r>
            <a:r>
              <a:rPr lang="en-CA" dirty="0"/>
              <a:t>pipeline </a:t>
            </a:r>
            <a:r>
              <a:rPr lang="en-CA" dirty="0" smtClean="0"/>
              <a:t>to submit your Private Branch</a:t>
            </a:r>
            <a:endParaRPr lang="en-US" dirty="0"/>
          </a:p>
          <a:p>
            <a:pPr defTabSz="914400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9203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Demo: Rebase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gray">
          <a:xfrm>
            <a:off x="387440" y="1110343"/>
            <a:ext cx="7328976" cy="878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 baseline="0">
                <a:solidFill>
                  <a:schemeClr val="tx2"/>
                </a:solidFill>
                <a:latin typeface="+mn-lt"/>
                <a:ea typeface="ＭＳ Ｐゴシック" charset="-128"/>
                <a:cs typeface="ＭＳ Ｐゴシック" charset="0"/>
              </a:defRPr>
            </a:lvl1pPr>
            <a:lvl2pPr marL="461963" indent="-23177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Char char="–"/>
              <a:defRPr sz="180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684213" indent="-166688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60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858838" indent="-17462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Char char="–"/>
              <a:defRPr sz="140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1485900" indent="-228600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buChar char="§"/>
              <a:defRPr sz="1800">
                <a:solidFill>
                  <a:schemeClr val="bg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defTabSz="914400"/>
            <a:r>
              <a:rPr lang="en-CA" dirty="0" smtClean="0"/>
              <a:t>A </a:t>
            </a:r>
            <a:r>
              <a:rPr lang="en-CA" i="1" u="sng" dirty="0" smtClean="0"/>
              <a:t>Rebase</a:t>
            </a:r>
            <a:r>
              <a:rPr lang="en-CA" dirty="0" smtClean="0"/>
              <a:t> will change the history of your commits </a:t>
            </a:r>
          </a:p>
          <a:p>
            <a:pPr lvl="1" defTabSz="914400"/>
            <a:r>
              <a:rPr lang="en-CA" dirty="0" smtClean="0"/>
              <a:t>Puts local </a:t>
            </a:r>
            <a:r>
              <a:rPr lang="en-CA" dirty="0"/>
              <a:t>commits </a:t>
            </a:r>
            <a:r>
              <a:rPr lang="en-US" dirty="0" smtClean="0"/>
              <a:t>on </a:t>
            </a:r>
            <a:r>
              <a:rPr lang="en-US" dirty="0"/>
              <a:t>top of the </a:t>
            </a:r>
            <a:r>
              <a:rPr lang="en-US" dirty="0" smtClean="0"/>
              <a:t>Master Branch’s current commits</a:t>
            </a:r>
            <a:endParaRPr lang="en-US" dirty="0"/>
          </a:p>
          <a:p>
            <a:pPr lvl="1" defTabSz="914400"/>
            <a:r>
              <a:rPr lang="en-US" dirty="0" smtClean="0"/>
              <a:t>It does not create merge records</a:t>
            </a:r>
          </a:p>
        </p:txBody>
      </p:sp>
      <p:cxnSp>
        <p:nvCxnSpPr>
          <p:cNvPr id="5" name="Straight Connector 4"/>
          <p:cNvCxnSpPr>
            <a:endCxn id="23" idx="2"/>
          </p:cNvCxnSpPr>
          <p:nvPr/>
        </p:nvCxnSpPr>
        <p:spPr bwMode="auto">
          <a:xfrm flipV="1">
            <a:off x="3138921" y="2490177"/>
            <a:ext cx="2832697" cy="1644"/>
          </a:xfrm>
          <a:prstGeom prst="line">
            <a:avLst/>
          </a:prstGeom>
          <a:solidFill>
            <a:schemeClr val="accent2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 bwMode="black">
          <a:xfrm>
            <a:off x="1946931" y="2343331"/>
            <a:ext cx="1191990" cy="32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CA" sz="1200" dirty="0" smtClean="0">
                <a:solidFill>
                  <a:srgbClr val="090909"/>
                </a:solidFill>
                <a:latin typeface="+mn-lt"/>
              </a:rPr>
              <a:t>Master Branch</a:t>
            </a:r>
            <a:endParaRPr lang="en-US" sz="1200" dirty="0" err="1" smtClean="0">
              <a:solidFill>
                <a:srgbClr val="090909"/>
              </a:solidFill>
              <a:latin typeface="+mn-lt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3702121" y="2490398"/>
            <a:ext cx="493467" cy="610660"/>
          </a:xfrm>
          <a:prstGeom prst="straightConnector1">
            <a:avLst/>
          </a:prstGeom>
          <a:ln w="28575">
            <a:solidFill>
              <a:srgbClr val="336699"/>
            </a:solidFill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3" idx="6"/>
            <a:endCxn id="15" idx="2"/>
          </p:cNvCxnSpPr>
          <p:nvPr/>
        </p:nvCxnSpPr>
        <p:spPr bwMode="auto">
          <a:xfrm>
            <a:off x="4269571" y="3080098"/>
            <a:ext cx="1702047" cy="0"/>
          </a:xfrm>
          <a:prstGeom prst="line">
            <a:avLst/>
          </a:prstGeom>
          <a:solidFill>
            <a:schemeClr val="accent2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Oval 11"/>
          <p:cNvSpPr/>
          <p:nvPr/>
        </p:nvSpPr>
        <p:spPr bwMode="gray">
          <a:xfrm>
            <a:off x="5297383" y="3031863"/>
            <a:ext cx="109728" cy="109728"/>
          </a:xfrm>
          <a:prstGeom prst="ellipse">
            <a:avLst/>
          </a:prstGeom>
          <a:solidFill>
            <a:srgbClr val="336666"/>
          </a:solidFill>
          <a:ln>
            <a:noFill/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Oval 12"/>
          <p:cNvSpPr/>
          <p:nvPr/>
        </p:nvSpPr>
        <p:spPr bwMode="gray">
          <a:xfrm>
            <a:off x="4159843" y="3025234"/>
            <a:ext cx="109728" cy="109728"/>
          </a:xfrm>
          <a:prstGeom prst="ellipse">
            <a:avLst/>
          </a:prstGeom>
          <a:solidFill>
            <a:srgbClr val="B80005"/>
          </a:solidFill>
          <a:ln>
            <a:noFill/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Oval 13"/>
          <p:cNvSpPr/>
          <p:nvPr/>
        </p:nvSpPr>
        <p:spPr bwMode="gray">
          <a:xfrm>
            <a:off x="4658273" y="3025234"/>
            <a:ext cx="109728" cy="109728"/>
          </a:xfrm>
          <a:prstGeom prst="ellipse">
            <a:avLst/>
          </a:prstGeom>
          <a:solidFill>
            <a:srgbClr val="336666"/>
          </a:solidFill>
          <a:ln>
            <a:noFill/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Oval 14"/>
          <p:cNvSpPr/>
          <p:nvPr/>
        </p:nvSpPr>
        <p:spPr bwMode="gray">
          <a:xfrm>
            <a:off x="5971618" y="3025234"/>
            <a:ext cx="109728" cy="109728"/>
          </a:xfrm>
          <a:prstGeom prst="ellipse">
            <a:avLst/>
          </a:prstGeom>
          <a:solidFill>
            <a:srgbClr val="336666"/>
          </a:solidFill>
          <a:ln>
            <a:noFill/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Oval 22"/>
          <p:cNvSpPr/>
          <p:nvPr/>
        </p:nvSpPr>
        <p:spPr bwMode="gray">
          <a:xfrm>
            <a:off x="5971618" y="2435313"/>
            <a:ext cx="109728" cy="109728"/>
          </a:xfrm>
          <a:prstGeom prst="ellipse">
            <a:avLst/>
          </a:prstGeom>
          <a:solidFill>
            <a:srgbClr val="B80005"/>
          </a:solidFill>
          <a:ln>
            <a:noFill/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Oval 26"/>
          <p:cNvSpPr/>
          <p:nvPr/>
        </p:nvSpPr>
        <p:spPr bwMode="gray">
          <a:xfrm>
            <a:off x="5203065" y="2435313"/>
            <a:ext cx="109728" cy="109728"/>
          </a:xfrm>
          <a:prstGeom prst="ellipse">
            <a:avLst/>
          </a:prstGeom>
          <a:solidFill>
            <a:srgbClr val="B80005"/>
          </a:solidFill>
          <a:ln>
            <a:noFill/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Oval 27"/>
          <p:cNvSpPr/>
          <p:nvPr/>
        </p:nvSpPr>
        <p:spPr bwMode="gray">
          <a:xfrm>
            <a:off x="3665959" y="2435313"/>
            <a:ext cx="109728" cy="109728"/>
          </a:xfrm>
          <a:prstGeom prst="ellipse">
            <a:avLst/>
          </a:prstGeom>
          <a:solidFill>
            <a:srgbClr val="B80005"/>
          </a:solidFill>
          <a:ln>
            <a:noFill/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Oval 28"/>
          <p:cNvSpPr/>
          <p:nvPr/>
        </p:nvSpPr>
        <p:spPr bwMode="gray">
          <a:xfrm>
            <a:off x="4434512" y="2435313"/>
            <a:ext cx="109728" cy="109728"/>
          </a:xfrm>
          <a:prstGeom prst="ellipse">
            <a:avLst/>
          </a:prstGeom>
          <a:solidFill>
            <a:srgbClr val="B80005"/>
          </a:solidFill>
          <a:ln>
            <a:noFill/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TextBox 29"/>
          <p:cNvSpPr txBox="1"/>
          <p:nvPr/>
        </p:nvSpPr>
        <p:spPr bwMode="black">
          <a:xfrm>
            <a:off x="1946931" y="2875300"/>
            <a:ext cx="1191990" cy="32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CA" sz="1200" dirty="0" smtClean="0">
                <a:solidFill>
                  <a:srgbClr val="090909"/>
                </a:solidFill>
                <a:latin typeface="+mn-lt"/>
              </a:rPr>
              <a:t>Private Branch</a:t>
            </a:r>
            <a:endParaRPr lang="en-US" sz="1200" dirty="0" err="1" smtClean="0">
              <a:solidFill>
                <a:srgbClr val="090909"/>
              </a:solidFill>
              <a:latin typeface="+mn-lt"/>
            </a:endParaRPr>
          </a:p>
        </p:txBody>
      </p:sp>
      <p:cxnSp>
        <p:nvCxnSpPr>
          <p:cNvPr id="33" name="Straight Connector 32"/>
          <p:cNvCxnSpPr>
            <a:endCxn id="41" idx="2"/>
          </p:cNvCxnSpPr>
          <p:nvPr/>
        </p:nvCxnSpPr>
        <p:spPr bwMode="auto">
          <a:xfrm flipV="1">
            <a:off x="3179134" y="3662601"/>
            <a:ext cx="2832697" cy="221"/>
          </a:xfrm>
          <a:prstGeom prst="line">
            <a:avLst/>
          </a:prstGeom>
          <a:solidFill>
            <a:schemeClr val="accent2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6073252" y="3662822"/>
            <a:ext cx="493467" cy="610660"/>
          </a:xfrm>
          <a:prstGeom prst="straightConnector1">
            <a:avLst/>
          </a:prstGeom>
          <a:ln w="28575">
            <a:solidFill>
              <a:srgbClr val="336699"/>
            </a:solidFill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9" idx="6"/>
            <a:endCxn id="40" idx="2"/>
          </p:cNvCxnSpPr>
          <p:nvPr/>
        </p:nvCxnSpPr>
        <p:spPr bwMode="auto">
          <a:xfrm>
            <a:off x="6649768" y="4246083"/>
            <a:ext cx="1203617" cy="2134"/>
          </a:xfrm>
          <a:prstGeom prst="line">
            <a:avLst/>
          </a:prstGeom>
          <a:solidFill>
            <a:schemeClr val="accent2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Oval 36"/>
          <p:cNvSpPr/>
          <p:nvPr/>
        </p:nvSpPr>
        <p:spPr bwMode="gray">
          <a:xfrm>
            <a:off x="7179150" y="4191409"/>
            <a:ext cx="109728" cy="109728"/>
          </a:xfrm>
          <a:prstGeom prst="ellipse">
            <a:avLst/>
          </a:prstGeom>
          <a:solidFill>
            <a:srgbClr val="336666"/>
          </a:solidFill>
          <a:ln>
            <a:noFill/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Oval 38"/>
          <p:cNvSpPr/>
          <p:nvPr/>
        </p:nvSpPr>
        <p:spPr bwMode="gray">
          <a:xfrm>
            <a:off x="6540040" y="4191219"/>
            <a:ext cx="109728" cy="109728"/>
          </a:xfrm>
          <a:prstGeom prst="ellipse">
            <a:avLst/>
          </a:prstGeom>
          <a:solidFill>
            <a:srgbClr val="336666"/>
          </a:solidFill>
          <a:ln>
            <a:noFill/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Oval 39"/>
          <p:cNvSpPr/>
          <p:nvPr/>
        </p:nvSpPr>
        <p:spPr bwMode="gray">
          <a:xfrm>
            <a:off x="7853385" y="4193353"/>
            <a:ext cx="109728" cy="109728"/>
          </a:xfrm>
          <a:prstGeom prst="ellipse">
            <a:avLst/>
          </a:prstGeom>
          <a:solidFill>
            <a:srgbClr val="336666"/>
          </a:solidFill>
          <a:ln>
            <a:noFill/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41" name="Oval 40"/>
          <p:cNvSpPr/>
          <p:nvPr/>
        </p:nvSpPr>
        <p:spPr bwMode="gray">
          <a:xfrm>
            <a:off x="6011831" y="3607737"/>
            <a:ext cx="109728" cy="109728"/>
          </a:xfrm>
          <a:prstGeom prst="ellipse">
            <a:avLst/>
          </a:prstGeom>
          <a:solidFill>
            <a:srgbClr val="B80005"/>
          </a:solidFill>
          <a:ln>
            <a:noFill/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42" name="Oval 41"/>
          <p:cNvSpPr/>
          <p:nvPr/>
        </p:nvSpPr>
        <p:spPr bwMode="gray">
          <a:xfrm>
            <a:off x="5243278" y="3607737"/>
            <a:ext cx="109728" cy="109728"/>
          </a:xfrm>
          <a:prstGeom prst="ellipse">
            <a:avLst/>
          </a:prstGeom>
          <a:solidFill>
            <a:srgbClr val="B80005"/>
          </a:solidFill>
          <a:ln>
            <a:noFill/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43" name="Oval 42"/>
          <p:cNvSpPr/>
          <p:nvPr/>
        </p:nvSpPr>
        <p:spPr bwMode="gray">
          <a:xfrm>
            <a:off x="3706172" y="3607737"/>
            <a:ext cx="109728" cy="109728"/>
          </a:xfrm>
          <a:prstGeom prst="ellipse">
            <a:avLst/>
          </a:prstGeom>
          <a:solidFill>
            <a:srgbClr val="B80005"/>
          </a:solidFill>
          <a:ln>
            <a:noFill/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44" name="Oval 43"/>
          <p:cNvSpPr/>
          <p:nvPr/>
        </p:nvSpPr>
        <p:spPr bwMode="gray">
          <a:xfrm>
            <a:off x="4474725" y="3607737"/>
            <a:ext cx="109728" cy="109728"/>
          </a:xfrm>
          <a:prstGeom prst="ellipse">
            <a:avLst/>
          </a:prstGeom>
          <a:solidFill>
            <a:srgbClr val="B80005"/>
          </a:solidFill>
          <a:ln>
            <a:noFill/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52" name="TextBox 51"/>
          <p:cNvSpPr txBox="1"/>
          <p:nvPr/>
        </p:nvSpPr>
        <p:spPr bwMode="black">
          <a:xfrm>
            <a:off x="1946931" y="3497882"/>
            <a:ext cx="1191990" cy="32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CA" sz="1200" dirty="0" smtClean="0">
                <a:solidFill>
                  <a:srgbClr val="090909"/>
                </a:solidFill>
                <a:latin typeface="+mn-lt"/>
              </a:rPr>
              <a:t>Master Branch</a:t>
            </a:r>
            <a:endParaRPr lang="en-US" sz="1200" dirty="0" err="1" smtClean="0">
              <a:solidFill>
                <a:srgbClr val="090909"/>
              </a:solidFill>
              <a:latin typeface="+mn-lt"/>
            </a:endParaRPr>
          </a:p>
        </p:txBody>
      </p:sp>
      <p:sp>
        <p:nvSpPr>
          <p:cNvPr id="53" name="TextBox 52"/>
          <p:cNvSpPr txBox="1"/>
          <p:nvPr/>
        </p:nvSpPr>
        <p:spPr bwMode="black">
          <a:xfrm>
            <a:off x="1946931" y="4029851"/>
            <a:ext cx="1191990" cy="32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CA" sz="1200" dirty="0" smtClean="0">
                <a:solidFill>
                  <a:srgbClr val="090909"/>
                </a:solidFill>
                <a:latin typeface="+mn-lt"/>
              </a:rPr>
              <a:t>Private Branch</a:t>
            </a:r>
            <a:endParaRPr lang="en-US" sz="1200" dirty="0" err="1" smtClean="0">
              <a:solidFill>
                <a:srgbClr val="090909"/>
              </a:solidFill>
              <a:latin typeface="+mn-lt"/>
            </a:endParaRPr>
          </a:p>
        </p:txBody>
      </p:sp>
      <p:cxnSp>
        <p:nvCxnSpPr>
          <p:cNvPr id="54" name="Straight Connector 53"/>
          <p:cNvCxnSpPr/>
          <p:nvPr/>
        </p:nvCxnSpPr>
        <p:spPr bwMode="auto">
          <a:xfrm>
            <a:off x="701899" y="3364462"/>
            <a:ext cx="7360276" cy="0"/>
          </a:xfrm>
          <a:prstGeom prst="line">
            <a:avLst/>
          </a:prstGeom>
          <a:solidFill>
            <a:schemeClr val="accent2"/>
          </a:solidFill>
          <a:ln w="2857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TextBox 56"/>
          <p:cNvSpPr txBox="1"/>
          <p:nvPr/>
        </p:nvSpPr>
        <p:spPr bwMode="black">
          <a:xfrm>
            <a:off x="428797" y="2634360"/>
            <a:ext cx="1191990" cy="32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CA" sz="1200" b="1" u="sng" dirty="0" smtClean="0">
                <a:solidFill>
                  <a:srgbClr val="336699"/>
                </a:solidFill>
                <a:latin typeface="+mn-lt"/>
              </a:rPr>
              <a:t>Before Rebase</a:t>
            </a:r>
            <a:endParaRPr lang="en-US" sz="1200" b="1" u="sng" dirty="0" err="1" smtClean="0">
              <a:solidFill>
                <a:srgbClr val="336699"/>
              </a:solidFill>
              <a:latin typeface="+mn-lt"/>
            </a:endParaRPr>
          </a:p>
        </p:txBody>
      </p:sp>
      <p:sp>
        <p:nvSpPr>
          <p:cNvPr id="58" name="TextBox 57"/>
          <p:cNvSpPr txBox="1"/>
          <p:nvPr/>
        </p:nvSpPr>
        <p:spPr bwMode="black">
          <a:xfrm>
            <a:off x="428797" y="3820618"/>
            <a:ext cx="1191990" cy="32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CA" sz="1200" b="1" u="sng" dirty="0" smtClean="0">
                <a:solidFill>
                  <a:srgbClr val="336699"/>
                </a:solidFill>
                <a:latin typeface="+mn-lt"/>
              </a:rPr>
              <a:t>After Rebase</a:t>
            </a:r>
            <a:endParaRPr lang="en-US" sz="1200" b="1" u="sng" dirty="0" err="1" smtClean="0">
              <a:solidFill>
                <a:srgbClr val="33669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6125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Demo: Rebase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2898748" y="2490177"/>
            <a:ext cx="803928" cy="0"/>
          </a:xfrm>
          <a:prstGeom prst="line">
            <a:avLst/>
          </a:prstGeom>
          <a:solidFill>
            <a:schemeClr val="accent2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 bwMode="black">
          <a:xfrm>
            <a:off x="1483323" y="2343331"/>
            <a:ext cx="1191990" cy="32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CA" sz="1200" dirty="0" smtClean="0">
                <a:solidFill>
                  <a:srgbClr val="090909"/>
                </a:solidFill>
                <a:latin typeface="+mn-lt"/>
              </a:rPr>
              <a:t>Master Branch</a:t>
            </a:r>
            <a:endParaRPr lang="en-US" sz="1200" dirty="0" err="1" smtClean="0">
              <a:solidFill>
                <a:srgbClr val="090909"/>
              </a:solidFill>
              <a:latin typeface="+mn-lt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3760072" y="2490398"/>
            <a:ext cx="493467" cy="610660"/>
          </a:xfrm>
          <a:prstGeom prst="straightConnector1">
            <a:avLst/>
          </a:prstGeom>
          <a:ln w="28575">
            <a:solidFill>
              <a:srgbClr val="336699"/>
            </a:solidFill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3" idx="6"/>
            <a:endCxn id="15" idx="2"/>
          </p:cNvCxnSpPr>
          <p:nvPr/>
        </p:nvCxnSpPr>
        <p:spPr bwMode="auto">
          <a:xfrm>
            <a:off x="4327522" y="3080098"/>
            <a:ext cx="1438031" cy="0"/>
          </a:xfrm>
          <a:prstGeom prst="line">
            <a:avLst/>
          </a:prstGeom>
          <a:solidFill>
            <a:schemeClr val="accent2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Oval 11"/>
          <p:cNvSpPr/>
          <p:nvPr/>
        </p:nvSpPr>
        <p:spPr bwMode="gray">
          <a:xfrm>
            <a:off x="5239432" y="3031863"/>
            <a:ext cx="109728" cy="109728"/>
          </a:xfrm>
          <a:prstGeom prst="ellipse">
            <a:avLst/>
          </a:prstGeom>
          <a:solidFill>
            <a:srgbClr val="336666"/>
          </a:solidFill>
          <a:ln>
            <a:noFill/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Oval 12"/>
          <p:cNvSpPr/>
          <p:nvPr/>
        </p:nvSpPr>
        <p:spPr bwMode="gray">
          <a:xfrm>
            <a:off x="4217794" y="3025234"/>
            <a:ext cx="109728" cy="109728"/>
          </a:xfrm>
          <a:prstGeom prst="ellipse">
            <a:avLst/>
          </a:prstGeom>
          <a:solidFill>
            <a:srgbClr val="B80005"/>
          </a:solidFill>
          <a:ln>
            <a:noFill/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Oval 13"/>
          <p:cNvSpPr/>
          <p:nvPr/>
        </p:nvSpPr>
        <p:spPr bwMode="gray">
          <a:xfrm>
            <a:off x="4600322" y="3025234"/>
            <a:ext cx="109728" cy="109728"/>
          </a:xfrm>
          <a:prstGeom prst="ellipse">
            <a:avLst/>
          </a:prstGeom>
          <a:solidFill>
            <a:srgbClr val="336666"/>
          </a:solidFill>
          <a:ln>
            <a:noFill/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Oval 14"/>
          <p:cNvSpPr/>
          <p:nvPr/>
        </p:nvSpPr>
        <p:spPr bwMode="gray">
          <a:xfrm>
            <a:off x="5765553" y="3025234"/>
            <a:ext cx="109728" cy="109728"/>
          </a:xfrm>
          <a:prstGeom prst="ellipse">
            <a:avLst/>
          </a:prstGeom>
          <a:solidFill>
            <a:srgbClr val="336666"/>
          </a:solidFill>
          <a:ln>
            <a:noFill/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Oval 27"/>
          <p:cNvSpPr/>
          <p:nvPr/>
        </p:nvSpPr>
        <p:spPr bwMode="gray">
          <a:xfrm>
            <a:off x="3176595" y="2435313"/>
            <a:ext cx="109728" cy="109728"/>
          </a:xfrm>
          <a:prstGeom prst="ellipse">
            <a:avLst/>
          </a:prstGeom>
          <a:solidFill>
            <a:srgbClr val="B80005"/>
          </a:solidFill>
          <a:ln>
            <a:noFill/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Oval 28"/>
          <p:cNvSpPr/>
          <p:nvPr/>
        </p:nvSpPr>
        <p:spPr bwMode="gray">
          <a:xfrm>
            <a:off x="3702099" y="2435534"/>
            <a:ext cx="109728" cy="109728"/>
          </a:xfrm>
          <a:prstGeom prst="ellipse">
            <a:avLst/>
          </a:prstGeom>
          <a:solidFill>
            <a:srgbClr val="B80005"/>
          </a:solidFill>
          <a:ln>
            <a:noFill/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TextBox 29"/>
          <p:cNvSpPr txBox="1"/>
          <p:nvPr/>
        </p:nvSpPr>
        <p:spPr bwMode="black">
          <a:xfrm>
            <a:off x="1483323" y="2875300"/>
            <a:ext cx="1191990" cy="32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CA" sz="1200" dirty="0" smtClean="0">
                <a:solidFill>
                  <a:srgbClr val="090909"/>
                </a:solidFill>
                <a:latin typeface="+mn-lt"/>
              </a:rPr>
              <a:t>Private Branch</a:t>
            </a:r>
            <a:endParaRPr lang="en-US" sz="1200" dirty="0" err="1" smtClean="0">
              <a:solidFill>
                <a:srgbClr val="090909"/>
              </a:solidFill>
              <a:latin typeface="+mn-lt"/>
            </a:endParaRPr>
          </a:p>
        </p:txBody>
      </p:sp>
      <p:cxnSp>
        <p:nvCxnSpPr>
          <p:cNvPr id="33" name="Straight Connector 32"/>
          <p:cNvCxnSpPr>
            <a:endCxn id="42" idx="2"/>
          </p:cNvCxnSpPr>
          <p:nvPr/>
        </p:nvCxnSpPr>
        <p:spPr bwMode="auto">
          <a:xfrm>
            <a:off x="2942823" y="3656162"/>
            <a:ext cx="1836846" cy="3088"/>
          </a:xfrm>
          <a:prstGeom prst="line">
            <a:avLst/>
          </a:prstGeom>
          <a:solidFill>
            <a:schemeClr val="accent2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Oval 41"/>
          <p:cNvSpPr/>
          <p:nvPr/>
        </p:nvSpPr>
        <p:spPr bwMode="gray">
          <a:xfrm>
            <a:off x="4779669" y="3558973"/>
            <a:ext cx="200553" cy="200553"/>
          </a:xfrm>
          <a:prstGeom prst="ellipse">
            <a:avLst/>
          </a:prstGeom>
          <a:solidFill>
            <a:srgbClr val="336666"/>
          </a:solidFill>
          <a:ln>
            <a:noFill/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43" name="Oval 42"/>
          <p:cNvSpPr/>
          <p:nvPr/>
        </p:nvSpPr>
        <p:spPr bwMode="gray">
          <a:xfrm>
            <a:off x="3242564" y="3601298"/>
            <a:ext cx="109728" cy="109728"/>
          </a:xfrm>
          <a:prstGeom prst="ellipse">
            <a:avLst/>
          </a:prstGeom>
          <a:solidFill>
            <a:srgbClr val="B80005"/>
          </a:solidFill>
          <a:ln>
            <a:noFill/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44" name="Oval 43"/>
          <p:cNvSpPr/>
          <p:nvPr/>
        </p:nvSpPr>
        <p:spPr bwMode="gray">
          <a:xfrm>
            <a:off x="4011117" y="3601298"/>
            <a:ext cx="109728" cy="109728"/>
          </a:xfrm>
          <a:prstGeom prst="ellipse">
            <a:avLst/>
          </a:prstGeom>
          <a:solidFill>
            <a:srgbClr val="B80005"/>
          </a:solidFill>
          <a:ln>
            <a:noFill/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52" name="TextBox 51"/>
          <p:cNvSpPr txBox="1"/>
          <p:nvPr/>
        </p:nvSpPr>
        <p:spPr bwMode="black">
          <a:xfrm>
            <a:off x="1483323" y="3497882"/>
            <a:ext cx="1191990" cy="32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CA" sz="1200" dirty="0" smtClean="0">
                <a:solidFill>
                  <a:srgbClr val="090909"/>
                </a:solidFill>
                <a:latin typeface="+mn-lt"/>
              </a:rPr>
              <a:t>Master Branch</a:t>
            </a:r>
            <a:endParaRPr lang="en-US" sz="1200" dirty="0" err="1" smtClean="0">
              <a:solidFill>
                <a:srgbClr val="090909"/>
              </a:solidFill>
              <a:latin typeface="+mn-lt"/>
            </a:endParaRPr>
          </a:p>
        </p:txBody>
      </p:sp>
      <p:sp>
        <p:nvSpPr>
          <p:cNvPr id="53" name="TextBox 52"/>
          <p:cNvSpPr txBox="1"/>
          <p:nvPr/>
        </p:nvSpPr>
        <p:spPr bwMode="black">
          <a:xfrm>
            <a:off x="1483323" y="4029851"/>
            <a:ext cx="1191990" cy="32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CA" sz="1200" dirty="0" smtClean="0">
                <a:solidFill>
                  <a:srgbClr val="090909"/>
                </a:solidFill>
                <a:latin typeface="+mn-lt"/>
              </a:rPr>
              <a:t>Private Branch</a:t>
            </a:r>
            <a:endParaRPr lang="en-US" sz="1200" dirty="0" err="1" smtClean="0">
              <a:solidFill>
                <a:srgbClr val="090909"/>
              </a:solidFill>
              <a:latin typeface="+mn-lt"/>
            </a:endParaRPr>
          </a:p>
        </p:txBody>
      </p:sp>
      <p:cxnSp>
        <p:nvCxnSpPr>
          <p:cNvPr id="54" name="Straight Connector 53"/>
          <p:cNvCxnSpPr/>
          <p:nvPr/>
        </p:nvCxnSpPr>
        <p:spPr bwMode="auto">
          <a:xfrm>
            <a:off x="701899" y="3364462"/>
            <a:ext cx="4861774" cy="0"/>
          </a:xfrm>
          <a:prstGeom prst="line">
            <a:avLst/>
          </a:prstGeom>
          <a:solidFill>
            <a:schemeClr val="accent2"/>
          </a:solidFill>
          <a:ln w="2857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TextBox 57"/>
          <p:cNvSpPr txBox="1"/>
          <p:nvPr/>
        </p:nvSpPr>
        <p:spPr bwMode="black">
          <a:xfrm>
            <a:off x="428797" y="3820618"/>
            <a:ext cx="1191990" cy="32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CA" sz="1200" b="1" u="sng" dirty="0" smtClean="0">
                <a:solidFill>
                  <a:srgbClr val="336699"/>
                </a:solidFill>
                <a:latin typeface="+mn-lt"/>
              </a:rPr>
              <a:t>After Merge Squash</a:t>
            </a:r>
            <a:endParaRPr lang="en-US" sz="1200" b="1" u="sng" dirty="0" err="1" smtClean="0">
              <a:solidFill>
                <a:srgbClr val="336699"/>
              </a:solidFill>
              <a:latin typeface="+mn-lt"/>
            </a:endParaRPr>
          </a:p>
        </p:txBody>
      </p:sp>
      <p:sp>
        <p:nvSpPr>
          <p:cNvPr id="38" name="TextBox 37"/>
          <p:cNvSpPr txBox="1"/>
          <p:nvPr/>
        </p:nvSpPr>
        <p:spPr bwMode="black">
          <a:xfrm>
            <a:off x="428797" y="2634360"/>
            <a:ext cx="1191990" cy="32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CA" sz="1200" b="1" u="sng" dirty="0" smtClean="0">
                <a:solidFill>
                  <a:srgbClr val="336699"/>
                </a:solidFill>
                <a:latin typeface="+mn-lt"/>
              </a:rPr>
              <a:t>Before Merge Squash</a:t>
            </a:r>
            <a:endParaRPr lang="en-US" sz="1200" b="1" u="sng" dirty="0" err="1" smtClean="0">
              <a:solidFill>
                <a:srgbClr val="33669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6485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Demo: Interactive </a:t>
            </a:r>
            <a:r>
              <a:rPr lang="en-CA" dirty="0" smtClean="0"/>
              <a:t>Rebase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gray">
          <a:xfrm>
            <a:off x="387441" y="1110343"/>
            <a:ext cx="3876649" cy="1609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 baseline="0">
                <a:solidFill>
                  <a:schemeClr val="tx2"/>
                </a:solidFill>
                <a:latin typeface="+mn-lt"/>
                <a:ea typeface="ＭＳ Ｐゴシック" charset="-128"/>
                <a:cs typeface="ＭＳ Ｐゴシック" charset="0"/>
              </a:defRPr>
            </a:lvl1pPr>
            <a:lvl2pPr marL="461963" indent="-23177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Char char="–"/>
              <a:defRPr sz="180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684213" indent="-166688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60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858838" indent="-17462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Char char="–"/>
              <a:defRPr sz="140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1485900" indent="-228600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buChar char="§"/>
              <a:defRPr sz="1800">
                <a:solidFill>
                  <a:schemeClr val="bg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defTabSz="914400"/>
            <a:r>
              <a:rPr lang="en-US" kern="0" dirty="0" smtClean="0"/>
              <a:t>Similar to </a:t>
            </a:r>
            <a:r>
              <a:rPr lang="en-US" i="1" u="sng" kern="0" dirty="0" smtClean="0"/>
              <a:t>Rebase</a:t>
            </a:r>
            <a:endParaRPr lang="en-US" kern="0" dirty="0"/>
          </a:p>
          <a:p>
            <a:pPr lvl="1" defTabSz="914400"/>
            <a:r>
              <a:rPr lang="en-US" kern="0" dirty="0" smtClean="0">
                <a:solidFill>
                  <a:srgbClr val="FF0000"/>
                </a:solidFill>
              </a:rPr>
              <a:t>squashes</a:t>
            </a:r>
            <a:r>
              <a:rPr lang="en-US" kern="0" dirty="0" smtClean="0"/>
              <a:t> all commits into one</a:t>
            </a:r>
          </a:p>
          <a:p>
            <a:pPr lvl="1" defTabSz="914400"/>
            <a:r>
              <a:rPr lang="en-US" kern="0" dirty="0">
                <a:solidFill>
                  <a:srgbClr val="FF0000"/>
                </a:solidFill>
              </a:rPr>
              <a:t>a</a:t>
            </a:r>
            <a:r>
              <a:rPr lang="en-US" kern="0" dirty="0" smtClean="0">
                <a:solidFill>
                  <a:srgbClr val="FF0000"/>
                </a:solidFill>
              </a:rPr>
              <a:t>tomic</a:t>
            </a:r>
            <a:r>
              <a:rPr lang="en-US" kern="0" dirty="0" smtClean="0">
                <a:solidFill>
                  <a:srgbClr val="000000"/>
                </a:solidFill>
              </a:rPr>
              <a:t> </a:t>
            </a:r>
            <a:r>
              <a:rPr lang="en-US" kern="0" dirty="0" err="1" smtClean="0">
                <a:solidFill>
                  <a:srgbClr val="000000"/>
                </a:solidFill>
              </a:rPr>
              <a:t>git</a:t>
            </a:r>
            <a:r>
              <a:rPr lang="en-US" kern="0" dirty="0" smtClean="0">
                <a:solidFill>
                  <a:srgbClr val="000000"/>
                </a:solidFill>
              </a:rPr>
              <a:t> action</a:t>
            </a:r>
            <a:endParaRPr lang="en-US" kern="0" dirty="0" smtClean="0">
              <a:solidFill>
                <a:srgbClr val="000000"/>
              </a:solidFill>
            </a:endParaRPr>
          </a:p>
          <a:p>
            <a:pPr defTabSz="914400"/>
            <a:r>
              <a:rPr lang="en-US" kern="0" dirty="0" smtClean="0"/>
              <a:t>Happens on the </a:t>
            </a:r>
            <a:r>
              <a:rPr lang="en-US" kern="0" dirty="0" smtClean="0">
                <a:solidFill>
                  <a:srgbClr val="FF0000"/>
                </a:solidFill>
              </a:rPr>
              <a:t>feature </a:t>
            </a:r>
            <a:r>
              <a:rPr lang="en-US" kern="0" dirty="0" smtClean="0">
                <a:solidFill>
                  <a:srgbClr val="FF0000"/>
                </a:solidFill>
              </a:rPr>
              <a:t>branch</a:t>
            </a:r>
            <a:endParaRPr lang="en-US" kern="0" dirty="0"/>
          </a:p>
          <a:p>
            <a:pPr lvl="1" defTabSz="914400"/>
            <a:r>
              <a:rPr lang="en-US" kern="0" dirty="0" smtClean="0"/>
              <a:t>Creates </a:t>
            </a:r>
            <a:r>
              <a:rPr lang="en-US" kern="0" dirty="0" smtClean="0"/>
              <a:t>a new </a:t>
            </a:r>
            <a:r>
              <a:rPr lang="en-US" kern="0" dirty="0" smtClean="0"/>
              <a:t>squashed commit</a:t>
            </a:r>
            <a:endParaRPr lang="en-US" kern="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061" y="3179615"/>
            <a:ext cx="3702667" cy="1335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 bwMode="black">
          <a:xfrm>
            <a:off x="271221" y="3179615"/>
            <a:ext cx="3933731" cy="1090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CA" sz="1400" dirty="0" smtClean="0">
                <a:solidFill>
                  <a:srgbClr val="000000"/>
                </a:solidFill>
                <a:latin typeface="+mn-lt"/>
              </a:rPr>
              <a:t>Shell Commands:</a:t>
            </a:r>
            <a:endParaRPr lang="en-US" sz="1400" dirty="0">
              <a:solidFill>
                <a:srgbClr val="000000"/>
              </a:solidFill>
              <a:latin typeface="+mn-lt"/>
            </a:endParaRP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checkout -b demo-vx7-feature1-rebase-i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9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9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rebase -i demo-vx7-integration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push origin demo-vx7-feature1-rebase-I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590" y="804423"/>
            <a:ext cx="2681607" cy="222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60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4" y="245015"/>
            <a:ext cx="8746089" cy="627864"/>
          </a:xfrm>
        </p:spPr>
        <p:txBody>
          <a:bodyPr/>
          <a:lstStyle/>
          <a:p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Demo: Merge </a:t>
            </a:r>
            <a:r>
              <a:rPr lang="en-CA" dirty="0" smtClean="0"/>
              <a:t>Squash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gray">
          <a:xfrm>
            <a:off x="303465" y="1195544"/>
            <a:ext cx="4165898" cy="1882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 baseline="0">
                <a:solidFill>
                  <a:schemeClr val="tx2"/>
                </a:solidFill>
                <a:latin typeface="+mn-lt"/>
                <a:ea typeface="ＭＳ Ｐゴシック" charset="-128"/>
                <a:cs typeface="ＭＳ Ｐゴシック" charset="0"/>
              </a:defRPr>
            </a:lvl1pPr>
            <a:lvl2pPr marL="461963" indent="-23177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Char char="–"/>
              <a:defRPr sz="180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684213" indent="-166688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60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858838" indent="-17462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Char char="–"/>
              <a:defRPr sz="140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1485900" indent="-228600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buChar char="§"/>
              <a:defRPr sz="1800">
                <a:solidFill>
                  <a:schemeClr val="bg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defTabSz="914400"/>
            <a:r>
              <a:rPr lang="en-CA" sz="1600" kern="0" dirty="0" smtClean="0"/>
              <a:t>Squashes all commits together onto the Master Branch</a:t>
            </a:r>
          </a:p>
          <a:p>
            <a:pPr lvl="1" defTabSz="914400"/>
            <a:r>
              <a:rPr lang="en-CA" sz="1400" kern="0" dirty="0" smtClean="0"/>
              <a:t>Similar to a new </a:t>
            </a:r>
            <a:r>
              <a:rPr lang="en-CA" sz="1400" b="1" kern="0" dirty="0" smtClean="0"/>
              <a:t>patch</a:t>
            </a:r>
            <a:r>
              <a:rPr lang="en-CA" sz="1400" kern="0" dirty="0" smtClean="0"/>
              <a:t> commit</a:t>
            </a:r>
            <a:endParaRPr lang="en-US" sz="1400" kern="0" dirty="0" smtClean="0"/>
          </a:p>
          <a:p>
            <a:pPr defTabSz="914400"/>
            <a:r>
              <a:rPr lang="en-CA" sz="1600" kern="0" dirty="0" smtClean="0"/>
              <a:t>Action takes place on the </a:t>
            </a:r>
            <a:r>
              <a:rPr lang="en-CA" sz="1600" b="1" kern="0" dirty="0"/>
              <a:t>M</a:t>
            </a:r>
            <a:r>
              <a:rPr lang="en-CA" sz="1600" b="1" kern="0" dirty="0" smtClean="0"/>
              <a:t>aster Branch</a:t>
            </a:r>
            <a:r>
              <a:rPr lang="en-CA" sz="1600" kern="0" dirty="0" smtClean="0"/>
              <a:t>, </a:t>
            </a:r>
            <a:r>
              <a:rPr lang="en-CA" sz="1600" b="1" kern="0" dirty="0" smtClean="0">
                <a:solidFill>
                  <a:srgbClr val="FF0000"/>
                </a:solidFill>
              </a:rPr>
              <a:t>NOT</a:t>
            </a:r>
            <a:r>
              <a:rPr lang="en-CA" sz="1600" kern="0" dirty="0" smtClean="0">
                <a:solidFill>
                  <a:srgbClr val="FF0000"/>
                </a:solidFill>
              </a:rPr>
              <a:t> </a:t>
            </a:r>
            <a:r>
              <a:rPr lang="en-CA" sz="1600" kern="0" dirty="0" smtClean="0"/>
              <a:t>on the </a:t>
            </a:r>
            <a:r>
              <a:rPr lang="en-CA" sz="1600" kern="0" dirty="0" smtClean="0"/>
              <a:t>Private Branch</a:t>
            </a:r>
            <a:endParaRPr lang="en-CA" sz="1600" kern="0" dirty="0" smtClean="0"/>
          </a:p>
          <a:p>
            <a:pPr defTabSz="914400"/>
            <a:r>
              <a:rPr lang="en-CA" sz="1600" kern="0" dirty="0" smtClean="0"/>
              <a:t>Commit message can be modified during the action</a:t>
            </a:r>
            <a:endParaRPr lang="en-CA" sz="1600" kern="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43" y="3179616"/>
            <a:ext cx="3796304" cy="1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 bwMode="black">
          <a:xfrm>
            <a:off x="271221" y="3179615"/>
            <a:ext cx="3933731" cy="1090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CA" sz="1400" dirty="0" smtClean="0">
                <a:solidFill>
                  <a:srgbClr val="000000"/>
                </a:solidFill>
                <a:latin typeface="+mn-lt"/>
              </a:rPr>
              <a:t>Shell Commands:</a:t>
            </a:r>
            <a:endParaRPr lang="en-US" sz="1400" dirty="0">
              <a:solidFill>
                <a:srgbClr val="000000"/>
              </a:solidFill>
              <a:latin typeface="+mn-lt"/>
            </a:endParaRP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checkout demo-vx7-integration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checkout -b demo-vx7-integration-merge-squash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9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9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merge --squash demo-vx7-feature1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commit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push origin demo-vx7-integration-merge-squash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6497596" y="1275628"/>
            <a:ext cx="416353" cy="0"/>
          </a:xfrm>
          <a:prstGeom prst="line">
            <a:avLst/>
          </a:prstGeom>
          <a:solidFill>
            <a:schemeClr val="accent2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 bwMode="black">
          <a:xfrm>
            <a:off x="5312000" y="1115626"/>
            <a:ext cx="1191990" cy="32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indent="0" algn="r">
              <a:lnSpc>
                <a:spcPct val="90000"/>
              </a:lnSpc>
              <a:spcBef>
                <a:spcPts val="600"/>
              </a:spcBef>
              <a:buNone/>
            </a:pPr>
            <a:r>
              <a:rPr lang="en-CA" sz="1200" dirty="0" smtClean="0">
                <a:solidFill>
                  <a:srgbClr val="090909"/>
                </a:solidFill>
                <a:latin typeface="+mn-lt"/>
              </a:rPr>
              <a:t>Master Branch</a:t>
            </a:r>
            <a:endParaRPr lang="en-US" sz="1200" dirty="0" err="1" smtClean="0">
              <a:solidFill>
                <a:srgbClr val="090909"/>
              </a:solidFill>
              <a:latin typeface="+mn-lt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6971345" y="1275849"/>
            <a:ext cx="493467" cy="610660"/>
          </a:xfrm>
          <a:prstGeom prst="straightConnector1">
            <a:avLst/>
          </a:prstGeom>
          <a:ln w="28575">
            <a:solidFill>
              <a:srgbClr val="336699"/>
            </a:solidFill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auto">
          <a:xfrm>
            <a:off x="6497596" y="1872179"/>
            <a:ext cx="2045531" cy="1452"/>
          </a:xfrm>
          <a:prstGeom prst="line">
            <a:avLst/>
          </a:prstGeom>
          <a:solidFill>
            <a:schemeClr val="accent2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Oval 12"/>
          <p:cNvSpPr/>
          <p:nvPr/>
        </p:nvSpPr>
        <p:spPr bwMode="gray">
          <a:xfrm>
            <a:off x="8136631" y="1818767"/>
            <a:ext cx="109728" cy="109728"/>
          </a:xfrm>
          <a:prstGeom prst="ellipse">
            <a:avLst/>
          </a:prstGeom>
          <a:solidFill>
            <a:srgbClr val="336666"/>
          </a:solidFill>
          <a:ln>
            <a:noFill/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Oval 13"/>
          <p:cNvSpPr/>
          <p:nvPr/>
        </p:nvSpPr>
        <p:spPr bwMode="gray">
          <a:xfrm>
            <a:off x="7429067" y="1810685"/>
            <a:ext cx="109728" cy="109728"/>
          </a:xfrm>
          <a:prstGeom prst="ellipse">
            <a:avLst/>
          </a:prstGeom>
          <a:solidFill>
            <a:srgbClr val="B80005"/>
          </a:solidFill>
          <a:ln>
            <a:noFill/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Oval 14"/>
          <p:cNvSpPr/>
          <p:nvPr/>
        </p:nvSpPr>
        <p:spPr bwMode="gray">
          <a:xfrm>
            <a:off x="7811595" y="1810685"/>
            <a:ext cx="109728" cy="109728"/>
          </a:xfrm>
          <a:prstGeom prst="ellipse">
            <a:avLst/>
          </a:prstGeom>
          <a:solidFill>
            <a:srgbClr val="336666"/>
          </a:solidFill>
          <a:ln>
            <a:noFill/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Oval 15"/>
          <p:cNvSpPr/>
          <p:nvPr/>
        </p:nvSpPr>
        <p:spPr bwMode="gray">
          <a:xfrm>
            <a:off x="8488263" y="1810685"/>
            <a:ext cx="109728" cy="109728"/>
          </a:xfrm>
          <a:prstGeom prst="ellipse">
            <a:avLst/>
          </a:prstGeom>
          <a:solidFill>
            <a:srgbClr val="336666"/>
          </a:solidFill>
          <a:ln>
            <a:noFill/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Oval 16"/>
          <p:cNvSpPr/>
          <p:nvPr/>
        </p:nvSpPr>
        <p:spPr bwMode="gray">
          <a:xfrm>
            <a:off x="6563565" y="1221605"/>
            <a:ext cx="109728" cy="109728"/>
          </a:xfrm>
          <a:prstGeom prst="ellipse">
            <a:avLst/>
          </a:prstGeom>
          <a:solidFill>
            <a:srgbClr val="B80005"/>
          </a:solidFill>
          <a:ln>
            <a:noFill/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Oval 17"/>
          <p:cNvSpPr/>
          <p:nvPr/>
        </p:nvSpPr>
        <p:spPr bwMode="gray">
          <a:xfrm>
            <a:off x="6913372" y="1220985"/>
            <a:ext cx="109728" cy="109728"/>
          </a:xfrm>
          <a:prstGeom prst="ellipse">
            <a:avLst/>
          </a:prstGeom>
          <a:solidFill>
            <a:srgbClr val="B80005"/>
          </a:solidFill>
          <a:ln>
            <a:noFill/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TextBox 18"/>
          <p:cNvSpPr txBox="1"/>
          <p:nvPr/>
        </p:nvSpPr>
        <p:spPr bwMode="black">
          <a:xfrm>
            <a:off x="5312000" y="1706797"/>
            <a:ext cx="1191990" cy="32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indent="0" algn="r">
              <a:lnSpc>
                <a:spcPct val="90000"/>
              </a:lnSpc>
              <a:spcBef>
                <a:spcPts val="600"/>
              </a:spcBef>
              <a:buNone/>
            </a:pPr>
            <a:r>
              <a:rPr lang="en-CA" sz="1200" dirty="0" smtClean="0">
                <a:solidFill>
                  <a:srgbClr val="090909"/>
                </a:solidFill>
                <a:latin typeface="+mn-lt"/>
              </a:rPr>
              <a:t>Private Branch</a:t>
            </a:r>
            <a:endParaRPr lang="en-US" sz="1200" dirty="0" err="1" smtClean="0">
              <a:solidFill>
                <a:srgbClr val="090909"/>
              </a:solidFill>
              <a:latin typeface="+mn-lt"/>
            </a:endParaRPr>
          </a:p>
        </p:txBody>
      </p:sp>
      <p:cxnSp>
        <p:nvCxnSpPr>
          <p:cNvPr id="20" name="Straight Connector 19"/>
          <p:cNvCxnSpPr>
            <a:endCxn id="21" idx="2"/>
          </p:cNvCxnSpPr>
          <p:nvPr/>
        </p:nvCxnSpPr>
        <p:spPr bwMode="auto">
          <a:xfrm>
            <a:off x="6581666" y="2656164"/>
            <a:ext cx="1836846" cy="3088"/>
          </a:xfrm>
          <a:prstGeom prst="line">
            <a:avLst/>
          </a:prstGeom>
          <a:solidFill>
            <a:schemeClr val="accent2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Oval 20"/>
          <p:cNvSpPr/>
          <p:nvPr/>
        </p:nvSpPr>
        <p:spPr bwMode="gray">
          <a:xfrm>
            <a:off x="8418512" y="2558975"/>
            <a:ext cx="200553" cy="200553"/>
          </a:xfrm>
          <a:prstGeom prst="ellipse">
            <a:avLst/>
          </a:prstGeom>
          <a:solidFill>
            <a:srgbClr val="336666"/>
          </a:solidFill>
          <a:ln>
            <a:noFill/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Oval 21"/>
          <p:cNvSpPr/>
          <p:nvPr/>
        </p:nvSpPr>
        <p:spPr bwMode="gray">
          <a:xfrm>
            <a:off x="6881407" y="2601300"/>
            <a:ext cx="109728" cy="109728"/>
          </a:xfrm>
          <a:prstGeom prst="ellipse">
            <a:avLst/>
          </a:prstGeom>
          <a:solidFill>
            <a:srgbClr val="B80005"/>
          </a:solidFill>
          <a:ln>
            <a:noFill/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Oval 22"/>
          <p:cNvSpPr/>
          <p:nvPr/>
        </p:nvSpPr>
        <p:spPr bwMode="gray">
          <a:xfrm>
            <a:off x="7649960" y="2601300"/>
            <a:ext cx="109728" cy="109728"/>
          </a:xfrm>
          <a:prstGeom prst="ellipse">
            <a:avLst/>
          </a:prstGeom>
          <a:solidFill>
            <a:srgbClr val="B80005"/>
          </a:solidFill>
          <a:ln>
            <a:noFill/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TextBox 23"/>
          <p:cNvSpPr txBox="1"/>
          <p:nvPr/>
        </p:nvSpPr>
        <p:spPr bwMode="black">
          <a:xfrm>
            <a:off x="5389676" y="2283333"/>
            <a:ext cx="1191990" cy="32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indent="0" algn="r">
              <a:lnSpc>
                <a:spcPct val="90000"/>
              </a:lnSpc>
              <a:spcBef>
                <a:spcPts val="600"/>
              </a:spcBef>
              <a:buNone/>
            </a:pPr>
            <a:r>
              <a:rPr lang="en-CA" sz="1200" dirty="0" smtClean="0">
                <a:solidFill>
                  <a:srgbClr val="090909"/>
                </a:solidFill>
                <a:latin typeface="+mn-lt"/>
              </a:rPr>
              <a:t>Master Branch</a:t>
            </a:r>
            <a:endParaRPr lang="en-US" sz="1200" dirty="0" err="1" smtClean="0">
              <a:solidFill>
                <a:srgbClr val="090909"/>
              </a:solidFill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 bwMode="black">
          <a:xfrm>
            <a:off x="5389676" y="2747091"/>
            <a:ext cx="1191990" cy="32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indent="0" algn="r">
              <a:lnSpc>
                <a:spcPct val="90000"/>
              </a:lnSpc>
              <a:spcBef>
                <a:spcPts val="600"/>
              </a:spcBef>
              <a:buNone/>
            </a:pPr>
            <a:r>
              <a:rPr lang="en-CA" sz="1200" dirty="0" smtClean="0">
                <a:solidFill>
                  <a:srgbClr val="090909"/>
                </a:solidFill>
                <a:latin typeface="+mn-lt"/>
              </a:rPr>
              <a:t>Private Branch</a:t>
            </a:r>
            <a:endParaRPr lang="en-US" sz="1200" dirty="0" err="1" smtClean="0">
              <a:solidFill>
                <a:srgbClr val="090909"/>
              </a:solidFill>
              <a:latin typeface="+mn-lt"/>
            </a:endParaRPr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4484100" y="2149913"/>
            <a:ext cx="4080350" cy="0"/>
          </a:xfrm>
          <a:prstGeom prst="line">
            <a:avLst/>
          </a:prstGeom>
          <a:solidFill>
            <a:schemeClr val="accent2"/>
          </a:solidFill>
          <a:ln w="2857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/>
          <p:cNvSpPr txBox="1"/>
          <p:nvPr/>
        </p:nvSpPr>
        <p:spPr bwMode="black">
          <a:xfrm>
            <a:off x="4567620" y="2497884"/>
            <a:ext cx="1191990" cy="32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CA" sz="1200" b="1" u="sng" dirty="0" smtClean="0">
                <a:solidFill>
                  <a:srgbClr val="336699"/>
                </a:solidFill>
                <a:latin typeface="+mn-lt"/>
              </a:rPr>
              <a:t>After Merge Squash</a:t>
            </a:r>
            <a:endParaRPr lang="en-US" sz="1200" b="1" u="sng" dirty="0" err="1" smtClean="0">
              <a:solidFill>
                <a:srgbClr val="336699"/>
              </a:solidFill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 bwMode="black">
          <a:xfrm>
            <a:off x="4541256" y="1419811"/>
            <a:ext cx="1191990" cy="32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CA" sz="1200" b="1" u="sng" dirty="0" smtClean="0">
                <a:solidFill>
                  <a:srgbClr val="336699"/>
                </a:solidFill>
                <a:latin typeface="+mn-lt"/>
              </a:rPr>
              <a:t>Before Merge Squash</a:t>
            </a:r>
            <a:endParaRPr lang="en-US" sz="1200" b="1" u="sng" dirty="0" err="1" smtClean="0">
              <a:solidFill>
                <a:srgbClr val="33669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1823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Upcoming Workflow: </a:t>
            </a:r>
            <a:r>
              <a:rPr lang="en-US" dirty="0" smtClean="0"/>
              <a:t>Merge Squash </a:t>
            </a:r>
            <a:r>
              <a:rPr lang="en-US" dirty="0" smtClean="0"/>
              <a:t>via Jenkins </a:t>
            </a:r>
            <a:r>
              <a:rPr lang="en-US" dirty="0" smtClean="0"/>
              <a:t>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50115" y="1090128"/>
            <a:ext cx="8122081" cy="2361672"/>
          </a:xfrm>
        </p:spPr>
        <p:txBody>
          <a:bodyPr/>
          <a:lstStyle/>
          <a:p>
            <a:r>
              <a:rPr lang="en-CA" dirty="0" smtClean="0"/>
              <a:t>Jenkins Pipeline will provide different integration methods</a:t>
            </a:r>
          </a:p>
          <a:p>
            <a:pPr lvl="1"/>
            <a:r>
              <a:rPr lang="en-CA" dirty="0" smtClean="0"/>
              <a:t>Developers may use merge squashes or traditional merges</a:t>
            </a:r>
          </a:p>
          <a:p>
            <a:pPr lvl="2"/>
            <a:r>
              <a:rPr lang="en-CA" dirty="0" smtClean="0"/>
              <a:t>Makes it easier for developers to quickly squash commits on their branch into a single discrete logical submission</a:t>
            </a:r>
          </a:p>
          <a:p>
            <a:pPr lvl="2"/>
            <a:r>
              <a:rPr lang="en-CA" dirty="0" smtClean="0"/>
              <a:t>Allows developers to directly submit their “cleaned” commit message (to be used during the squash)</a:t>
            </a:r>
          </a:p>
          <a:p>
            <a:pPr lvl="1"/>
            <a:r>
              <a:rPr lang="en-CA" dirty="0" smtClean="0"/>
              <a:t>Traditional merges will be kept for larger branches</a:t>
            </a:r>
          </a:p>
          <a:p>
            <a:pPr lvl="2"/>
            <a:r>
              <a:rPr lang="en-CA" dirty="0" smtClean="0"/>
              <a:t>Developers will be responsible for ensuring their branch has logical, clean, and linear commits</a:t>
            </a:r>
          </a:p>
        </p:txBody>
      </p:sp>
    </p:spTree>
    <p:extLst>
      <p:ext uri="{BB962C8B-B14F-4D97-AF65-F5344CB8AC3E}">
        <p14:creationId xmlns:p14="http://schemas.microsoft.com/office/powerpoint/2010/main" val="342292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Upcoming Workflow: Prohibiting all Merge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50115" y="1174107"/>
            <a:ext cx="8122081" cy="2903359"/>
          </a:xfrm>
        </p:spPr>
        <p:txBody>
          <a:bodyPr/>
          <a:lstStyle/>
          <a:p>
            <a:r>
              <a:rPr lang="en-CA" dirty="0" smtClean="0"/>
              <a:t>Jenkins Pipeline will eventually reject all submissions </a:t>
            </a:r>
            <a:r>
              <a:rPr lang="en-CA" dirty="0" smtClean="0"/>
              <a:t>that contain </a:t>
            </a:r>
            <a:r>
              <a:rPr lang="en-CA" dirty="0" smtClean="0"/>
              <a:t>merge records</a:t>
            </a:r>
          </a:p>
          <a:p>
            <a:pPr lvl="1"/>
            <a:r>
              <a:rPr lang="en-CA" dirty="0" smtClean="0"/>
              <a:t>Probation period will give teams time to get </a:t>
            </a:r>
            <a:r>
              <a:rPr lang="en-CA" dirty="0"/>
              <a:t>in the habit of using “clean” commits and avoiding </a:t>
            </a:r>
            <a:r>
              <a:rPr lang="en-CA" dirty="0" smtClean="0"/>
              <a:t>merges</a:t>
            </a:r>
          </a:p>
          <a:p>
            <a:r>
              <a:rPr lang="en-CA" dirty="0" smtClean="0"/>
              <a:t>Jenkins Pipeline will give the option of Merge Squashes or Rebase</a:t>
            </a:r>
          </a:p>
          <a:p>
            <a:pPr lvl="1"/>
            <a:r>
              <a:rPr lang="en-CA" dirty="0" smtClean="0"/>
              <a:t>Depends on whether the branch and its history need to be preserved</a:t>
            </a:r>
            <a:endParaRPr lang="en-US" dirty="0"/>
          </a:p>
          <a:p>
            <a:pPr lvl="1"/>
            <a:r>
              <a:rPr lang="en-CA" dirty="0" smtClean="0"/>
              <a:t>For large feature branches:</a:t>
            </a:r>
          </a:p>
          <a:p>
            <a:pPr lvl="2"/>
            <a:r>
              <a:rPr lang="en-CA" dirty="0" smtClean="0"/>
              <a:t>Teams will need to carefully manage their branch and keep it linear and ensure commits are “clean”</a:t>
            </a:r>
          </a:p>
          <a:p>
            <a:pPr lvl="2"/>
            <a:r>
              <a:rPr lang="en-US" dirty="0" smtClean="0"/>
              <a:t>When </a:t>
            </a:r>
            <a:r>
              <a:rPr lang="en-US" dirty="0" smtClean="0"/>
              <a:t>it’s time to </a:t>
            </a:r>
            <a:r>
              <a:rPr lang="en-US" dirty="0" smtClean="0"/>
              <a:t>integrate, the branch is locked, rebased on top of vx7-integration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193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32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3461" y="968816"/>
            <a:ext cx="8573839" cy="3670748"/>
          </a:xfrm>
        </p:spPr>
        <p:txBody>
          <a:bodyPr/>
          <a:lstStyle/>
          <a:p>
            <a:pPr lvl="2"/>
            <a:r>
              <a:rPr lang="en-CA" dirty="0" smtClean="0">
                <a:hlinkClick r:id="rId3"/>
              </a:rPr>
              <a:t>https</a:t>
            </a:r>
            <a:r>
              <a:rPr lang="en-CA" dirty="0">
                <a:hlinkClick r:id="rId3"/>
              </a:rPr>
              <a:t>://</a:t>
            </a:r>
            <a:r>
              <a:rPr lang="en-CA" dirty="0" smtClean="0">
                <a:hlinkClick r:id="rId3"/>
              </a:rPr>
              <a:t>jive.windriver.com/docs/DOC-58638</a:t>
            </a:r>
            <a:endParaRPr lang="en-CA" dirty="0" smtClean="0"/>
          </a:p>
          <a:p>
            <a:pPr lvl="2"/>
            <a:r>
              <a:rPr lang="en-CA" dirty="0" smtClean="0">
                <a:hlinkClick r:id="rId4"/>
              </a:rPr>
              <a:t>http</a:t>
            </a:r>
            <a:r>
              <a:rPr lang="en-CA" dirty="0">
                <a:hlinkClick r:id="rId4"/>
              </a:rPr>
              <a:t>://documentup.com/skwp/git-workflows-book</a:t>
            </a:r>
          </a:p>
          <a:p>
            <a:pPr lvl="2"/>
            <a:r>
              <a:rPr lang="en-CA" dirty="0" smtClean="0">
                <a:hlinkClick r:id="rId4"/>
              </a:rPr>
              <a:t>https</a:t>
            </a:r>
            <a:r>
              <a:rPr lang="en-CA" dirty="0">
                <a:hlinkClick r:id="rId4"/>
              </a:rPr>
              <a:t>://</a:t>
            </a:r>
            <a:r>
              <a:rPr lang="en-CA" dirty="0" smtClean="0">
                <a:hlinkClick r:id="rId4"/>
              </a:rPr>
              <a:t>www.atlassian.com/git/tutorials/merging-vs-rebasing</a:t>
            </a:r>
            <a:endParaRPr lang="en-CA" dirty="0" smtClean="0"/>
          </a:p>
          <a:p>
            <a:pPr lvl="2"/>
            <a:r>
              <a:rPr lang="en-CA" dirty="0" smtClean="0">
                <a:hlinkClick r:id="rId5"/>
              </a:rPr>
              <a:t>https</a:t>
            </a:r>
            <a:r>
              <a:rPr lang="en-CA" dirty="0">
                <a:hlinkClick r:id="rId5"/>
              </a:rPr>
              <a:t>://blogs.msdn.microsoft.com/devops/2016/03/15/squash-a-whole-new-way-to-merge-pull-requests</a:t>
            </a:r>
            <a:r>
              <a:rPr lang="en-CA" dirty="0" smtClean="0">
                <a:hlinkClick r:id="rId5"/>
              </a:rPr>
              <a:t>/</a:t>
            </a:r>
            <a:endParaRPr lang="en-CA" dirty="0" smtClean="0"/>
          </a:p>
          <a:p>
            <a:pPr lvl="2"/>
            <a:r>
              <a:rPr lang="en-CA" dirty="0" smtClean="0">
                <a:hlinkClick r:id="rId6"/>
              </a:rPr>
              <a:t>https</a:t>
            </a:r>
            <a:r>
              <a:rPr lang="en-CA" dirty="0">
                <a:hlinkClick r:id="rId6"/>
              </a:rPr>
              <a:t>://</a:t>
            </a:r>
            <a:r>
              <a:rPr lang="en-CA" dirty="0" smtClean="0">
                <a:hlinkClick r:id="rId6"/>
              </a:rPr>
              <a:t>www.visualstudio.com/en-us/docs/git/merging-with-squash</a:t>
            </a:r>
            <a:endParaRPr lang="en-CA" dirty="0" smtClean="0"/>
          </a:p>
          <a:p>
            <a:pPr lvl="2"/>
            <a:r>
              <a:rPr lang="en-CA" dirty="0" smtClean="0">
                <a:hlinkClick r:id="rId7"/>
              </a:rPr>
              <a:t>http</a:t>
            </a:r>
            <a:r>
              <a:rPr lang="en-CA" dirty="0">
                <a:hlinkClick r:id="rId7"/>
              </a:rPr>
              <a:t>://</a:t>
            </a:r>
            <a:r>
              <a:rPr lang="en-CA" dirty="0" smtClean="0">
                <a:hlinkClick r:id="rId7"/>
              </a:rPr>
              <a:t>twiki.wrs.com/PBUeng/ViperDevEnv#How_To_Do_Rebases_To_Prevent_Merge_Commits</a:t>
            </a:r>
            <a:endParaRPr lang="en-CA" dirty="0" smtClean="0"/>
          </a:p>
          <a:p>
            <a:pPr lvl="2"/>
            <a:r>
              <a:rPr lang="en-CA" dirty="0" smtClean="0">
                <a:hlinkClick r:id="rId8"/>
              </a:rPr>
              <a:t>http</a:t>
            </a:r>
            <a:r>
              <a:rPr lang="en-CA" dirty="0">
                <a:hlinkClick r:id="rId8"/>
              </a:rPr>
              <a:t>://</a:t>
            </a:r>
            <a:r>
              <a:rPr lang="en-CA" dirty="0" smtClean="0">
                <a:hlinkClick r:id="rId8"/>
              </a:rPr>
              <a:t>gitready.com/advanced/2009/02/10/squashing-commits-with-rebase.html</a:t>
            </a:r>
            <a:endParaRPr lang="en-CA" dirty="0" smtClean="0"/>
          </a:p>
          <a:p>
            <a:pPr lvl="2"/>
            <a:r>
              <a:rPr lang="en-CA" dirty="0">
                <a:hlinkClick r:id="rId9"/>
              </a:rPr>
              <a:t>https://</a:t>
            </a:r>
            <a:r>
              <a:rPr lang="en-CA" dirty="0" smtClean="0">
                <a:hlinkClick r:id="rId9"/>
              </a:rPr>
              <a:t>stackoverflow.com/questions/16449029/is-squashing-commits-into-one-best-practice-for-this-particular-workflow</a:t>
            </a:r>
            <a:endParaRPr lang="en-CA" dirty="0" smtClean="0"/>
          </a:p>
          <a:p>
            <a:pPr lvl="2"/>
            <a:r>
              <a:rPr lang="en-CA" dirty="0">
                <a:hlinkClick r:id="rId10"/>
              </a:rPr>
              <a:t>https://visual-assault.org/2015/08/03/when-to-use-git-merge-vs-git-rebase</a:t>
            </a:r>
            <a:r>
              <a:rPr lang="en-CA" dirty="0" smtClean="0">
                <a:hlinkClick r:id="rId10"/>
              </a:rPr>
              <a:t>/</a:t>
            </a:r>
            <a:endParaRPr lang="en-CA" dirty="0" smtClean="0"/>
          </a:p>
          <a:p>
            <a:pPr lvl="2"/>
            <a:r>
              <a:rPr lang="en-CA" dirty="0">
                <a:hlinkClick r:id="rId11"/>
              </a:rPr>
              <a:t>https://</a:t>
            </a:r>
            <a:r>
              <a:rPr lang="en-CA" dirty="0" smtClean="0">
                <a:hlinkClick r:id="rId11"/>
              </a:rPr>
              <a:t>www.atlassian.com/blog/git/git-team-workflows-merge-or-rebase</a:t>
            </a:r>
            <a:endParaRPr lang="en-CA" dirty="0" smtClean="0"/>
          </a:p>
          <a:p>
            <a:pPr lvl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946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238500" y="1747966"/>
            <a:ext cx="2667000" cy="1576917"/>
            <a:chOff x="3238500" y="1785037"/>
            <a:chExt cx="2667000" cy="157691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8500" y="1785037"/>
              <a:ext cx="2667000" cy="1576917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 bwMode="black">
            <a:xfrm>
              <a:off x="5580530" y="2308353"/>
              <a:ext cx="275665" cy="188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indent="0">
                <a:lnSpc>
                  <a:spcPct val="90000"/>
                </a:lnSpc>
                <a:spcBef>
                  <a:spcPts val="600"/>
                </a:spcBef>
                <a:buNone/>
              </a:pPr>
              <a:r>
                <a:rPr lang="en-US" sz="900" dirty="0" smtClean="0">
                  <a:solidFill>
                    <a:schemeClr val="bg1"/>
                  </a:solidFill>
                  <a:latin typeface="+mn-lt"/>
                </a:rPr>
                <a:t>™</a:t>
              </a:r>
            </a:p>
          </p:txBody>
        </p:sp>
      </p:grpSp>
      <p:sp>
        <p:nvSpPr>
          <p:cNvPr id="5" name="TextBox 4"/>
          <p:cNvSpPr txBox="1"/>
          <p:nvPr/>
        </p:nvSpPr>
        <p:spPr bwMode="black">
          <a:xfrm>
            <a:off x="1479176" y="4945529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endParaRPr lang="en-US" sz="2000" dirty="0" err="1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 bwMode="gray">
          <a:xfrm>
            <a:off x="277219" y="4908667"/>
            <a:ext cx="110608" cy="118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r" defTabSz="914400">
              <a:defRPr sz="800">
                <a:solidFill>
                  <a:srgbClr val="5F5F5F"/>
                </a:solidFill>
              </a:defRPr>
            </a:lvl1pPr>
          </a:lstStyle>
          <a:p>
            <a:fld id="{58EC7406-F4CC-4ABF-902E-2AF4E70E5C0F}" type="slidenum">
              <a:rPr lang="en-US" sz="700" smtClean="0">
                <a:solidFill>
                  <a:srgbClr val="5F5F5F"/>
                </a:solidFill>
                <a:latin typeface="Arial"/>
              </a:rPr>
              <a:pPr/>
              <a:t>19</a:t>
            </a:fld>
            <a:endParaRPr lang="en-US" sz="700" dirty="0" smtClean="0">
              <a:solidFill>
                <a:srgbClr val="5F5F5F"/>
              </a:solidFill>
              <a:latin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1848" r="8652" b="18152"/>
          <a:stretch/>
        </p:blipFill>
        <p:spPr>
          <a:xfrm>
            <a:off x="3407164" y="4841411"/>
            <a:ext cx="2320749" cy="2281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 bwMode="gray">
          <a:xfrm>
            <a:off x="503755" y="4935514"/>
            <a:ext cx="1401313" cy="8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defTabSz="914400"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5F5F5F"/>
                </a:solidFill>
                <a:latin typeface="Arial"/>
                <a:ea typeface="+mn-ea"/>
              </a:defRPr>
            </a:lvl1pPr>
          </a:lstStyle>
          <a:p>
            <a:r>
              <a:rPr lang="en-US" sz="500" dirty="0" smtClean="0">
                <a:solidFill>
                  <a:srgbClr val="5F5F5F"/>
                </a:solidFill>
              </a:rPr>
              <a:t>© 2017 WIND RIVER. ALL RIGHTS RESERVED.</a:t>
            </a:r>
            <a:endParaRPr lang="en-US" sz="50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94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4" y="549714"/>
            <a:ext cx="8572501" cy="323165"/>
          </a:xfrm>
        </p:spPr>
        <p:txBody>
          <a:bodyPr/>
          <a:lstStyle/>
          <a:p>
            <a:r>
              <a:rPr lang="en-US" sz="2400" dirty="0" smtClean="0"/>
              <a:t>Agenda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3461" y="1388711"/>
            <a:ext cx="8573839" cy="2850011"/>
          </a:xfrm>
        </p:spPr>
        <p:txBody>
          <a:bodyPr/>
          <a:lstStyle/>
          <a:p>
            <a:r>
              <a:rPr lang="en-US" sz="1600" dirty="0" err="1"/>
              <a:t>Git</a:t>
            </a:r>
            <a:r>
              <a:rPr lang="en-US" sz="1600" dirty="0"/>
              <a:t> Branch Model of SR0520</a:t>
            </a:r>
            <a:r>
              <a:rPr lang="en-US" sz="1600" dirty="0" smtClean="0"/>
              <a:t>+</a:t>
            </a:r>
          </a:p>
          <a:p>
            <a:r>
              <a:rPr lang="en-US" sz="1600" dirty="0"/>
              <a:t>Feature Branch Activities</a:t>
            </a:r>
            <a:endParaRPr lang="en-US" sz="1600" dirty="0" smtClean="0"/>
          </a:p>
          <a:p>
            <a:r>
              <a:rPr lang="en-CA" sz="1600" dirty="0" smtClean="0"/>
              <a:t>What’s the Pain</a:t>
            </a:r>
          </a:p>
          <a:p>
            <a:r>
              <a:rPr lang="en-CA" sz="1600" dirty="0" smtClean="0"/>
              <a:t>But Why?</a:t>
            </a:r>
          </a:p>
          <a:p>
            <a:r>
              <a:rPr lang="en-CA" sz="1600" dirty="0" smtClean="0"/>
              <a:t>Goal - </a:t>
            </a:r>
            <a:r>
              <a:rPr lang="en-CA" sz="1600" dirty="0"/>
              <a:t>Clean Commits </a:t>
            </a:r>
            <a:endParaRPr lang="en-CA" sz="1600" dirty="0" smtClean="0"/>
          </a:p>
          <a:p>
            <a:r>
              <a:rPr lang="en-CA" sz="1600" dirty="0"/>
              <a:t>How to Clean up Commits </a:t>
            </a:r>
            <a:endParaRPr lang="en-CA" sz="1600" dirty="0" smtClean="0"/>
          </a:p>
          <a:p>
            <a:r>
              <a:rPr lang="en-CA" sz="1600" dirty="0" smtClean="0"/>
              <a:t>New Git </a:t>
            </a:r>
            <a:r>
              <a:rPr lang="en-CA" sz="1600" dirty="0"/>
              <a:t>W</a:t>
            </a:r>
            <a:r>
              <a:rPr lang="en-CA" sz="1600" dirty="0" smtClean="0"/>
              <a:t>orkflow</a:t>
            </a:r>
          </a:p>
          <a:p>
            <a:r>
              <a:rPr lang="en-CA" sz="1600" dirty="0" smtClean="0"/>
              <a:t>Where do I Get More Information?</a:t>
            </a:r>
          </a:p>
        </p:txBody>
      </p:sp>
    </p:spTree>
    <p:extLst>
      <p:ext uri="{BB962C8B-B14F-4D97-AF65-F5344CB8AC3E}">
        <p14:creationId xmlns:p14="http://schemas.microsoft.com/office/powerpoint/2010/main" val="329168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080" y="456413"/>
            <a:ext cx="8572501" cy="323165"/>
          </a:xfrm>
        </p:spPr>
        <p:txBody>
          <a:bodyPr/>
          <a:lstStyle/>
          <a:p>
            <a:r>
              <a:rPr lang="en-US" dirty="0"/>
              <a:t>SR0520</a:t>
            </a:r>
            <a:r>
              <a:rPr lang="en-US" dirty="0" smtClean="0"/>
              <a:t>+ </a:t>
            </a:r>
            <a:r>
              <a:rPr lang="en-US" dirty="0" err="1" smtClean="0"/>
              <a:t>Git</a:t>
            </a:r>
            <a:r>
              <a:rPr lang="en-US" dirty="0" smtClean="0"/>
              <a:t> Branch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35511" y="2836511"/>
            <a:ext cx="8573839" cy="1669175"/>
          </a:xfrm>
        </p:spPr>
        <p:txBody>
          <a:bodyPr/>
          <a:lstStyle/>
          <a:p>
            <a:pPr lvl="1"/>
            <a:r>
              <a:rPr lang="en-US" dirty="0" smtClean="0"/>
              <a:t>Master Branch = vx7-integration</a:t>
            </a:r>
          </a:p>
          <a:p>
            <a:pPr lvl="1"/>
            <a:r>
              <a:rPr lang="en-US" dirty="0" smtClean="0"/>
              <a:t>Private and Shared Branches</a:t>
            </a:r>
          </a:p>
          <a:p>
            <a:pPr lvl="2"/>
            <a:r>
              <a:rPr lang="en-US" dirty="0" smtClean="0"/>
              <a:t>Derived from Master Branch and </a:t>
            </a:r>
            <a:r>
              <a:rPr lang="en-US" dirty="0"/>
              <a:t>integrated </a:t>
            </a:r>
            <a:r>
              <a:rPr lang="en-US" dirty="0" smtClean="0"/>
              <a:t>via the “vx7_CI_launcher” pipeline</a:t>
            </a:r>
          </a:p>
          <a:p>
            <a:pPr lvl="2"/>
            <a:r>
              <a:rPr lang="en-US" dirty="0" smtClean="0"/>
              <a:t>Shared branches may have submissions from multiple contributors</a:t>
            </a:r>
          </a:p>
          <a:p>
            <a:pPr lvl="1"/>
            <a:r>
              <a:rPr lang="en-US" dirty="0" smtClean="0"/>
              <a:t>Branches should be based on the content of a single User Story</a:t>
            </a:r>
          </a:p>
          <a:p>
            <a:pPr lvl="2"/>
            <a:r>
              <a:rPr lang="en-CA" dirty="0" smtClean="0"/>
              <a:t>They should not contain an entire Feature (which may be very big)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749808" y="1530999"/>
            <a:ext cx="6803136" cy="0"/>
          </a:xfrm>
          <a:prstGeom prst="line">
            <a:avLst/>
          </a:prstGeom>
          <a:solidFill>
            <a:schemeClr val="accent2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Box 5"/>
          <p:cNvSpPr txBox="1"/>
          <p:nvPr/>
        </p:nvSpPr>
        <p:spPr bwMode="black">
          <a:xfrm>
            <a:off x="790579" y="1532043"/>
            <a:ext cx="1191990" cy="32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CA" sz="1200" dirty="0" smtClean="0">
                <a:solidFill>
                  <a:srgbClr val="090909"/>
                </a:solidFill>
                <a:latin typeface="+mn-lt"/>
              </a:rPr>
              <a:t>Master Branch</a:t>
            </a:r>
            <a:endParaRPr lang="en-US" sz="1200" dirty="0" err="1" smtClean="0">
              <a:solidFill>
                <a:srgbClr val="090909"/>
              </a:solidFill>
              <a:latin typeface="+mn-lt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5982303" y="1263767"/>
            <a:ext cx="224437" cy="268276"/>
          </a:xfrm>
          <a:prstGeom prst="straightConnector1">
            <a:avLst/>
          </a:prstGeom>
          <a:ln w="28575">
            <a:solidFill>
              <a:srgbClr val="336699"/>
            </a:solidFill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 bwMode="auto">
          <a:xfrm>
            <a:off x="1527466" y="1262775"/>
            <a:ext cx="4454837" cy="0"/>
          </a:xfrm>
          <a:prstGeom prst="line">
            <a:avLst/>
          </a:prstGeom>
          <a:solidFill>
            <a:schemeClr val="accent2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 bwMode="black">
          <a:xfrm>
            <a:off x="2654499" y="891638"/>
            <a:ext cx="2090144" cy="32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600"/>
              </a:spcBef>
              <a:buNone/>
            </a:pPr>
            <a:r>
              <a:rPr lang="en-CA" sz="1200" dirty="0" smtClean="0">
                <a:solidFill>
                  <a:srgbClr val="090909"/>
                </a:solidFill>
                <a:latin typeface="+mn-lt"/>
              </a:rPr>
              <a:t>Private Branch</a:t>
            </a:r>
            <a:endParaRPr lang="en-US" sz="1200" dirty="0" err="1" smtClean="0">
              <a:solidFill>
                <a:srgbClr val="090909"/>
              </a:solidFill>
              <a:latin typeface="+mn-lt"/>
            </a:endParaRPr>
          </a:p>
        </p:txBody>
      </p:sp>
      <p:sp>
        <p:nvSpPr>
          <p:cNvPr id="10" name="Oval 9"/>
          <p:cNvSpPr/>
          <p:nvPr/>
        </p:nvSpPr>
        <p:spPr bwMode="gray">
          <a:xfrm>
            <a:off x="2968325" y="1200292"/>
            <a:ext cx="109728" cy="109728"/>
          </a:xfrm>
          <a:prstGeom prst="ellipse">
            <a:avLst/>
          </a:prstGeom>
          <a:solidFill>
            <a:srgbClr val="336666"/>
          </a:solidFill>
          <a:ln>
            <a:noFill/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Oval 10"/>
          <p:cNvSpPr/>
          <p:nvPr/>
        </p:nvSpPr>
        <p:spPr bwMode="gray">
          <a:xfrm>
            <a:off x="1625833" y="1199800"/>
            <a:ext cx="109728" cy="109728"/>
          </a:xfrm>
          <a:prstGeom prst="ellipse">
            <a:avLst/>
          </a:prstGeom>
          <a:solidFill>
            <a:srgbClr val="336666"/>
          </a:solidFill>
          <a:ln>
            <a:noFill/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Oval 11"/>
          <p:cNvSpPr/>
          <p:nvPr/>
        </p:nvSpPr>
        <p:spPr bwMode="gray">
          <a:xfrm>
            <a:off x="2297079" y="1200292"/>
            <a:ext cx="109728" cy="109728"/>
          </a:xfrm>
          <a:prstGeom prst="ellipse">
            <a:avLst/>
          </a:prstGeom>
          <a:solidFill>
            <a:srgbClr val="336666"/>
          </a:solidFill>
          <a:ln>
            <a:noFill/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Oval 12"/>
          <p:cNvSpPr/>
          <p:nvPr/>
        </p:nvSpPr>
        <p:spPr bwMode="gray">
          <a:xfrm>
            <a:off x="3639572" y="1200292"/>
            <a:ext cx="109728" cy="109728"/>
          </a:xfrm>
          <a:prstGeom prst="ellipse">
            <a:avLst/>
          </a:prstGeom>
          <a:solidFill>
            <a:srgbClr val="336666"/>
          </a:solidFill>
          <a:ln>
            <a:noFill/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Oval 13"/>
          <p:cNvSpPr/>
          <p:nvPr/>
        </p:nvSpPr>
        <p:spPr bwMode="gray">
          <a:xfrm>
            <a:off x="5653312" y="1208903"/>
            <a:ext cx="109728" cy="109728"/>
          </a:xfrm>
          <a:prstGeom prst="ellipse">
            <a:avLst/>
          </a:prstGeom>
          <a:solidFill>
            <a:srgbClr val="336666"/>
          </a:solidFill>
          <a:ln>
            <a:noFill/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Oval 14"/>
          <p:cNvSpPr/>
          <p:nvPr/>
        </p:nvSpPr>
        <p:spPr bwMode="gray">
          <a:xfrm>
            <a:off x="4982066" y="1200292"/>
            <a:ext cx="109728" cy="109728"/>
          </a:xfrm>
          <a:prstGeom prst="ellipse">
            <a:avLst/>
          </a:prstGeom>
          <a:solidFill>
            <a:srgbClr val="336666"/>
          </a:solidFill>
          <a:ln>
            <a:noFill/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Oval 15"/>
          <p:cNvSpPr/>
          <p:nvPr/>
        </p:nvSpPr>
        <p:spPr bwMode="gray">
          <a:xfrm>
            <a:off x="4310819" y="1200292"/>
            <a:ext cx="109728" cy="109728"/>
          </a:xfrm>
          <a:prstGeom prst="ellipse">
            <a:avLst/>
          </a:prstGeom>
          <a:solidFill>
            <a:srgbClr val="336666"/>
          </a:solidFill>
          <a:ln>
            <a:noFill/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1303029" y="1254664"/>
            <a:ext cx="224437" cy="268276"/>
          </a:xfrm>
          <a:prstGeom prst="straightConnector1">
            <a:avLst/>
          </a:prstGeom>
          <a:ln w="28575">
            <a:solidFill>
              <a:srgbClr val="336699"/>
            </a:solidFill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 bwMode="auto">
          <a:xfrm>
            <a:off x="3369941" y="1522940"/>
            <a:ext cx="493467" cy="610660"/>
          </a:xfrm>
          <a:prstGeom prst="straightConnector1">
            <a:avLst/>
          </a:prstGeom>
          <a:ln w="28575">
            <a:solidFill>
              <a:srgbClr val="336699"/>
            </a:solidFill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 bwMode="auto">
          <a:xfrm flipV="1">
            <a:off x="4126845" y="1838958"/>
            <a:ext cx="224437" cy="268276"/>
          </a:xfrm>
          <a:prstGeom prst="straightConnector1">
            <a:avLst/>
          </a:prstGeom>
          <a:ln w="28575">
            <a:solidFill>
              <a:srgbClr val="336699"/>
            </a:solidFill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 bwMode="auto">
          <a:xfrm>
            <a:off x="4131536" y="2140260"/>
            <a:ext cx="224437" cy="268276"/>
          </a:xfrm>
          <a:prstGeom prst="straightConnector1">
            <a:avLst/>
          </a:prstGeom>
          <a:ln w="28575">
            <a:solidFill>
              <a:srgbClr val="336699"/>
            </a:solidFill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 bwMode="black">
          <a:xfrm>
            <a:off x="4396550" y="2126355"/>
            <a:ext cx="2090144" cy="186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CA" sz="1200" dirty="0" smtClean="0">
                <a:solidFill>
                  <a:srgbClr val="090909"/>
                </a:solidFill>
                <a:latin typeface="+mn-lt"/>
              </a:rPr>
              <a:t>Shared Branch</a:t>
            </a:r>
            <a:endParaRPr lang="en-US" sz="1200" dirty="0" err="1" smtClean="0">
              <a:solidFill>
                <a:srgbClr val="090909"/>
              </a:solidFill>
              <a:latin typeface="+mn-lt"/>
            </a:endParaRPr>
          </a:p>
        </p:txBody>
      </p:sp>
      <p:cxnSp>
        <p:nvCxnSpPr>
          <p:cNvPr id="22" name="Straight Connector 21"/>
          <p:cNvCxnSpPr/>
          <p:nvPr/>
        </p:nvCxnSpPr>
        <p:spPr bwMode="auto">
          <a:xfrm flipV="1">
            <a:off x="4351567" y="2401448"/>
            <a:ext cx="1994919" cy="992"/>
          </a:xfrm>
          <a:prstGeom prst="line">
            <a:avLst/>
          </a:prstGeom>
          <a:solidFill>
            <a:schemeClr val="accent2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Oval 22"/>
          <p:cNvSpPr/>
          <p:nvPr/>
        </p:nvSpPr>
        <p:spPr bwMode="gray">
          <a:xfrm>
            <a:off x="4295012" y="2346584"/>
            <a:ext cx="109728" cy="109728"/>
          </a:xfrm>
          <a:prstGeom prst="ellipse">
            <a:avLst/>
          </a:prstGeom>
          <a:solidFill>
            <a:srgbClr val="336666"/>
          </a:solidFill>
          <a:ln>
            <a:noFill/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Oval 23"/>
          <p:cNvSpPr/>
          <p:nvPr/>
        </p:nvSpPr>
        <p:spPr bwMode="gray">
          <a:xfrm>
            <a:off x="6307010" y="2353672"/>
            <a:ext cx="109728" cy="109728"/>
          </a:xfrm>
          <a:prstGeom prst="ellipse">
            <a:avLst/>
          </a:prstGeom>
          <a:solidFill>
            <a:srgbClr val="336666"/>
          </a:solidFill>
          <a:ln>
            <a:noFill/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Oval 24"/>
          <p:cNvSpPr/>
          <p:nvPr/>
        </p:nvSpPr>
        <p:spPr bwMode="gray">
          <a:xfrm>
            <a:off x="5301011" y="2343033"/>
            <a:ext cx="109728" cy="109728"/>
          </a:xfrm>
          <a:prstGeom prst="ellipse">
            <a:avLst/>
          </a:prstGeom>
          <a:solidFill>
            <a:srgbClr val="336666"/>
          </a:solidFill>
          <a:ln>
            <a:noFill/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6" name="TextBox 25"/>
          <p:cNvSpPr txBox="1"/>
          <p:nvPr/>
        </p:nvSpPr>
        <p:spPr bwMode="black">
          <a:xfrm>
            <a:off x="4396550" y="1844684"/>
            <a:ext cx="1180363" cy="186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CA" sz="1200" dirty="0" smtClean="0">
                <a:solidFill>
                  <a:srgbClr val="090909"/>
                </a:solidFill>
                <a:latin typeface="+mn-lt"/>
              </a:rPr>
              <a:t>Contributor 1</a:t>
            </a:r>
            <a:endParaRPr lang="en-US" sz="1200" dirty="0" err="1" smtClean="0">
              <a:solidFill>
                <a:srgbClr val="090909"/>
              </a:solidFill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 bwMode="black">
          <a:xfrm>
            <a:off x="4396550" y="2424925"/>
            <a:ext cx="1180363" cy="186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CA" sz="1200" dirty="0" smtClean="0">
                <a:solidFill>
                  <a:srgbClr val="090909"/>
                </a:solidFill>
                <a:latin typeface="+mn-lt"/>
              </a:rPr>
              <a:t>Contributor 2</a:t>
            </a:r>
            <a:endParaRPr lang="en-US" sz="1200" dirty="0" err="1" smtClean="0">
              <a:solidFill>
                <a:srgbClr val="090909"/>
              </a:solidFill>
              <a:latin typeface="+mn-lt"/>
            </a:endParaRPr>
          </a:p>
        </p:txBody>
      </p:sp>
      <p:cxnSp>
        <p:nvCxnSpPr>
          <p:cNvPr id="28" name="Straight Connector 27"/>
          <p:cNvCxnSpPr>
            <a:endCxn id="33" idx="2"/>
          </p:cNvCxnSpPr>
          <p:nvPr/>
        </p:nvCxnSpPr>
        <p:spPr bwMode="auto">
          <a:xfrm>
            <a:off x="3863408" y="2121251"/>
            <a:ext cx="3579808" cy="0"/>
          </a:xfrm>
          <a:prstGeom prst="line">
            <a:avLst/>
          </a:prstGeom>
          <a:solidFill>
            <a:schemeClr val="accent2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Oval 28"/>
          <p:cNvSpPr/>
          <p:nvPr/>
        </p:nvSpPr>
        <p:spPr bwMode="gray">
          <a:xfrm>
            <a:off x="4746277" y="2064405"/>
            <a:ext cx="109728" cy="109728"/>
          </a:xfrm>
          <a:prstGeom prst="ellipse">
            <a:avLst/>
          </a:prstGeom>
          <a:solidFill>
            <a:srgbClr val="336666"/>
          </a:solidFill>
          <a:ln>
            <a:noFill/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Oval 29"/>
          <p:cNvSpPr/>
          <p:nvPr/>
        </p:nvSpPr>
        <p:spPr bwMode="gray">
          <a:xfrm>
            <a:off x="3827663" y="2057776"/>
            <a:ext cx="109728" cy="109728"/>
          </a:xfrm>
          <a:prstGeom prst="ellipse">
            <a:avLst/>
          </a:prstGeom>
          <a:solidFill>
            <a:srgbClr val="336666"/>
          </a:solidFill>
          <a:ln>
            <a:noFill/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Oval 30"/>
          <p:cNvSpPr/>
          <p:nvPr/>
        </p:nvSpPr>
        <p:spPr bwMode="gray">
          <a:xfrm>
            <a:off x="4107167" y="2057776"/>
            <a:ext cx="109728" cy="109728"/>
          </a:xfrm>
          <a:prstGeom prst="ellipse">
            <a:avLst/>
          </a:prstGeom>
          <a:solidFill>
            <a:srgbClr val="336666"/>
          </a:solidFill>
          <a:ln>
            <a:noFill/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Oval 31"/>
          <p:cNvSpPr/>
          <p:nvPr/>
        </p:nvSpPr>
        <p:spPr bwMode="gray">
          <a:xfrm>
            <a:off x="5420512" y="2057776"/>
            <a:ext cx="109728" cy="109728"/>
          </a:xfrm>
          <a:prstGeom prst="ellipse">
            <a:avLst/>
          </a:prstGeom>
          <a:solidFill>
            <a:srgbClr val="336666"/>
          </a:solidFill>
          <a:ln>
            <a:noFill/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Oval 32"/>
          <p:cNvSpPr/>
          <p:nvPr/>
        </p:nvSpPr>
        <p:spPr bwMode="gray">
          <a:xfrm>
            <a:off x="7443216" y="2066387"/>
            <a:ext cx="109728" cy="109728"/>
          </a:xfrm>
          <a:prstGeom prst="ellipse">
            <a:avLst/>
          </a:prstGeom>
          <a:solidFill>
            <a:srgbClr val="336666"/>
          </a:solidFill>
          <a:ln>
            <a:noFill/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34" name="Oval 33"/>
          <p:cNvSpPr/>
          <p:nvPr/>
        </p:nvSpPr>
        <p:spPr bwMode="gray">
          <a:xfrm>
            <a:off x="6768982" y="2057776"/>
            <a:ext cx="109728" cy="109728"/>
          </a:xfrm>
          <a:prstGeom prst="ellipse">
            <a:avLst/>
          </a:prstGeom>
          <a:solidFill>
            <a:srgbClr val="336666"/>
          </a:solidFill>
          <a:ln>
            <a:noFill/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Oval 34"/>
          <p:cNvSpPr/>
          <p:nvPr/>
        </p:nvSpPr>
        <p:spPr bwMode="gray">
          <a:xfrm>
            <a:off x="6094747" y="2057776"/>
            <a:ext cx="109728" cy="109728"/>
          </a:xfrm>
          <a:prstGeom prst="ellipse">
            <a:avLst/>
          </a:prstGeom>
          <a:solidFill>
            <a:srgbClr val="336666"/>
          </a:solidFill>
          <a:ln>
            <a:noFill/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36" name="Straight Connector 35"/>
          <p:cNvCxnSpPr/>
          <p:nvPr/>
        </p:nvCxnSpPr>
        <p:spPr bwMode="auto">
          <a:xfrm>
            <a:off x="4351567" y="1845676"/>
            <a:ext cx="1994919" cy="0"/>
          </a:xfrm>
          <a:prstGeom prst="line">
            <a:avLst/>
          </a:prstGeom>
          <a:solidFill>
            <a:schemeClr val="accent2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Oval 36"/>
          <p:cNvSpPr/>
          <p:nvPr/>
        </p:nvSpPr>
        <p:spPr bwMode="gray">
          <a:xfrm>
            <a:off x="5326980" y="1782201"/>
            <a:ext cx="109728" cy="109728"/>
          </a:xfrm>
          <a:prstGeom prst="ellipse">
            <a:avLst/>
          </a:prstGeom>
          <a:solidFill>
            <a:srgbClr val="336666"/>
          </a:solidFill>
          <a:ln>
            <a:noFill/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Oval 37"/>
          <p:cNvSpPr/>
          <p:nvPr/>
        </p:nvSpPr>
        <p:spPr bwMode="gray">
          <a:xfrm>
            <a:off x="6291622" y="1799915"/>
            <a:ext cx="109728" cy="109728"/>
          </a:xfrm>
          <a:prstGeom prst="ellipse">
            <a:avLst/>
          </a:prstGeom>
          <a:solidFill>
            <a:srgbClr val="336666"/>
          </a:solidFill>
          <a:ln>
            <a:noFill/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Oval 38"/>
          <p:cNvSpPr/>
          <p:nvPr/>
        </p:nvSpPr>
        <p:spPr bwMode="gray">
          <a:xfrm>
            <a:off x="4331858" y="1786269"/>
            <a:ext cx="109728" cy="109728"/>
          </a:xfrm>
          <a:prstGeom prst="ellipse">
            <a:avLst/>
          </a:prstGeom>
          <a:solidFill>
            <a:srgbClr val="336666"/>
          </a:solidFill>
          <a:ln>
            <a:noFill/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Oval 39"/>
          <p:cNvSpPr/>
          <p:nvPr/>
        </p:nvSpPr>
        <p:spPr bwMode="gray">
          <a:xfrm>
            <a:off x="3714361" y="1472847"/>
            <a:ext cx="109728" cy="109728"/>
          </a:xfrm>
          <a:prstGeom prst="ellipse">
            <a:avLst/>
          </a:prstGeom>
          <a:solidFill>
            <a:srgbClr val="336666"/>
          </a:solidFill>
          <a:ln>
            <a:noFill/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41" name="Oval 40"/>
          <p:cNvSpPr/>
          <p:nvPr/>
        </p:nvSpPr>
        <p:spPr bwMode="gray">
          <a:xfrm>
            <a:off x="6151876" y="1472847"/>
            <a:ext cx="109728" cy="109728"/>
          </a:xfrm>
          <a:prstGeom prst="ellipse">
            <a:avLst/>
          </a:prstGeom>
          <a:solidFill>
            <a:srgbClr val="336666"/>
          </a:solidFill>
          <a:ln>
            <a:noFill/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42" name="Oval 41"/>
          <p:cNvSpPr/>
          <p:nvPr/>
        </p:nvSpPr>
        <p:spPr bwMode="gray">
          <a:xfrm>
            <a:off x="5339371" y="1472847"/>
            <a:ext cx="109728" cy="109728"/>
          </a:xfrm>
          <a:prstGeom prst="ellipse">
            <a:avLst/>
          </a:prstGeom>
          <a:solidFill>
            <a:srgbClr val="336666"/>
          </a:solidFill>
          <a:ln>
            <a:noFill/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43" name="Oval 42"/>
          <p:cNvSpPr/>
          <p:nvPr/>
        </p:nvSpPr>
        <p:spPr bwMode="gray">
          <a:xfrm>
            <a:off x="4526866" y="1472847"/>
            <a:ext cx="109728" cy="109728"/>
          </a:xfrm>
          <a:prstGeom prst="ellipse">
            <a:avLst/>
          </a:prstGeom>
          <a:solidFill>
            <a:srgbClr val="336666"/>
          </a:solidFill>
          <a:ln>
            <a:noFill/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44" name="Oval 43"/>
          <p:cNvSpPr/>
          <p:nvPr/>
        </p:nvSpPr>
        <p:spPr bwMode="gray">
          <a:xfrm>
            <a:off x="2901856" y="1472847"/>
            <a:ext cx="109728" cy="109728"/>
          </a:xfrm>
          <a:prstGeom prst="ellipse">
            <a:avLst/>
          </a:prstGeom>
          <a:solidFill>
            <a:srgbClr val="336666"/>
          </a:solidFill>
          <a:ln>
            <a:noFill/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45" name="Oval 44"/>
          <p:cNvSpPr/>
          <p:nvPr/>
        </p:nvSpPr>
        <p:spPr bwMode="gray">
          <a:xfrm>
            <a:off x="1276846" y="1472847"/>
            <a:ext cx="109728" cy="109728"/>
          </a:xfrm>
          <a:prstGeom prst="ellipse">
            <a:avLst/>
          </a:prstGeom>
          <a:solidFill>
            <a:srgbClr val="336666"/>
          </a:solidFill>
          <a:ln>
            <a:noFill/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46" name="Oval 45"/>
          <p:cNvSpPr/>
          <p:nvPr/>
        </p:nvSpPr>
        <p:spPr bwMode="gray">
          <a:xfrm>
            <a:off x="2089351" y="1472847"/>
            <a:ext cx="109728" cy="109728"/>
          </a:xfrm>
          <a:prstGeom prst="ellipse">
            <a:avLst/>
          </a:prstGeom>
          <a:solidFill>
            <a:srgbClr val="336666"/>
          </a:solidFill>
          <a:ln>
            <a:noFill/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45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/>
          <p:cNvCxnSpPr/>
          <p:nvPr/>
        </p:nvCxnSpPr>
        <p:spPr bwMode="auto">
          <a:xfrm flipV="1">
            <a:off x="4472002" y="1509888"/>
            <a:ext cx="493467" cy="610660"/>
          </a:xfrm>
          <a:prstGeom prst="straightConnector1">
            <a:avLst/>
          </a:prstGeom>
          <a:ln w="28575">
            <a:solidFill>
              <a:srgbClr val="336699"/>
            </a:solidFill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 bwMode="auto">
          <a:xfrm>
            <a:off x="2133769" y="1532043"/>
            <a:ext cx="493467" cy="610660"/>
          </a:xfrm>
          <a:prstGeom prst="straightConnector1">
            <a:avLst/>
          </a:prstGeom>
          <a:ln w="28575">
            <a:solidFill>
              <a:srgbClr val="336699"/>
            </a:solidFill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 bwMode="auto">
          <a:xfrm>
            <a:off x="3978535" y="1509888"/>
            <a:ext cx="493467" cy="610660"/>
          </a:xfrm>
          <a:prstGeom prst="straightConnector1">
            <a:avLst/>
          </a:prstGeom>
          <a:ln w="28575">
            <a:solidFill>
              <a:srgbClr val="336699"/>
            </a:solidFill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Branch Merges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749808" y="1530999"/>
            <a:ext cx="5457236" cy="0"/>
          </a:xfrm>
          <a:prstGeom prst="line">
            <a:avLst/>
          </a:prstGeom>
          <a:solidFill>
            <a:schemeClr val="accent2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Oval 4"/>
          <p:cNvSpPr/>
          <p:nvPr/>
        </p:nvSpPr>
        <p:spPr bwMode="gray">
          <a:xfrm>
            <a:off x="4421497" y="1472847"/>
            <a:ext cx="109728" cy="109728"/>
          </a:xfrm>
          <a:prstGeom prst="ellipse">
            <a:avLst/>
          </a:prstGeom>
          <a:solidFill>
            <a:srgbClr val="336666"/>
          </a:solidFill>
          <a:ln>
            <a:noFill/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Oval 5"/>
          <p:cNvSpPr/>
          <p:nvPr/>
        </p:nvSpPr>
        <p:spPr bwMode="gray">
          <a:xfrm>
            <a:off x="4910605" y="1468077"/>
            <a:ext cx="109728" cy="109728"/>
          </a:xfrm>
          <a:prstGeom prst="ellipse">
            <a:avLst/>
          </a:prstGeom>
          <a:solidFill>
            <a:srgbClr val="C00000"/>
          </a:solidFill>
          <a:ln>
            <a:noFill/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Oval 6"/>
          <p:cNvSpPr/>
          <p:nvPr/>
        </p:nvSpPr>
        <p:spPr bwMode="gray">
          <a:xfrm>
            <a:off x="3950368" y="1472847"/>
            <a:ext cx="109728" cy="109728"/>
          </a:xfrm>
          <a:prstGeom prst="ellipse">
            <a:avLst/>
          </a:prstGeom>
          <a:solidFill>
            <a:srgbClr val="336666"/>
          </a:solidFill>
          <a:ln>
            <a:noFill/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Oval 7"/>
          <p:cNvSpPr/>
          <p:nvPr/>
        </p:nvSpPr>
        <p:spPr bwMode="gray">
          <a:xfrm>
            <a:off x="1276846" y="1472847"/>
            <a:ext cx="109728" cy="109728"/>
          </a:xfrm>
          <a:prstGeom prst="ellipse">
            <a:avLst/>
          </a:prstGeom>
          <a:solidFill>
            <a:srgbClr val="336666"/>
          </a:solidFill>
          <a:ln>
            <a:noFill/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Oval 8"/>
          <p:cNvSpPr/>
          <p:nvPr/>
        </p:nvSpPr>
        <p:spPr bwMode="gray">
          <a:xfrm>
            <a:off x="2089351" y="1472847"/>
            <a:ext cx="109728" cy="109728"/>
          </a:xfrm>
          <a:prstGeom prst="ellipse">
            <a:avLst/>
          </a:prstGeom>
          <a:solidFill>
            <a:srgbClr val="336666"/>
          </a:solidFill>
          <a:ln>
            <a:noFill/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Box 9"/>
          <p:cNvSpPr txBox="1"/>
          <p:nvPr/>
        </p:nvSpPr>
        <p:spPr bwMode="black">
          <a:xfrm>
            <a:off x="784483" y="1532043"/>
            <a:ext cx="1191990" cy="32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CA" sz="1200" dirty="0" smtClean="0">
                <a:solidFill>
                  <a:srgbClr val="090909"/>
                </a:solidFill>
                <a:latin typeface="+mn-lt"/>
              </a:rPr>
              <a:t>Master Branch</a:t>
            </a:r>
            <a:endParaRPr lang="en-US" sz="1200" dirty="0" err="1" smtClean="0">
              <a:solidFill>
                <a:srgbClr val="090909"/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 bwMode="black">
          <a:xfrm>
            <a:off x="1200912" y="1267968"/>
            <a:ext cx="262128" cy="204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90000" rIns="91440" bIns="90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600"/>
              </a:spcBef>
              <a:buNone/>
            </a:pPr>
            <a:r>
              <a:rPr lang="en-CA" sz="1200" dirty="0" smtClean="0">
                <a:solidFill>
                  <a:srgbClr val="090909"/>
                </a:solidFill>
                <a:latin typeface="+mn-lt"/>
              </a:rPr>
              <a:t>A</a:t>
            </a:r>
            <a:endParaRPr lang="en-US" sz="1200" dirty="0" err="1" smtClean="0">
              <a:solidFill>
                <a:srgbClr val="090909"/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 bwMode="black">
          <a:xfrm>
            <a:off x="2013151" y="1274065"/>
            <a:ext cx="262128" cy="204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90000" rIns="91440" bIns="90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600"/>
              </a:spcBef>
              <a:buNone/>
            </a:pPr>
            <a:r>
              <a:rPr lang="en-CA" sz="1200" dirty="0" smtClean="0">
                <a:solidFill>
                  <a:srgbClr val="090909"/>
                </a:solidFill>
                <a:latin typeface="+mn-lt"/>
              </a:rPr>
              <a:t>B</a:t>
            </a:r>
            <a:endParaRPr lang="en-US" sz="1200" dirty="0" err="1" smtClean="0">
              <a:solidFill>
                <a:srgbClr val="090909"/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 bwMode="black">
          <a:xfrm>
            <a:off x="3874168" y="1267968"/>
            <a:ext cx="262128" cy="204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90000" rIns="91440" bIns="90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600"/>
              </a:spcBef>
              <a:buNone/>
            </a:pPr>
            <a:r>
              <a:rPr lang="en-CA" sz="1200" dirty="0">
                <a:solidFill>
                  <a:srgbClr val="090909"/>
                </a:solidFill>
                <a:latin typeface="+mn-lt"/>
              </a:rPr>
              <a:t>C</a:t>
            </a:r>
            <a:endParaRPr lang="en-US" sz="1200" dirty="0" err="1" smtClean="0">
              <a:solidFill>
                <a:srgbClr val="090909"/>
              </a:solidFill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 bwMode="black">
          <a:xfrm>
            <a:off x="4345297" y="1267968"/>
            <a:ext cx="262128" cy="204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90000" rIns="91440" bIns="90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600"/>
              </a:spcBef>
              <a:buNone/>
            </a:pPr>
            <a:r>
              <a:rPr lang="en-CA" sz="1200" dirty="0">
                <a:solidFill>
                  <a:srgbClr val="090909"/>
                </a:solidFill>
                <a:latin typeface="+mn-lt"/>
              </a:rPr>
              <a:t>D</a:t>
            </a:r>
            <a:endParaRPr lang="en-US" sz="1200" dirty="0" err="1" smtClean="0">
              <a:solidFill>
                <a:srgbClr val="090909"/>
              </a:solidFill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 bwMode="black">
          <a:xfrm>
            <a:off x="4834405" y="1244909"/>
            <a:ext cx="262128" cy="204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90000" rIns="91440" bIns="90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600"/>
              </a:spcBef>
              <a:buNone/>
            </a:pPr>
            <a:r>
              <a:rPr lang="en-CA" sz="1200" dirty="0">
                <a:solidFill>
                  <a:srgbClr val="090909"/>
                </a:solidFill>
                <a:latin typeface="+mn-lt"/>
              </a:rPr>
              <a:t>E</a:t>
            </a:r>
            <a:endParaRPr lang="en-US" sz="1200" dirty="0" err="1" smtClean="0">
              <a:solidFill>
                <a:srgbClr val="090909"/>
              </a:solidFill>
              <a:latin typeface="+mn-lt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2627236" y="2130354"/>
            <a:ext cx="3579808" cy="0"/>
          </a:xfrm>
          <a:prstGeom prst="line">
            <a:avLst/>
          </a:prstGeom>
          <a:solidFill>
            <a:schemeClr val="accent2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Oval 24"/>
          <p:cNvSpPr/>
          <p:nvPr/>
        </p:nvSpPr>
        <p:spPr bwMode="gray">
          <a:xfrm>
            <a:off x="4417138" y="2075490"/>
            <a:ext cx="109728" cy="109728"/>
          </a:xfrm>
          <a:prstGeom prst="ellipse">
            <a:avLst/>
          </a:prstGeom>
          <a:solidFill>
            <a:srgbClr val="C00000"/>
          </a:solidFill>
          <a:ln>
            <a:noFill/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6" name="Oval 25"/>
          <p:cNvSpPr/>
          <p:nvPr/>
        </p:nvSpPr>
        <p:spPr bwMode="gray">
          <a:xfrm>
            <a:off x="3604633" y="2075490"/>
            <a:ext cx="109728" cy="109728"/>
          </a:xfrm>
          <a:prstGeom prst="ellipse">
            <a:avLst/>
          </a:prstGeom>
          <a:solidFill>
            <a:srgbClr val="336666"/>
          </a:solidFill>
          <a:ln>
            <a:noFill/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Oval 26"/>
          <p:cNvSpPr/>
          <p:nvPr/>
        </p:nvSpPr>
        <p:spPr bwMode="gray">
          <a:xfrm>
            <a:off x="2792128" y="2075490"/>
            <a:ext cx="109728" cy="109728"/>
          </a:xfrm>
          <a:prstGeom prst="ellipse">
            <a:avLst/>
          </a:prstGeom>
          <a:solidFill>
            <a:srgbClr val="336666"/>
          </a:solidFill>
          <a:ln>
            <a:noFill/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TextBox 27"/>
          <p:cNvSpPr txBox="1"/>
          <p:nvPr/>
        </p:nvSpPr>
        <p:spPr bwMode="black">
          <a:xfrm>
            <a:off x="2715928" y="1876708"/>
            <a:ext cx="262128" cy="204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90000" rIns="91440" bIns="90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600"/>
              </a:spcBef>
              <a:buNone/>
            </a:pPr>
            <a:r>
              <a:rPr lang="en-CA" sz="1200" dirty="0">
                <a:solidFill>
                  <a:srgbClr val="090909"/>
                </a:solidFill>
                <a:latin typeface="+mn-lt"/>
              </a:rPr>
              <a:t>1</a:t>
            </a:r>
            <a:endParaRPr lang="en-US" sz="1200" dirty="0" err="1" smtClean="0">
              <a:solidFill>
                <a:srgbClr val="090909"/>
              </a:solidFill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 bwMode="black">
          <a:xfrm>
            <a:off x="3528433" y="1870611"/>
            <a:ext cx="262128" cy="204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90000" rIns="91440" bIns="90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600"/>
              </a:spcBef>
              <a:buNone/>
            </a:pPr>
            <a:r>
              <a:rPr lang="en-CA" sz="1200" dirty="0" smtClean="0">
                <a:solidFill>
                  <a:srgbClr val="090909"/>
                </a:solidFill>
                <a:latin typeface="+mn-lt"/>
              </a:rPr>
              <a:t>2</a:t>
            </a:r>
            <a:endParaRPr lang="en-US" sz="1200" dirty="0" err="1" smtClean="0">
              <a:solidFill>
                <a:srgbClr val="090909"/>
              </a:solidFill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 bwMode="black">
          <a:xfrm>
            <a:off x="4340938" y="1870611"/>
            <a:ext cx="262128" cy="204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90000" rIns="91440" bIns="90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600"/>
              </a:spcBef>
              <a:buNone/>
            </a:pPr>
            <a:r>
              <a:rPr lang="en-CA" sz="1200" dirty="0" smtClean="0">
                <a:solidFill>
                  <a:srgbClr val="090909"/>
                </a:solidFill>
                <a:latin typeface="+mn-lt"/>
              </a:rPr>
              <a:t>3</a:t>
            </a:r>
            <a:endParaRPr lang="en-US" sz="1200" dirty="0" err="1" smtClean="0">
              <a:solidFill>
                <a:srgbClr val="090909"/>
              </a:solidFill>
              <a:latin typeface="+mn-lt"/>
            </a:endParaRPr>
          </a:p>
        </p:txBody>
      </p:sp>
      <p:sp>
        <p:nvSpPr>
          <p:cNvPr id="34" name="Content Placeholder 2"/>
          <p:cNvSpPr>
            <a:spLocks noGrp="1"/>
          </p:cNvSpPr>
          <p:nvPr>
            <p:ph sz="quarter" idx="10"/>
          </p:nvPr>
        </p:nvSpPr>
        <p:spPr>
          <a:xfrm>
            <a:off x="135511" y="2426144"/>
            <a:ext cx="6131177" cy="2353465"/>
          </a:xfrm>
        </p:spPr>
        <p:txBody>
          <a:bodyPr/>
          <a:lstStyle/>
          <a:p>
            <a:pPr marL="573088" lvl="1" indent="-342900">
              <a:buFont typeface="+mj-lt"/>
              <a:buAutoNum type="arabicPeriod"/>
            </a:pPr>
            <a:r>
              <a:rPr lang="en-CA" dirty="0" smtClean="0"/>
              <a:t>Branch off Master:</a:t>
            </a:r>
          </a:p>
          <a:p>
            <a:pPr marL="230188" lvl="1" indent="0">
              <a:buNone/>
            </a:pPr>
            <a:endParaRPr lang="en-CA" dirty="0" smtClean="0"/>
          </a:p>
          <a:p>
            <a:pPr marL="573088" lvl="1" indent="-342900">
              <a:buFont typeface="+mj-lt"/>
              <a:buAutoNum type="arabicPeriod" startAt="2"/>
            </a:pPr>
            <a:r>
              <a:rPr lang="en-CA" dirty="0" smtClean="0"/>
              <a:t>Perform a couple of commits on Private Branch:</a:t>
            </a:r>
          </a:p>
          <a:p>
            <a:pPr marL="230188" lvl="1" indent="0">
              <a:buNone/>
            </a:pPr>
            <a:endParaRPr lang="en-CA" dirty="0" smtClean="0"/>
          </a:p>
          <a:p>
            <a:pPr marL="573088" lvl="1" indent="-342900">
              <a:buFont typeface="+mj-lt"/>
              <a:buAutoNum type="arabicPeriod" startAt="3"/>
            </a:pPr>
            <a:r>
              <a:rPr lang="en-CA" dirty="0" smtClean="0"/>
              <a:t>Sync content from Master Branch:</a:t>
            </a:r>
          </a:p>
          <a:p>
            <a:pPr marL="230188" lvl="1" indent="0">
              <a:buNone/>
            </a:pPr>
            <a:endParaRPr lang="en-CA" dirty="0" smtClean="0"/>
          </a:p>
          <a:p>
            <a:pPr marL="573088" lvl="1" indent="-342900">
              <a:buFont typeface="+mj-lt"/>
              <a:buAutoNum type="arabicPeriod" startAt="4"/>
            </a:pPr>
            <a:r>
              <a:rPr lang="en-CA" dirty="0" smtClean="0"/>
              <a:t>Integrate into Master Branch:</a:t>
            </a:r>
          </a:p>
          <a:p>
            <a:pPr marL="573088" lvl="1" indent="-342900">
              <a:buFont typeface="+mj-lt"/>
              <a:buAutoNum type="arabicPeriod" startAt="4"/>
            </a:pPr>
            <a:endParaRPr lang="en-US" dirty="0"/>
          </a:p>
        </p:txBody>
      </p:sp>
      <p:sp>
        <p:nvSpPr>
          <p:cNvPr id="35" name="TextBox 34"/>
          <p:cNvSpPr txBox="1"/>
          <p:nvPr/>
        </p:nvSpPr>
        <p:spPr bwMode="black">
          <a:xfrm>
            <a:off x="2627236" y="2134362"/>
            <a:ext cx="2090144" cy="32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CA" sz="1200" dirty="0" smtClean="0">
                <a:solidFill>
                  <a:srgbClr val="090909"/>
                </a:solidFill>
                <a:latin typeface="+mn-lt"/>
              </a:rPr>
              <a:t>Private Branch</a:t>
            </a:r>
            <a:endParaRPr lang="en-US" sz="1200" dirty="0" err="1" smtClean="0">
              <a:solidFill>
                <a:srgbClr val="090909"/>
              </a:solidFill>
              <a:latin typeface="+mn-lt"/>
            </a:endParaRPr>
          </a:p>
        </p:txBody>
      </p:sp>
      <p:cxnSp>
        <p:nvCxnSpPr>
          <p:cNvPr id="36" name="Straight Connector 35"/>
          <p:cNvCxnSpPr/>
          <p:nvPr/>
        </p:nvCxnSpPr>
        <p:spPr bwMode="auto">
          <a:xfrm>
            <a:off x="664624" y="2888472"/>
            <a:ext cx="5457236" cy="0"/>
          </a:xfrm>
          <a:prstGeom prst="line">
            <a:avLst/>
          </a:prstGeom>
          <a:solidFill>
            <a:schemeClr val="accent2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Oval 36"/>
          <p:cNvSpPr/>
          <p:nvPr/>
        </p:nvSpPr>
        <p:spPr bwMode="gray">
          <a:xfrm>
            <a:off x="1191662" y="2830320"/>
            <a:ext cx="109728" cy="109728"/>
          </a:xfrm>
          <a:prstGeom prst="ellipse">
            <a:avLst/>
          </a:prstGeom>
          <a:solidFill>
            <a:srgbClr val="336666"/>
          </a:solidFill>
          <a:ln>
            <a:noFill/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Oval 37"/>
          <p:cNvSpPr/>
          <p:nvPr/>
        </p:nvSpPr>
        <p:spPr bwMode="gray">
          <a:xfrm>
            <a:off x="2004167" y="2830320"/>
            <a:ext cx="109728" cy="109728"/>
          </a:xfrm>
          <a:prstGeom prst="ellipse">
            <a:avLst/>
          </a:prstGeom>
          <a:solidFill>
            <a:srgbClr val="336666"/>
          </a:solidFill>
          <a:ln>
            <a:noFill/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TextBox 38"/>
          <p:cNvSpPr txBox="1"/>
          <p:nvPr/>
        </p:nvSpPr>
        <p:spPr bwMode="black">
          <a:xfrm>
            <a:off x="1115728" y="2625441"/>
            <a:ext cx="262128" cy="204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90000" rIns="91440" bIns="90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600"/>
              </a:spcBef>
              <a:buNone/>
            </a:pPr>
            <a:r>
              <a:rPr lang="en-CA" sz="1200" dirty="0" smtClean="0">
                <a:solidFill>
                  <a:srgbClr val="090909"/>
                </a:solidFill>
                <a:latin typeface="+mn-lt"/>
              </a:rPr>
              <a:t>A</a:t>
            </a:r>
            <a:endParaRPr lang="en-US" sz="1200" dirty="0" err="1" smtClean="0">
              <a:solidFill>
                <a:srgbClr val="090909"/>
              </a:solidFill>
              <a:latin typeface="+mn-lt"/>
            </a:endParaRPr>
          </a:p>
        </p:txBody>
      </p:sp>
      <p:sp>
        <p:nvSpPr>
          <p:cNvPr id="40" name="TextBox 39"/>
          <p:cNvSpPr txBox="1"/>
          <p:nvPr/>
        </p:nvSpPr>
        <p:spPr bwMode="black">
          <a:xfrm>
            <a:off x="1927967" y="2631538"/>
            <a:ext cx="262128" cy="204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90000" rIns="91440" bIns="90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600"/>
              </a:spcBef>
              <a:buNone/>
            </a:pPr>
            <a:r>
              <a:rPr lang="en-CA" sz="1200" dirty="0" smtClean="0">
                <a:solidFill>
                  <a:srgbClr val="090909"/>
                </a:solidFill>
                <a:latin typeface="+mn-lt"/>
              </a:rPr>
              <a:t>B</a:t>
            </a:r>
            <a:endParaRPr lang="en-US" sz="1200" dirty="0" err="1" smtClean="0">
              <a:solidFill>
                <a:srgbClr val="090909"/>
              </a:solidFill>
              <a:latin typeface="+mn-lt"/>
            </a:endParaRPr>
          </a:p>
        </p:txBody>
      </p:sp>
      <p:cxnSp>
        <p:nvCxnSpPr>
          <p:cNvPr id="41" name="Straight Connector 40"/>
          <p:cNvCxnSpPr/>
          <p:nvPr/>
        </p:nvCxnSpPr>
        <p:spPr bwMode="auto">
          <a:xfrm>
            <a:off x="664624" y="3516360"/>
            <a:ext cx="5457236" cy="0"/>
          </a:xfrm>
          <a:prstGeom prst="line">
            <a:avLst/>
          </a:prstGeom>
          <a:solidFill>
            <a:schemeClr val="accent2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Oval 41"/>
          <p:cNvSpPr/>
          <p:nvPr/>
        </p:nvSpPr>
        <p:spPr bwMode="gray">
          <a:xfrm>
            <a:off x="1191662" y="3458208"/>
            <a:ext cx="109728" cy="109728"/>
          </a:xfrm>
          <a:prstGeom prst="ellipse">
            <a:avLst/>
          </a:prstGeom>
          <a:solidFill>
            <a:srgbClr val="336666"/>
          </a:solidFill>
          <a:ln>
            <a:noFill/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43" name="Oval 42"/>
          <p:cNvSpPr/>
          <p:nvPr/>
        </p:nvSpPr>
        <p:spPr bwMode="gray">
          <a:xfrm>
            <a:off x="2004167" y="3458208"/>
            <a:ext cx="109728" cy="109728"/>
          </a:xfrm>
          <a:prstGeom prst="ellipse">
            <a:avLst/>
          </a:prstGeom>
          <a:solidFill>
            <a:srgbClr val="336666"/>
          </a:solidFill>
          <a:ln>
            <a:noFill/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44" name="TextBox 43"/>
          <p:cNvSpPr txBox="1"/>
          <p:nvPr/>
        </p:nvSpPr>
        <p:spPr bwMode="black">
          <a:xfrm>
            <a:off x="1115728" y="3253329"/>
            <a:ext cx="262128" cy="204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90000" rIns="91440" bIns="90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600"/>
              </a:spcBef>
              <a:buNone/>
            </a:pPr>
            <a:r>
              <a:rPr lang="en-CA" sz="1200" dirty="0" smtClean="0">
                <a:solidFill>
                  <a:srgbClr val="090909"/>
                </a:solidFill>
                <a:latin typeface="+mn-lt"/>
              </a:rPr>
              <a:t>A</a:t>
            </a:r>
            <a:endParaRPr lang="en-US" sz="1200" dirty="0" err="1" smtClean="0">
              <a:solidFill>
                <a:srgbClr val="090909"/>
              </a:solidFill>
              <a:latin typeface="+mn-lt"/>
            </a:endParaRPr>
          </a:p>
        </p:txBody>
      </p:sp>
      <p:sp>
        <p:nvSpPr>
          <p:cNvPr id="45" name="TextBox 44"/>
          <p:cNvSpPr txBox="1"/>
          <p:nvPr/>
        </p:nvSpPr>
        <p:spPr bwMode="black">
          <a:xfrm>
            <a:off x="1927967" y="3259426"/>
            <a:ext cx="262128" cy="204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90000" rIns="91440" bIns="90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600"/>
              </a:spcBef>
              <a:buNone/>
            </a:pPr>
            <a:r>
              <a:rPr lang="en-CA" sz="1200" dirty="0" smtClean="0">
                <a:solidFill>
                  <a:srgbClr val="090909"/>
                </a:solidFill>
                <a:latin typeface="+mn-lt"/>
              </a:rPr>
              <a:t>B</a:t>
            </a:r>
            <a:endParaRPr lang="en-US" sz="1200" dirty="0" err="1" smtClean="0">
              <a:solidFill>
                <a:srgbClr val="090909"/>
              </a:solidFill>
              <a:latin typeface="+mn-lt"/>
            </a:endParaRPr>
          </a:p>
        </p:txBody>
      </p:sp>
      <p:cxnSp>
        <p:nvCxnSpPr>
          <p:cNvPr id="46" name="Straight Connector 45"/>
          <p:cNvCxnSpPr/>
          <p:nvPr/>
        </p:nvCxnSpPr>
        <p:spPr bwMode="auto">
          <a:xfrm>
            <a:off x="664624" y="4113768"/>
            <a:ext cx="5457236" cy="0"/>
          </a:xfrm>
          <a:prstGeom prst="line">
            <a:avLst/>
          </a:prstGeom>
          <a:solidFill>
            <a:schemeClr val="accent2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46"/>
          <p:cNvSpPr/>
          <p:nvPr/>
        </p:nvSpPr>
        <p:spPr bwMode="gray">
          <a:xfrm>
            <a:off x="1191662" y="4055616"/>
            <a:ext cx="109728" cy="109728"/>
          </a:xfrm>
          <a:prstGeom prst="ellipse">
            <a:avLst/>
          </a:prstGeom>
          <a:solidFill>
            <a:srgbClr val="336666"/>
          </a:solidFill>
          <a:ln>
            <a:noFill/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48" name="Oval 47"/>
          <p:cNvSpPr/>
          <p:nvPr/>
        </p:nvSpPr>
        <p:spPr bwMode="gray">
          <a:xfrm>
            <a:off x="2004167" y="4055616"/>
            <a:ext cx="109728" cy="109728"/>
          </a:xfrm>
          <a:prstGeom prst="ellipse">
            <a:avLst/>
          </a:prstGeom>
          <a:solidFill>
            <a:srgbClr val="336666"/>
          </a:solidFill>
          <a:ln>
            <a:noFill/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49" name="TextBox 48"/>
          <p:cNvSpPr txBox="1"/>
          <p:nvPr/>
        </p:nvSpPr>
        <p:spPr bwMode="black">
          <a:xfrm>
            <a:off x="1115728" y="3850737"/>
            <a:ext cx="262128" cy="204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90000" rIns="91440" bIns="90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600"/>
              </a:spcBef>
              <a:buNone/>
            </a:pPr>
            <a:r>
              <a:rPr lang="en-CA" sz="1200" dirty="0" smtClean="0">
                <a:solidFill>
                  <a:srgbClr val="090909"/>
                </a:solidFill>
                <a:latin typeface="+mn-lt"/>
              </a:rPr>
              <a:t>A</a:t>
            </a:r>
            <a:endParaRPr lang="en-US" sz="1200" dirty="0" err="1" smtClean="0">
              <a:solidFill>
                <a:srgbClr val="090909"/>
              </a:solidFill>
              <a:latin typeface="+mn-lt"/>
            </a:endParaRPr>
          </a:p>
        </p:txBody>
      </p:sp>
      <p:sp>
        <p:nvSpPr>
          <p:cNvPr id="50" name="TextBox 49"/>
          <p:cNvSpPr txBox="1"/>
          <p:nvPr/>
        </p:nvSpPr>
        <p:spPr bwMode="black">
          <a:xfrm>
            <a:off x="1927967" y="3856834"/>
            <a:ext cx="262128" cy="204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90000" rIns="91440" bIns="90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600"/>
              </a:spcBef>
              <a:buNone/>
            </a:pPr>
            <a:r>
              <a:rPr lang="en-CA" sz="1200" dirty="0" smtClean="0">
                <a:solidFill>
                  <a:srgbClr val="090909"/>
                </a:solidFill>
                <a:latin typeface="+mn-lt"/>
              </a:rPr>
              <a:t>B</a:t>
            </a:r>
            <a:endParaRPr lang="en-US" sz="1200" dirty="0" err="1" smtClean="0">
              <a:solidFill>
                <a:srgbClr val="090909"/>
              </a:solidFill>
              <a:latin typeface="+mn-lt"/>
            </a:endParaRPr>
          </a:p>
        </p:txBody>
      </p:sp>
      <p:cxnSp>
        <p:nvCxnSpPr>
          <p:cNvPr id="51" name="Straight Connector 50"/>
          <p:cNvCxnSpPr/>
          <p:nvPr/>
        </p:nvCxnSpPr>
        <p:spPr bwMode="auto">
          <a:xfrm>
            <a:off x="664624" y="4698984"/>
            <a:ext cx="5457236" cy="0"/>
          </a:xfrm>
          <a:prstGeom prst="line">
            <a:avLst/>
          </a:prstGeom>
          <a:solidFill>
            <a:schemeClr val="accent2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Oval 51"/>
          <p:cNvSpPr/>
          <p:nvPr/>
        </p:nvSpPr>
        <p:spPr bwMode="gray">
          <a:xfrm>
            <a:off x="1191662" y="4640832"/>
            <a:ext cx="109728" cy="109728"/>
          </a:xfrm>
          <a:prstGeom prst="ellipse">
            <a:avLst/>
          </a:prstGeom>
          <a:solidFill>
            <a:srgbClr val="336666"/>
          </a:solidFill>
          <a:ln>
            <a:noFill/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53" name="Oval 52"/>
          <p:cNvSpPr/>
          <p:nvPr/>
        </p:nvSpPr>
        <p:spPr bwMode="gray">
          <a:xfrm>
            <a:off x="2004167" y="4640832"/>
            <a:ext cx="109728" cy="109728"/>
          </a:xfrm>
          <a:prstGeom prst="ellipse">
            <a:avLst/>
          </a:prstGeom>
          <a:solidFill>
            <a:srgbClr val="336666"/>
          </a:solidFill>
          <a:ln>
            <a:noFill/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54" name="TextBox 53"/>
          <p:cNvSpPr txBox="1"/>
          <p:nvPr/>
        </p:nvSpPr>
        <p:spPr bwMode="black">
          <a:xfrm>
            <a:off x="1115728" y="4435953"/>
            <a:ext cx="262128" cy="204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90000" rIns="91440" bIns="90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600"/>
              </a:spcBef>
              <a:buNone/>
            </a:pPr>
            <a:r>
              <a:rPr lang="en-CA" sz="1200" dirty="0" smtClean="0">
                <a:solidFill>
                  <a:srgbClr val="090909"/>
                </a:solidFill>
                <a:latin typeface="+mn-lt"/>
              </a:rPr>
              <a:t>A</a:t>
            </a:r>
            <a:endParaRPr lang="en-US" sz="1200" dirty="0" err="1" smtClean="0">
              <a:solidFill>
                <a:srgbClr val="090909"/>
              </a:solidFill>
              <a:latin typeface="+mn-lt"/>
            </a:endParaRPr>
          </a:p>
        </p:txBody>
      </p:sp>
      <p:sp>
        <p:nvSpPr>
          <p:cNvPr id="55" name="TextBox 54"/>
          <p:cNvSpPr txBox="1"/>
          <p:nvPr/>
        </p:nvSpPr>
        <p:spPr bwMode="black">
          <a:xfrm>
            <a:off x="1927967" y="4442050"/>
            <a:ext cx="262128" cy="204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90000" rIns="91440" bIns="90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600"/>
              </a:spcBef>
              <a:buNone/>
            </a:pPr>
            <a:r>
              <a:rPr lang="en-CA" sz="1200" dirty="0" smtClean="0">
                <a:solidFill>
                  <a:srgbClr val="090909"/>
                </a:solidFill>
                <a:latin typeface="+mn-lt"/>
              </a:rPr>
              <a:t>B</a:t>
            </a:r>
            <a:endParaRPr lang="en-US" sz="1200" dirty="0" err="1" smtClean="0">
              <a:solidFill>
                <a:srgbClr val="090909"/>
              </a:solidFill>
              <a:latin typeface="+mn-lt"/>
            </a:endParaRPr>
          </a:p>
        </p:txBody>
      </p:sp>
      <p:sp>
        <p:nvSpPr>
          <p:cNvPr id="56" name="Oval 55"/>
          <p:cNvSpPr/>
          <p:nvPr/>
        </p:nvSpPr>
        <p:spPr bwMode="gray">
          <a:xfrm>
            <a:off x="3604633" y="3469539"/>
            <a:ext cx="109728" cy="109728"/>
          </a:xfrm>
          <a:prstGeom prst="ellipse">
            <a:avLst/>
          </a:prstGeom>
          <a:solidFill>
            <a:srgbClr val="336666"/>
          </a:solidFill>
          <a:ln>
            <a:noFill/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57" name="Oval 56"/>
          <p:cNvSpPr/>
          <p:nvPr/>
        </p:nvSpPr>
        <p:spPr bwMode="gray">
          <a:xfrm>
            <a:off x="2792128" y="3469539"/>
            <a:ext cx="109728" cy="109728"/>
          </a:xfrm>
          <a:prstGeom prst="ellipse">
            <a:avLst/>
          </a:prstGeom>
          <a:solidFill>
            <a:srgbClr val="336666"/>
          </a:solidFill>
          <a:ln>
            <a:noFill/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58" name="TextBox 57"/>
          <p:cNvSpPr txBox="1"/>
          <p:nvPr/>
        </p:nvSpPr>
        <p:spPr bwMode="black">
          <a:xfrm>
            <a:off x="2715928" y="3270757"/>
            <a:ext cx="262128" cy="204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90000" rIns="91440" bIns="90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600"/>
              </a:spcBef>
              <a:buNone/>
            </a:pPr>
            <a:r>
              <a:rPr lang="en-CA" sz="1200" dirty="0">
                <a:solidFill>
                  <a:srgbClr val="090909"/>
                </a:solidFill>
                <a:latin typeface="+mn-lt"/>
              </a:rPr>
              <a:t>1</a:t>
            </a:r>
            <a:endParaRPr lang="en-US" sz="1200" dirty="0" err="1" smtClean="0">
              <a:solidFill>
                <a:srgbClr val="090909"/>
              </a:solidFill>
              <a:latin typeface="+mn-lt"/>
            </a:endParaRPr>
          </a:p>
        </p:txBody>
      </p:sp>
      <p:sp>
        <p:nvSpPr>
          <p:cNvPr id="59" name="TextBox 58"/>
          <p:cNvSpPr txBox="1"/>
          <p:nvPr/>
        </p:nvSpPr>
        <p:spPr bwMode="black">
          <a:xfrm>
            <a:off x="3528433" y="3264660"/>
            <a:ext cx="262128" cy="204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90000" rIns="91440" bIns="90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600"/>
              </a:spcBef>
              <a:buNone/>
            </a:pPr>
            <a:r>
              <a:rPr lang="en-CA" sz="1200" dirty="0" smtClean="0">
                <a:solidFill>
                  <a:srgbClr val="090909"/>
                </a:solidFill>
                <a:latin typeface="+mn-lt"/>
              </a:rPr>
              <a:t>2</a:t>
            </a:r>
            <a:endParaRPr lang="en-US" sz="1200" dirty="0" err="1" smtClean="0">
              <a:solidFill>
                <a:srgbClr val="090909"/>
              </a:solidFill>
              <a:latin typeface="+mn-lt"/>
            </a:endParaRPr>
          </a:p>
        </p:txBody>
      </p:sp>
      <p:sp>
        <p:nvSpPr>
          <p:cNvPr id="60" name="Oval 59"/>
          <p:cNvSpPr/>
          <p:nvPr/>
        </p:nvSpPr>
        <p:spPr bwMode="gray">
          <a:xfrm>
            <a:off x="3604633" y="4066947"/>
            <a:ext cx="109728" cy="109728"/>
          </a:xfrm>
          <a:prstGeom prst="ellipse">
            <a:avLst/>
          </a:prstGeom>
          <a:solidFill>
            <a:srgbClr val="336666"/>
          </a:solidFill>
          <a:ln>
            <a:noFill/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61" name="Oval 60"/>
          <p:cNvSpPr/>
          <p:nvPr/>
        </p:nvSpPr>
        <p:spPr bwMode="gray">
          <a:xfrm>
            <a:off x="2792128" y="4066947"/>
            <a:ext cx="109728" cy="109728"/>
          </a:xfrm>
          <a:prstGeom prst="ellipse">
            <a:avLst/>
          </a:prstGeom>
          <a:solidFill>
            <a:srgbClr val="336666"/>
          </a:solidFill>
          <a:ln>
            <a:noFill/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62" name="TextBox 61"/>
          <p:cNvSpPr txBox="1"/>
          <p:nvPr/>
        </p:nvSpPr>
        <p:spPr bwMode="black">
          <a:xfrm>
            <a:off x="2715928" y="3868165"/>
            <a:ext cx="262128" cy="204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90000" rIns="91440" bIns="90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600"/>
              </a:spcBef>
              <a:buNone/>
            </a:pPr>
            <a:r>
              <a:rPr lang="en-CA" sz="1200" dirty="0">
                <a:solidFill>
                  <a:srgbClr val="090909"/>
                </a:solidFill>
                <a:latin typeface="+mn-lt"/>
              </a:rPr>
              <a:t>1</a:t>
            </a:r>
            <a:endParaRPr lang="en-US" sz="1200" dirty="0" err="1" smtClean="0">
              <a:solidFill>
                <a:srgbClr val="090909"/>
              </a:solidFill>
              <a:latin typeface="+mn-lt"/>
            </a:endParaRPr>
          </a:p>
        </p:txBody>
      </p:sp>
      <p:sp>
        <p:nvSpPr>
          <p:cNvPr id="63" name="TextBox 62"/>
          <p:cNvSpPr txBox="1"/>
          <p:nvPr/>
        </p:nvSpPr>
        <p:spPr bwMode="black">
          <a:xfrm>
            <a:off x="3528433" y="3862068"/>
            <a:ext cx="262128" cy="204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90000" rIns="91440" bIns="90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600"/>
              </a:spcBef>
              <a:buNone/>
            </a:pPr>
            <a:r>
              <a:rPr lang="en-CA" sz="1200" dirty="0" smtClean="0">
                <a:solidFill>
                  <a:srgbClr val="090909"/>
                </a:solidFill>
                <a:latin typeface="+mn-lt"/>
              </a:rPr>
              <a:t>2</a:t>
            </a:r>
            <a:endParaRPr lang="en-US" sz="1200" dirty="0" err="1" smtClean="0">
              <a:solidFill>
                <a:srgbClr val="090909"/>
              </a:solidFill>
              <a:latin typeface="+mn-lt"/>
            </a:endParaRPr>
          </a:p>
        </p:txBody>
      </p:sp>
      <p:sp>
        <p:nvSpPr>
          <p:cNvPr id="64" name="Oval 63"/>
          <p:cNvSpPr/>
          <p:nvPr/>
        </p:nvSpPr>
        <p:spPr bwMode="gray">
          <a:xfrm>
            <a:off x="3604633" y="4652163"/>
            <a:ext cx="109728" cy="109728"/>
          </a:xfrm>
          <a:prstGeom prst="ellipse">
            <a:avLst/>
          </a:prstGeom>
          <a:solidFill>
            <a:srgbClr val="336666"/>
          </a:solidFill>
          <a:ln>
            <a:noFill/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65" name="Oval 64"/>
          <p:cNvSpPr/>
          <p:nvPr/>
        </p:nvSpPr>
        <p:spPr bwMode="gray">
          <a:xfrm>
            <a:off x="2792128" y="4652163"/>
            <a:ext cx="109728" cy="109728"/>
          </a:xfrm>
          <a:prstGeom prst="ellipse">
            <a:avLst/>
          </a:prstGeom>
          <a:solidFill>
            <a:srgbClr val="336666"/>
          </a:solidFill>
          <a:ln>
            <a:noFill/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66" name="TextBox 65"/>
          <p:cNvSpPr txBox="1"/>
          <p:nvPr/>
        </p:nvSpPr>
        <p:spPr bwMode="black">
          <a:xfrm>
            <a:off x="2715928" y="4453381"/>
            <a:ext cx="262128" cy="204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90000" rIns="91440" bIns="90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600"/>
              </a:spcBef>
              <a:buNone/>
            </a:pPr>
            <a:r>
              <a:rPr lang="en-CA" sz="1200" dirty="0">
                <a:solidFill>
                  <a:srgbClr val="090909"/>
                </a:solidFill>
                <a:latin typeface="+mn-lt"/>
              </a:rPr>
              <a:t>1</a:t>
            </a:r>
            <a:endParaRPr lang="en-US" sz="1200" dirty="0" err="1" smtClean="0">
              <a:solidFill>
                <a:srgbClr val="090909"/>
              </a:solidFill>
              <a:latin typeface="+mn-lt"/>
            </a:endParaRPr>
          </a:p>
        </p:txBody>
      </p:sp>
      <p:sp>
        <p:nvSpPr>
          <p:cNvPr id="67" name="TextBox 66"/>
          <p:cNvSpPr txBox="1"/>
          <p:nvPr/>
        </p:nvSpPr>
        <p:spPr bwMode="black">
          <a:xfrm>
            <a:off x="3528433" y="4447284"/>
            <a:ext cx="262128" cy="204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90000" rIns="91440" bIns="90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600"/>
              </a:spcBef>
              <a:buNone/>
            </a:pPr>
            <a:r>
              <a:rPr lang="en-CA" sz="1200" dirty="0" smtClean="0">
                <a:solidFill>
                  <a:srgbClr val="090909"/>
                </a:solidFill>
                <a:latin typeface="+mn-lt"/>
              </a:rPr>
              <a:t>2</a:t>
            </a:r>
            <a:endParaRPr lang="en-US" sz="1200" dirty="0" err="1" smtClean="0">
              <a:solidFill>
                <a:srgbClr val="090909"/>
              </a:solidFill>
              <a:latin typeface="+mn-lt"/>
            </a:endParaRPr>
          </a:p>
        </p:txBody>
      </p:sp>
      <p:sp>
        <p:nvSpPr>
          <p:cNvPr id="68" name="Oval 67"/>
          <p:cNvSpPr/>
          <p:nvPr/>
        </p:nvSpPr>
        <p:spPr bwMode="gray">
          <a:xfrm>
            <a:off x="3953416" y="4061712"/>
            <a:ext cx="109728" cy="109728"/>
          </a:xfrm>
          <a:prstGeom prst="ellipse">
            <a:avLst/>
          </a:prstGeom>
          <a:solidFill>
            <a:srgbClr val="336666"/>
          </a:solidFill>
          <a:ln>
            <a:noFill/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69" name="TextBox 68"/>
          <p:cNvSpPr txBox="1"/>
          <p:nvPr/>
        </p:nvSpPr>
        <p:spPr bwMode="black">
          <a:xfrm>
            <a:off x="3877216" y="3856833"/>
            <a:ext cx="262128" cy="204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90000" rIns="91440" bIns="90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600"/>
              </a:spcBef>
              <a:buNone/>
            </a:pPr>
            <a:r>
              <a:rPr lang="en-CA" sz="1200" dirty="0">
                <a:solidFill>
                  <a:srgbClr val="090909"/>
                </a:solidFill>
                <a:latin typeface="+mn-lt"/>
              </a:rPr>
              <a:t>C</a:t>
            </a:r>
            <a:endParaRPr lang="en-US" sz="1200" dirty="0" err="1" smtClean="0">
              <a:solidFill>
                <a:srgbClr val="090909"/>
              </a:solidFill>
              <a:latin typeface="+mn-lt"/>
            </a:endParaRPr>
          </a:p>
        </p:txBody>
      </p:sp>
      <p:sp>
        <p:nvSpPr>
          <p:cNvPr id="70" name="Oval 69"/>
          <p:cNvSpPr/>
          <p:nvPr/>
        </p:nvSpPr>
        <p:spPr bwMode="gray">
          <a:xfrm>
            <a:off x="3953416" y="4653024"/>
            <a:ext cx="109728" cy="109728"/>
          </a:xfrm>
          <a:prstGeom prst="ellipse">
            <a:avLst/>
          </a:prstGeom>
          <a:solidFill>
            <a:srgbClr val="336666"/>
          </a:solidFill>
          <a:ln>
            <a:noFill/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71" name="TextBox 70"/>
          <p:cNvSpPr txBox="1"/>
          <p:nvPr/>
        </p:nvSpPr>
        <p:spPr bwMode="black">
          <a:xfrm>
            <a:off x="3877216" y="4448145"/>
            <a:ext cx="262128" cy="204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90000" rIns="91440" bIns="90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600"/>
              </a:spcBef>
              <a:buNone/>
            </a:pPr>
            <a:r>
              <a:rPr lang="en-CA" sz="1200" dirty="0">
                <a:solidFill>
                  <a:srgbClr val="090909"/>
                </a:solidFill>
                <a:latin typeface="+mn-lt"/>
              </a:rPr>
              <a:t>C</a:t>
            </a:r>
            <a:endParaRPr lang="en-US" sz="1200" dirty="0" err="1" smtClean="0">
              <a:solidFill>
                <a:srgbClr val="090909"/>
              </a:solidFill>
              <a:latin typeface="+mn-lt"/>
            </a:endParaRPr>
          </a:p>
        </p:txBody>
      </p:sp>
      <p:sp>
        <p:nvSpPr>
          <p:cNvPr id="72" name="Oval 71"/>
          <p:cNvSpPr/>
          <p:nvPr/>
        </p:nvSpPr>
        <p:spPr bwMode="gray">
          <a:xfrm>
            <a:off x="4423820" y="4061008"/>
            <a:ext cx="109728" cy="109728"/>
          </a:xfrm>
          <a:prstGeom prst="ellipse">
            <a:avLst/>
          </a:prstGeom>
          <a:solidFill>
            <a:srgbClr val="C00000"/>
          </a:solidFill>
          <a:ln>
            <a:noFill/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73" name="TextBox 72"/>
          <p:cNvSpPr txBox="1"/>
          <p:nvPr/>
        </p:nvSpPr>
        <p:spPr bwMode="black">
          <a:xfrm>
            <a:off x="4347620" y="3856129"/>
            <a:ext cx="262128" cy="204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90000" rIns="91440" bIns="90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600"/>
              </a:spcBef>
              <a:buNone/>
            </a:pPr>
            <a:r>
              <a:rPr lang="en-CA" sz="1200" dirty="0" smtClean="0">
                <a:solidFill>
                  <a:srgbClr val="090909"/>
                </a:solidFill>
                <a:latin typeface="+mn-lt"/>
              </a:rPr>
              <a:t>3</a:t>
            </a:r>
            <a:endParaRPr lang="en-US" sz="1200" dirty="0" err="1" smtClean="0">
              <a:solidFill>
                <a:srgbClr val="090909"/>
              </a:solidFill>
              <a:latin typeface="+mn-lt"/>
            </a:endParaRPr>
          </a:p>
        </p:txBody>
      </p:sp>
      <p:sp>
        <p:nvSpPr>
          <p:cNvPr id="74" name="Oval 73"/>
          <p:cNvSpPr/>
          <p:nvPr/>
        </p:nvSpPr>
        <p:spPr bwMode="gray">
          <a:xfrm>
            <a:off x="4423820" y="4652320"/>
            <a:ext cx="109728" cy="109728"/>
          </a:xfrm>
          <a:prstGeom prst="ellipse">
            <a:avLst/>
          </a:prstGeom>
          <a:solidFill>
            <a:srgbClr val="C00000"/>
          </a:solidFill>
          <a:ln>
            <a:noFill/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75" name="TextBox 74"/>
          <p:cNvSpPr txBox="1"/>
          <p:nvPr/>
        </p:nvSpPr>
        <p:spPr bwMode="black">
          <a:xfrm>
            <a:off x="4347620" y="4447441"/>
            <a:ext cx="262128" cy="204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90000" rIns="91440" bIns="90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600"/>
              </a:spcBef>
              <a:buNone/>
            </a:pPr>
            <a:r>
              <a:rPr lang="en-CA" sz="1200" dirty="0" smtClean="0">
                <a:solidFill>
                  <a:srgbClr val="090909"/>
                </a:solidFill>
                <a:latin typeface="+mn-lt"/>
              </a:rPr>
              <a:t>3</a:t>
            </a:r>
            <a:endParaRPr lang="en-US" sz="1200" dirty="0" err="1" smtClean="0">
              <a:solidFill>
                <a:srgbClr val="090909"/>
              </a:solidFill>
              <a:latin typeface="+mn-lt"/>
            </a:endParaRPr>
          </a:p>
        </p:txBody>
      </p:sp>
      <p:sp>
        <p:nvSpPr>
          <p:cNvPr id="76" name="Oval 75"/>
          <p:cNvSpPr/>
          <p:nvPr/>
        </p:nvSpPr>
        <p:spPr bwMode="gray">
          <a:xfrm>
            <a:off x="4796905" y="4651698"/>
            <a:ext cx="109728" cy="109728"/>
          </a:xfrm>
          <a:prstGeom prst="ellipse">
            <a:avLst/>
          </a:prstGeom>
          <a:solidFill>
            <a:srgbClr val="336666"/>
          </a:solidFill>
          <a:ln>
            <a:noFill/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77" name="Oval 76"/>
          <p:cNvSpPr/>
          <p:nvPr/>
        </p:nvSpPr>
        <p:spPr bwMode="gray">
          <a:xfrm>
            <a:off x="5286013" y="4646928"/>
            <a:ext cx="109728" cy="109728"/>
          </a:xfrm>
          <a:prstGeom prst="ellipse">
            <a:avLst/>
          </a:prstGeom>
          <a:solidFill>
            <a:srgbClr val="C00000"/>
          </a:solidFill>
          <a:ln>
            <a:noFill/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78" name="TextBox 77"/>
          <p:cNvSpPr txBox="1"/>
          <p:nvPr/>
        </p:nvSpPr>
        <p:spPr bwMode="black">
          <a:xfrm>
            <a:off x="4720705" y="4446819"/>
            <a:ext cx="262128" cy="204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90000" rIns="91440" bIns="90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600"/>
              </a:spcBef>
              <a:buNone/>
            </a:pPr>
            <a:r>
              <a:rPr lang="en-CA" sz="1200" dirty="0">
                <a:solidFill>
                  <a:srgbClr val="090909"/>
                </a:solidFill>
                <a:latin typeface="+mn-lt"/>
              </a:rPr>
              <a:t>D</a:t>
            </a:r>
            <a:endParaRPr lang="en-US" sz="1200" dirty="0" err="1" smtClean="0">
              <a:solidFill>
                <a:srgbClr val="090909"/>
              </a:solidFill>
              <a:latin typeface="+mn-lt"/>
            </a:endParaRPr>
          </a:p>
        </p:txBody>
      </p:sp>
      <p:sp>
        <p:nvSpPr>
          <p:cNvPr id="79" name="TextBox 78"/>
          <p:cNvSpPr txBox="1"/>
          <p:nvPr/>
        </p:nvSpPr>
        <p:spPr bwMode="black">
          <a:xfrm>
            <a:off x="5209813" y="4454240"/>
            <a:ext cx="262128" cy="204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90000" rIns="91440" bIns="90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600"/>
              </a:spcBef>
              <a:buNone/>
            </a:pPr>
            <a:r>
              <a:rPr lang="en-CA" sz="1200" dirty="0">
                <a:solidFill>
                  <a:srgbClr val="090909"/>
                </a:solidFill>
                <a:latin typeface="+mn-lt"/>
              </a:rPr>
              <a:t>E</a:t>
            </a:r>
            <a:endParaRPr lang="en-US" sz="1200" dirty="0" err="1" smtClean="0">
              <a:solidFill>
                <a:srgbClr val="090909"/>
              </a:solidFill>
              <a:latin typeface="+mn-lt"/>
            </a:endParaRPr>
          </a:p>
        </p:txBody>
      </p:sp>
      <p:sp>
        <p:nvSpPr>
          <p:cNvPr id="81" name="TextBox 80"/>
          <p:cNvSpPr txBox="1"/>
          <p:nvPr/>
        </p:nvSpPr>
        <p:spPr bwMode="black">
          <a:xfrm>
            <a:off x="6348984" y="2448608"/>
            <a:ext cx="2542032" cy="2117296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CA" dirty="0" smtClean="0">
                <a:solidFill>
                  <a:schemeClr val="tx2"/>
                </a:solidFill>
                <a:latin typeface="+mn-lt"/>
              </a:rPr>
              <a:t>	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CA" dirty="0">
                <a:solidFill>
                  <a:schemeClr val="tx2"/>
                </a:solidFill>
              </a:rPr>
              <a:t>	</a:t>
            </a:r>
            <a:r>
              <a:rPr lang="en-CA" dirty="0" smtClean="0">
                <a:solidFill>
                  <a:schemeClr val="tx2"/>
                </a:solidFill>
                <a:latin typeface="+mn-lt"/>
              </a:rPr>
              <a:t>are merge records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endParaRPr lang="en-CA" dirty="0" smtClean="0">
              <a:solidFill>
                <a:schemeClr val="tx2"/>
              </a:solidFill>
              <a:latin typeface="+mn-lt"/>
            </a:endParaRP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CA" dirty="0" smtClean="0">
                <a:solidFill>
                  <a:schemeClr val="tx2"/>
                </a:solidFill>
                <a:latin typeface="+mn-lt"/>
              </a:rPr>
              <a:t>Merge records make it difficult to understand the flow of logic and troubleshoot problems</a:t>
            </a:r>
            <a:endParaRPr lang="en-US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2" name="Oval 81"/>
          <p:cNvSpPr/>
          <p:nvPr/>
        </p:nvSpPr>
        <p:spPr bwMode="gray">
          <a:xfrm>
            <a:off x="6687589" y="2899311"/>
            <a:ext cx="109728" cy="109728"/>
          </a:xfrm>
          <a:prstGeom prst="ellipse">
            <a:avLst/>
          </a:prstGeom>
          <a:solidFill>
            <a:srgbClr val="C00000"/>
          </a:solidFill>
          <a:ln>
            <a:noFill/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83" name="TextBox 82"/>
          <p:cNvSpPr txBox="1"/>
          <p:nvPr/>
        </p:nvSpPr>
        <p:spPr bwMode="black">
          <a:xfrm>
            <a:off x="6611389" y="2694433"/>
            <a:ext cx="262128" cy="204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90000" rIns="91440" bIns="90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600"/>
              </a:spcBef>
              <a:buNone/>
            </a:pPr>
            <a:r>
              <a:rPr lang="en-CA" sz="1200" dirty="0">
                <a:solidFill>
                  <a:srgbClr val="090909"/>
                </a:solidFill>
                <a:latin typeface="+mn-lt"/>
              </a:rPr>
              <a:t>E</a:t>
            </a:r>
            <a:endParaRPr lang="en-US" sz="1200" dirty="0" err="1" smtClean="0">
              <a:solidFill>
                <a:srgbClr val="090909"/>
              </a:solidFill>
              <a:latin typeface="+mn-lt"/>
            </a:endParaRPr>
          </a:p>
        </p:txBody>
      </p:sp>
      <p:sp>
        <p:nvSpPr>
          <p:cNvPr id="84" name="Oval 83"/>
          <p:cNvSpPr/>
          <p:nvPr/>
        </p:nvSpPr>
        <p:spPr bwMode="gray">
          <a:xfrm>
            <a:off x="6501661" y="2899311"/>
            <a:ext cx="109728" cy="109728"/>
          </a:xfrm>
          <a:prstGeom prst="ellipse">
            <a:avLst/>
          </a:prstGeom>
          <a:solidFill>
            <a:srgbClr val="C00000"/>
          </a:solidFill>
          <a:ln>
            <a:noFill/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85" name="TextBox 84"/>
          <p:cNvSpPr txBox="1"/>
          <p:nvPr/>
        </p:nvSpPr>
        <p:spPr bwMode="black">
          <a:xfrm>
            <a:off x="6425461" y="2692048"/>
            <a:ext cx="262128" cy="204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90000" rIns="91440" bIns="90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600"/>
              </a:spcBef>
              <a:buNone/>
            </a:pPr>
            <a:r>
              <a:rPr lang="en-CA" sz="1200" dirty="0" smtClean="0">
                <a:solidFill>
                  <a:srgbClr val="090909"/>
                </a:solidFill>
                <a:latin typeface="+mn-lt"/>
              </a:rPr>
              <a:t>3</a:t>
            </a:r>
            <a:endParaRPr lang="en-US" sz="1200" dirty="0" err="1" smtClean="0">
              <a:solidFill>
                <a:srgbClr val="09090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0487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Merge Records in </a:t>
            </a:r>
            <a:r>
              <a:rPr lang="en-CA" dirty="0" err="1" smtClean="0"/>
              <a:t>VxGit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3461" y="3321344"/>
            <a:ext cx="8573839" cy="1095685"/>
          </a:xfrm>
        </p:spPr>
        <p:txBody>
          <a:bodyPr/>
          <a:lstStyle/>
          <a:p>
            <a:r>
              <a:rPr lang="en-CA" sz="1800" dirty="0" smtClean="0"/>
              <a:t>Commits for features and defects are interwoven on the vx7-integration branch</a:t>
            </a:r>
            <a:endParaRPr lang="en-CA" sz="1000" dirty="0" smtClean="0"/>
          </a:p>
          <a:p>
            <a:pPr lvl="1"/>
            <a:r>
              <a:rPr lang="en-CA" sz="1400" dirty="0" smtClean="0"/>
              <a:t>No obvious way of seeing what’s happening on the main branch (i.e. history is out of order)</a:t>
            </a:r>
          </a:p>
          <a:p>
            <a:pPr lvl="1"/>
            <a:r>
              <a:rPr lang="en-CA" sz="1400" dirty="0" smtClean="0"/>
              <a:t>Difficult to revert or cherry-pick</a:t>
            </a:r>
          </a:p>
          <a:p>
            <a:pPr lvl="1"/>
            <a:r>
              <a:rPr lang="en-CA" sz="1400" dirty="0" smtClean="0"/>
              <a:t>Cannot troubleshoot a feature that is interwoven with many other commits</a:t>
            </a:r>
          </a:p>
          <a:p>
            <a:pPr lvl="1"/>
            <a:r>
              <a:rPr lang="en-CA" sz="1400" dirty="0" smtClean="0"/>
              <a:t>Creates unnecessary merge commits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1184682"/>
            <a:ext cx="7720157" cy="2004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090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were merges allowed in VxWorks?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22121" y="1108792"/>
            <a:ext cx="4968336" cy="3619452"/>
          </a:xfrm>
        </p:spPr>
        <p:txBody>
          <a:bodyPr/>
          <a:lstStyle/>
          <a:p>
            <a:r>
              <a:rPr lang="en-CA" dirty="0"/>
              <a:t>No established process or training for Git</a:t>
            </a:r>
          </a:p>
          <a:p>
            <a:r>
              <a:rPr lang="en-CA" dirty="0"/>
              <a:t>Feature Release model made it difficult to maintain a “clean” master branch</a:t>
            </a:r>
          </a:p>
          <a:p>
            <a:pPr lvl="1"/>
            <a:r>
              <a:rPr lang="en-CA" dirty="0"/>
              <a:t>Features are developed in their entirety on separate branches</a:t>
            </a:r>
          </a:p>
          <a:p>
            <a:pPr lvl="1"/>
            <a:r>
              <a:rPr lang="en-CA" dirty="0"/>
              <a:t>Teams perform many commits without any formality</a:t>
            </a:r>
          </a:p>
          <a:p>
            <a:pPr lvl="1"/>
            <a:r>
              <a:rPr lang="en-CA" dirty="0"/>
              <a:t>The long list of poorly structured commits are then integrated into the master branch</a:t>
            </a:r>
          </a:p>
          <a:p>
            <a:r>
              <a:rPr lang="en-CA" b="1" dirty="0">
                <a:solidFill>
                  <a:srgbClr val="00B050"/>
                </a:solidFill>
              </a:rPr>
              <a:t>The CI model allows for multiple (well structured) commits into the master branch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195" y="1242092"/>
            <a:ext cx="2408237" cy="318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407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4" y="558947"/>
            <a:ext cx="8572501" cy="313932"/>
          </a:xfrm>
        </p:spPr>
        <p:txBody>
          <a:bodyPr/>
          <a:lstStyle/>
          <a:p>
            <a:r>
              <a:rPr lang="en-CA" dirty="0" smtClean="0"/>
              <a:t>Goal: Maintain Formal and Structured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3462" y="1388711"/>
            <a:ext cx="4912350" cy="2911566"/>
          </a:xfrm>
        </p:spPr>
        <p:txBody>
          <a:bodyPr/>
          <a:lstStyle/>
          <a:p>
            <a:r>
              <a:rPr lang="en-CA" dirty="0" smtClean="0"/>
              <a:t>Shared Branches (i.e. </a:t>
            </a:r>
            <a:r>
              <a:rPr lang="en-CA" b="1" dirty="0" smtClean="0">
                <a:solidFill>
                  <a:srgbClr val="FF0000"/>
                </a:solidFill>
              </a:rPr>
              <a:t>vx7-integration</a:t>
            </a:r>
            <a:r>
              <a:rPr lang="en-CA" dirty="0" smtClean="0"/>
              <a:t>) must have formal and structured commits</a:t>
            </a:r>
          </a:p>
          <a:p>
            <a:pPr lvl="1"/>
            <a:r>
              <a:rPr lang="en-US" dirty="0" smtClean="0"/>
              <a:t>Commits </a:t>
            </a:r>
            <a:r>
              <a:rPr lang="en-US" dirty="0"/>
              <a:t>should be </a:t>
            </a:r>
            <a:r>
              <a:rPr lang="en-US" b="1" dirty="0" smtClean="0">
                <a:solidFill>
                  <a:srgbClr val="FF0000"/>
                </a:solidFill>
              </a:rPr>
              <a:t>linear</a:t>
            </a:r>
            <a:r>
              <a:rPr lang="en-US" dirty="0" smtClean="0"/>
              <a:t>, </a:t>
            </a:r>
            <a:r>
              <a:rPr lang="en-US" b="1" dirty="0">
                <a:solidFill>
                  <a:srgbClr val="FF0000"/>
                </a:solidFill>
              </a:rPr>
              <a:t>atomic</a:t>
            </a:r>
            <a:r>
              <a:rPr lang="en-US" dirty="0"/>
              <a:t>, and have a well </a:t>
            </a:r>
            <a:r>
              <a:rPr lang="en-US" b="1" dirty="0">
                <a:solidFill>
                  <a:srgbClr val="FF0000"/>
                </a:solidFill>
              </a:rPr>
              <a:t>documented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commit </a:t>
            </a:r>
            <a:r>
              <a:rPr lang="en-US" dirty="0" smtClean="0"/>
              <a:t>message</a:t>
            </a:r>
          </a:p>
          <a:p>
            <a:r>
              <a:rPr lang="en-US" dirty="0" smtClean="0"/>
              <a:t>Private Branches don’t have the same requirements</a:t>
            </a:r>
          </a:p>
          <a:p>
            <a:pPr lvl="1"/>
            <a:r>
              <a:rPr lang="en-CA" dirty="0" smtClean="0"/>
              <a:t>Developers can treat Private Branches as they wish</a:t>
            </a:r>
          </a:p>
          <a:p>
            <a:pPr lvl="1"/>
            <a:r>
              <a:rPr lang="en-CA" dirty="0" smtClean="0"/>
              <a:t>Private Branches need to be cleaned-up prior/during integration into a Public Branch</a:t>
            </a:r>
            <a:endParaRPr lang="en-US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294" y="1847688"/>
            <a:ext cx="3246437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654" y="3463763"/>
            <a:ext cx="774925" cy="677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633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Demo: How to </a:t>
            </a:r>
            <a:r>
              <a:rPr lang="en-CA" dirty="0"/>
              <a:t>A</a:t>
            </a:r>
            <a:r>
              <a:rPr lang="en-CA" dirty="0" smtClean="0"/>
              <a:t>void </a:t>
            </a:r>
            <a:r>
              <a:rPr lang="en-CA" dirty="0"/>
              <a:t>M</a:t>
            </a:r>
            <a:r>
              <a:rPr lang="en-CA" dirty="0" smtClean="0"/>
              <a:t>erge Records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88" y="2045728"/>
            <a:ext cx="4193905" cy="847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602" y="2625675"/>
            <a:ext cx="3478519" cy="1537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602" y="1084458"/>
            <a:ext cx="3479053" cy="985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446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Demo: </a:t>
            </a:r>
            <a:r>
              <a:rPr lang="en-CA" dirty="0" smtClean="0"/>
              <a:t>Normal Merge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41" y="2299655"/>
            <a:ext cx="4109088" cy="2344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gray">
          <a:xfrm>
            <a:off x="387441" y="1150508"/>
            <a:ext cx="3531416" cy="2259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 baseline="0">
                <a:solidFill>
                  <a:schemeClr val="tx2"/>
                </a:solidFill>
                <a:latin typeface="+mn-lt"/>
                <a:ea typeface="ＭＳ Ｐゴシック" charset="-128"/>
                <a:cs typeface="ＭＳ Ｐゴシック" charset="0"/>
              </a:defRPr>
            </a:lvl1pPr>
            <a:lvl2pPr marL="461963" indent="-23177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Char char="–"/>
              <a:defRPr sz="180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684213" indent="-166688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60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858838" indent="-17462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Char char="–"/>
              <a:defRPr sz="140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1485900" indent="-228600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buChar char="§"/>
              <a:defRPr sz="1800">
                <a:solidFill>
                  <a:schemeClr val="bg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defTabSz="914400"/>
            <a:r>
              <a:rPr lang="en-CA" sz="1800" dirty="0" smtClean="0"/>
              <a:t>Normal Merge</a:t>
            </a:r>
            <a:endParaRPr lang="en-US" sz="1800" dirty="0" smtClean="0"/>
          </a:p>
          <a:p>
            <a:pPr lvl="1" defTabSz="914400"/>
            <a:r>
              <a:rPr lang="en-US" sz="1600" dirty="0" smtClean="0"/>
              <a:t>Commits are not “cleaned up” and the code is integrated using current CI pipeline</a:t>
            </a:r>
          </a:p>
          <a:p>
            <a:pPr lvl="1" defTabSz="914400"/>
            <a:r>
              <a:rPr lang="en-US" sz="1600" dirty="0" smtClean="0"/>
              <a:t>Resulting commits are interwoven and merge records are created</a:t>
            </a:r>
          </a:p>
          <a:p>
            <a:pPr lvl="1" defTabSz="914400"/>
            <a:r>
              <a:rPr lang="en-CA" sz="1600" kern="0" dirty="0" smtClean="0"/>
              <a:t>Private branch’s full history is carried into the vx7-integration branch</a:t>
            </a:r>
          </a:p>
        </p:txBody>
      </p:sp>
      <p:sp>
        <p:nvSpPr>
          <p:cNvPr id="8" name="TextBox 7"/>
          <p:cNvSpPr txBox="1"/>
          <p:nvPr/>
        </p:nvSpPr>
        <p:spPr bwMode="black">
          <a:xfrm>
            <a:off x="4427541" y="1023856"/>
            <a:ext cx="4109088" cy="2180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CA" sz="1400" dirty="0" smtClean="0">
                <a:solidFill>
                  <a:srgbClr val="000000"/>
                </a:solidFill>
                <a:latin typeface="+mn-lt"/>
              </a:rPr>
              <a:t>Shell Commands:</a:t>
            </a:r>
            <a:endParaRPr lang="en-US" sz="1400" dirty="0">
              <a:solidFill>
                <a:srgbClr val="000000"/>
              </a:solidFill>
              <a:latin typeface="+mn-lt"/>
            </a:endParaRP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checkout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demo-vx7-integration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checkout -b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demo-vx7-integration-normal-merge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9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9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 </a:t>
            </a:r>
            <a:r>
              <a:rPr lang="en-US" sz="9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demo-vx7-feature1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 origin demo-vx7-integration-normal-merge</a:t>
            </a:r>
            <a:endParaRPr lang="en-US" sz="9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79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R0520+ProcessTraining">
  <a:themeElements>
    <a:clrScheme name="Wind River">
      <a:dk1>
        <a:srgbClr val="5F5F5F"/>
      </a:dk1>
      <a:lt1>
        <a:srgbClr val="FFFFFF"/>
      </a:lt1>
      <a:dk2>
        <a:srgbClr val="000000"/>
      </a:dk2>
      <a:lt2>
        <a:srgbClr val="336699"/>
      </a:lt2>
      <a:accent1>
        <a:srgbClr val="CC0000"/>
      </a:accent1>
      <a:accent2>
        <a:srgbClr val="FFCC33"/>
      </a:accent2>
      <a:accent3>
        <a:srgbClr val="336666"/>
      </a:accent3>
      <a:accent4>
        <a:srgbClr val="CC9966"/>
      </a:accent4>
      <a:accent5>
        <a:srgbClr val="80613F"/>
      </a:accent5>
      <a:accent6>
        <a:srgbClr val="3D7F3F"/>
      </a:accent6>
      <a:hlink>
        <a:srgbClr val="297065"/>
      </a:hlink>
      <a:folHlink>
        <a:srgbClr val="80613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gradFill flip="none" rotWithShape="1">
          <a:gsLst>
            <a:gs pos="0">
              <a:schemeClr val="bg2">
                <a:shade val="30000"/>
                <a:satMod val="115000"/>
              </a:schemeClr>
            </a:gs>
            <a:gs pos="50000">
              <a:schemeClr val="bg2">
                <a:shade val="67500"/>
                <a:satMod val="115000"/>
              </a:schemeClr>
            </a:gs>
            <a:gs pos="100000">
              <a:schemeClr val="bg2">
                <a:shade val="100000"/>
                <a:satMod val="115000"/>
              </a:schemeClr>
            </a:gs>
          </a:gsLst>
          <a:lin ang="16200000" scaled="1"/>
          <a:tileRect/>
        </a:gradFill>
        <a:ln w="9525">
          <a:noFill/>
          <a:round/>
          <a:headEnd/>
          <a:tailEnd/>
        </a:ln>
        <a:effectLst/>
        <a:extLst/>
      </a:spPr>
      <a:bodyPr wrap="square" rtlCol="0" anchor="ctr"/>
      <a:lstStyle>
        <a:defPPr algn="ctr" defTabSz="914400">
          <a:lnSpc>
            <a:spcPct val="90000"/>
          </a:lnSpc>
          <a:spcBef>
            <a:spcPts val="600"/>
          </a:spcBef>
          <a:defRPr sz="2000" dirty="0" err="1" smtClean="0">
            <a:solidFill>
              <a:schemeClr val="bg1"/>
            </a:solidFill>
            <a:latin typeface="+mn-lt"/>
            <a:ea typeface="ＭＳ Ｐゴシック" charset="0"/>
            <a:cs typeface="ＭＳ Ｐゴシック" charset="0"/>
          </a:defRPr>
        </a:defPPr>
      </a:lstStyle>
    </a:spDef>
    <a:lnDef>
      <a:spPr bwMode="auto">
        <a:solidFill>
          <a:schemeClr val="accent2"/>
        </a:solidFill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black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indent="0">
          <a:lnSpc>
            <a:spcPct val="90000"/>
          </a:lnSpc>
          <a:spcBef>
            <a:spcPts val="600"/>
          </a:spcBef>
          <a:buNone/>
          <a:defRPr sz="2000" dirty="0" err="1" smtClean="0">
            <a:solidFill>
              <a:schemeClr val="bg1"/>
            </a:solidFill>
            <a:latin typeface="+mn-lt"/>
          </a:defRPr>
        </a:defPPr>
      </a:lstStyle>
    </a:txDef>
  </a:objectDefaults>
  <a:extraClrSchemeLst>
    <a:extraClrScheme>
      <a:clrScheme name="Wind River">
        <a:dk1>
          <a:srgbClr val="5F5F5F"/>
        </a:dk1>
        <a:lt1>
          <a:srgbClr val="FFFFFF"/>
        </a:lt1>
        <a:dk2>
          <a:srgbClr val="000000"/>
        </a:dk2>
        <a:lt2>
          <a:srgbClr val="336699"/>
        </a:lt2>
        <a:accent1>
          <a:srgbClr val="CC0000"/>
        </a:accent1>
        <a:accent2>
          <a:srgbClr val="FFCC33"/>
        </a:accent2>
        <a:accent3>
          <a:srgbClr val="336666"/>
        </a:accent3>
        <a:accent4>
          <a:srgbClr val="CC9966"/>
        </a:accent4>
        <a:accent5>
          <a:srgbClr val="80613F"/>
        </a:accent5>
        <a:accent6>
          <a:srgbClr val="3D7F3F"/>
        </a:accent6>
        <a:hlink>
          <a:srgbClr val="297065"/>
        </a:hlink>
        <a:folHlink>
          <a:srgbClr val="80613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Wind River PPT Template_WHITE_16-9 NEW v2" id="{FA406411-65AE-3545-BF91-3DDA1B2F55CF}" vid="{8DD27E48-B187-3C49-96E3-9AD687E620C2}"/>
    </a:ext>
  </a:extLst>
</a:theme>
</file>

<file path=ppt/theme/theme2.xml><?xml version="1.0" encoding="utf-8"?>
<a:theme xmlns:a="http://schemas.openxmlformats.org/drawingml/2006/main" name="Office Theme">
  <a:themeElements>
    <a:clrScheme name="Wind River">
      <a:dk1>
        <a:srgbClr val="5F5F5F"/>
      </a:dk1>
      <a:lt1>
        <a:srgbClr val="FFFFFF"/>
      </a:lt1>
      <a:dk2>
        <a:srgbClr val="000000"/>
      </a:dk2>
      <a:lt2>
        <a:srgbClr val="336699"/>
      </a:lt2>
      <a:accent1>
        <a:srgbClr val="CC0000"/>
      </a:accent1>
      <a:accent2>
        <a:srgbClr val="FFCC33"/>
      </a:accent2>
      <a:accent3>
        <a:srgbClr val="336666"/>
      </a:accent3>
      <a:accent4>
        <a:srgbClr val="CC9966"/>
      </a:accent4>
      <a:accent5>
        <a:srgbClr val="80613F"/>
      </a:accent5>
      <a:accent6>
        <a:srgbClr val="3D7F3F"/>
      </a:accent6>
      <a:hlink>
        <a:srgbClr val="297065"/>
      </a:hlink>
      <a:folHlink>
        <a:srgbClr val="80613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nd River">
      <a:dk1>
        <a:srgbClr val="5F5F5F"/>
      </a:dk1>
      <a:lt1>
        <a:srgbClr val="FFFFFF"/>
      </a:lt1>
      <a:dk2>
        <a:srgbClr val="000000"/>
      </a:dk2>
      <a:lt2>
        <a:srgbClr val="336699"/>
      </a:lt2>
      <a:accent1>
        <a:srgbClr val="CC0000"/>
      </a:accent1>
      <a:accent2>
        <a:srgbClr val="FFCC33"/>
      </a:accent2>
      <a:accent3>
        <a:srgbClr val="336666"/>
      </a:accent3>
      <a:accent4>
        <a:srgbClr val="CC9966"/>
      </a:accent4>
      <a:accent5>
        <a:srgbClr val="80613F"/>
      </a:accent5>
      <a:accent6>
        <a:srgbClr val="3D7F3F"/>
      </a:accent6>
      <a:hlink>
        <a:srgbClr val="297065"/>
      </a:hlink>
      <a:folHlink>
        <a:srgbClr val="80613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SR0520+ProcessTraining</Template>
  <TotalTime>7352</TotalTime>
  <Words>1282</Words>
  <Application>Microsoft Office PowerPoint</Application>
  <PresentationFormat>On-screen Show (16:9)</PresentationFormat>
  <Paragraphs>217</Paragraphs>
  <Slides>19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SR0520+ProcessTraining</vt:lpstr>
      <vt:lpstr>VxWorks SR0520+ Git Workflow</vt:lpstr>
      <vt:lpstr>Agenda</vt:lpstr>
      <vt:lpstr>SR0520+ Git Branch Model</vt:lpstr>
      <vt:lpstr>Branch Merges</vt:lpstr>
      <vt:lpstr>Merge Records in VxGit</vt:lpstr>
      <vt:lpstr>Why were merges allowed in VxWorks?</vt:lpstr>
      <vt:lpstr>Goal: Maintain Formal and Structured Commits</vt:lpstr>
      <vt:lpstr>Demo: How to Avoid Merge Records</vt:lpstr>
      <vt:lpstr>Demo: Normal Merge</vt:lpstr>
      <vt:lpstr>Demo: Avoiding Merge Records</vt:lpstr>
      <vt:lpstr>Demo: Rebase</vt:lpstr>
      <vt:lpstr>Demo: Rebase</vt:lpstr>
      <vt:lpstr>Demo: Interactive Rebase</vt:lpstr>
      <vt:lpstr> Demo: Merge Squash</vt:lpstr>
      <vt:lpstr>Upcoming Workflow: Merge Squash via Jenkins Pipeline</vt:lpstr>
      <vt:lpstr>Upcoming Workflow: Prohibiting all Merge Records</vt:lpstr>
      <vt:lpstr>THANKS!</vt:lpstr>
      <vt:lpstr>References</vt:lpstr>
      <vt:lpstr>PowerPoint Presentation</vt:lpstr>
    </vt:vector>
  </TitlesOfParts>
  <Company>Wind River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VxWorks SR0520+ Development Process</dc:title>
  <dc:creator>WRSAdmin</dc:creator>
  <cp:keywords>Wind River PPT Template SKO</cp:keywords>
  <cp:lastModifiedBy>WRSAdmin</cp:lastModifiedBy>
  <cp:revision>156</cp:revision>
  <dcterms:created xsi:type="dcterms:W3CDTF">2017-07-26T19:02:07Z</dcterms:created>
  <dcterms:modified xsi:type="dcterms:W3CDTF">2017-09-21T18:27:04Z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Offisync_UniqueId" pid="2">
    <vt:lpwstr>62329</vt:lpwstr>
  </property>
  <property fmtid="{D5CDD505-2E9C-101B-9397-08002B2CF9AE}" name="Offisync_ProviderInitializationData" pid="3">
    <vt:lpwstr>https://jive.windriver.com</vt:lpwstr>
  </property>
  <property fmtid="{D5CDD505-2E9C-101B-9397-08002B2CF9AE}" name="Offisync_UpdateToken" pid="4">
    <vt:lpwstr>2</vt:lpwstr>
  </property>
  <property fmtid="{D5CDD505-2E9C-101B-9397-08002B2CF9AE}" name="Offisync_ServerID" pid="5">
    <vt:lpwstr>7cef1815-9ab8-4d94-a10b-e5437e9435f9</vt:lpwstr>
  </property>
  <property fmtid="{D5CDD505-2E9C-101B-9397-08002B2CF9AE}" name="Jive_LatestUserAccountName" pid="6">
    <vt:lpwstr>sjayara0</vt:lpwstr>
  </property>
  <property fmtid="{D5CDD505-2E9C-101B-9397-08002B2CF9AE}" name="Jive_VersionGuid" pid="7">
    <vt:lpwstr>f3d9abbc-17e2-4445-bb1b-3cec29520edc</vt:lpwstr>
  </property>
</Properties>
</file>