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Default ContentType="image/vnd.ms-photo" Extension="wdp"/>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tags+xml" PartName="/ppt/tags/tag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theme+xml" PartName="/ppt/theme/theme2.xml"/>
  <Override ContentType="application/vnd.openxmlformats-officedocument.theme+xml" PartName="/ppt/theme/theme3.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notesSlide+xml" PartName="/ppt/notesSlides/notesSlide1.xml"/>
  <Override ContentType="application/vnd.openxmlformats-officedocument.presentationml.tags+xml" PartName="/ppt/tags/tag4.xml"/>
  <Override ContentType="application/vnd.openxmlformats-officedocument.presentationml.notesSlide+xml" PartName="/ppt/notesSlides/notesSlide2.xml"/>
  <Override ContentType="application/vnd.openxmlformats-officedocument.presentationml.tags+xml" PartName="/ppt/tags/tag5.xml"/>
  <Override ContentType="application/vnd.openxmlformats-officedocument.presentationml.notesSlide+xml" PartName="/ppt/notesSlides/notesSlide3.xml"/>
  <Override ContentType="application/vnd.openxmlformats-officedocument.presentationml.tags+xml" PartName="/ppt/tags/tag6.xml"/>
  <Override ContentType="application/vnd.openxmlformats-officedocument.presentationml.notesSlide+xml" PartName="/ppt/notesSlides/notesSlide4.xml"/>
  <Override ContentType="application/vnd.openxmlformats-officedocument.presentationml.tags+xml" PartName="/ppt/tags/tag7.xml"/>
  <Override ContentType="application/vnd.openxmlformats-officedocument.presentationml.notesSlide+xml" PartName="/ppt/notesSlides/notesSlide5.xml"/>
  <Override ContentType="application/vnd.openxmlformats-officedocument.presentationml.tags+xml" PartName="/ppt/tags/tag8.xml"/>
  <Override ContentType="application/vnd.openxmlformats-officedocument.presentationml.notesSlide+xml" PartName="/ppt/notesSlides/notesSlide6.xml"/>
  <Override ContentType="application/vnd.openxmlformats-officedocument.presentationml.tags+xml" PartName="/ppt/tags/tag9.xml"/>
  <Override ContentType="application/vnd.openxmlformats-officedocument.presentationml.notesSlide+xml" PartName="/ppt/notesSlides/notesSlide7.xml"/>
  <Override ContentType="application/vnd.openxmlformats-officedocument.presentationml.tags+xml" PartName="/ppt/tags/tag10.xml"/>
  <Override ContentType="application/vnd.openxmlformats-officedocument.presentationml.notesSlide+xml" PartName="/ppt/notesSlides/notesSlide8.xml"/>
  <Override ContentType="application/vnd.openxmlformats-officedocument.presentationml.tags+xml" PartName="/ppt/tags/tag11.xml"/>
  <Override ContentType="application/vnd.openxmlformats-officedocument.presentationml.notesSlide+xml" PartName="/ppt/notesSlides/notesSlide9.xml"/>
  <Override ContentType="application/vnd.openxmlformats-officedocument.presentationml.tags+xml" PartName="/ppt/tags/tag12.xml"/>
  <Override ContentType="application/vnd.openxmlformats-officedocument.presentationml.notesSlide+xml" PartName="/ppt/notesSlides/notesSlide10.xml"/>
  <Override ContentType="application/vnd.openxmlformats-officedocument.presentationml.tags+xml" PartName="/ppt/tags/tag13.xml"/>
  <Override ContentType="application/vnd.openxmlformats-officedocument.presentationml.notesSlide+xml" PartName="/ppt/notesSlides/notesSlide11.xml"/>
  <Override ContentType="application/vnd.openxmlformats-officedocument.presentationml.tags+xml" PartName="/ppt/tags/tag14.xml"/>
  <Override ContentType="application/vnd.openxmlformats-officedocument.presentationml.notesSlide+xml" PartName="/ppt/notesSlides/notesSlide12.xml"/>
  <Override ContentType="application/vnd.openxmlformats-officedocument.presentationml.tags+xml" PartName="/ppt/tags/tag15.xml"/>
  <Override ContentType="application/vnd.openxmlformats-officedocument.presentationml.notesSlide+xml" PartName="/ppt/notesSlides/notesSlide13.xml"/>
  <Override ContentType="application/vnd.openxmlformats-officedocument.presentationml.tags+xml" PartName="/ppt/tags/tag16.xml"/>
  <Override ContentType="application/vnd.openxmlformats-officedocument.presentationml.notesSlide+xml" PartName="/ppt/notesSlides/notesSlide14.xml"/>
  <Override ContentType="application/vnd.openxmlformats-officedocument.presentationml.tags+xml" PartName="/ppt/tags/tag17.xml"/>
  <Override ContentType="application/vnd.openxmlformats-officedocument.presentationml.notesSlide+xml" PartName="/ppt/notesSlides/notesSlide15.xml"/>
  <Override ContentType="application/vnd.openxmlformats-officedocument.presentationml.tags+xml" PartName="/ppt/tags/tag18.xml"/>
  <Override ContentType="application/vnd.openxmlformats-officedocument.presentationml.tags+xml" PartName="/ppt/tags/tag19.xml"/>
  <Override ContentType="application/vnd.openxmlformats-officedocument.presentationml.tags+xml" PartName="/ppt/tags/tag20.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6544" r:id="rId1"/>
  </p:sldMasterIdLst>
  <p:notesMasterIdLst>
    <p:notesMasterId r:id="rId21"/>
  </p:notesMasterIdLst>
  <p:handoutMasterIdLst>
    <p:handoutMasterId r:id="rId22"/>
  </p:handoutMasterIdLst>
  <p:sldIdLst>
    <p:sldId id="468" r:id="rId2"/>
    <p:sldId id="477" r:id="rId3"/>
    <p:sldId id="471" r:id="rId4"/>
    <p:sldId id="472" r:id="rId5"/>
    <p:sldId id="488" r:id="rId6"/>
    <p:sldId id="473" r:id="rId7"/>
    <p:sldId id="478" r:id="rId8"/>
    <p:sldId id="489" r:id="rId9"/>
    <p:sldId id="475" r:id="rId10"/>
    <p:sldId id="479" r:id="rId11"/>
    <p:sldId id="480" r:id="rId12"/>
    <p:sldId id="490" r:id="rId13"/>
    <p:sldId id="481" r:id="rId14"/>
    <p:sldId id="486" r:id="rId15"/>
    <p:sldId id="483" r:id="rId16"/>
    <p:sldId id="484" r:id="rId17"/>
    <p:sldId id="485" r:id="rId18"/>
    <p:sldId id="476" r:id="rId19"/>
    <p:sldId id="487" r:id="rId20"/>
  </p:sldIdLst>
  <p:sldSz cx="9144000" cy="5143500" type="screen16x9"/>
  <p:notesSz cx="7010400" cy="9236075"/>
  <p:custDataLst>
    <p:tags r:id="rId23"/>
  </p:custDataLst>
  <p:defaultTextStyle>
    <a:defPPr>
      <a:defRPr lang="en-GB"/>
    </a:defPPr>
    <a:lvl1pPr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 xmlns:p15="http://schemas.microsoft.com/office/powerpoint/2012/main">
        <p15:guide id="1" orient="horz" pos="996" userDrawn="1">
          <p15:clr>
            <a:srgbClr val="A4A3A4"/>
          </p15:clr>
        </p15:guide>
        <p15:guide id="2" pos="2880">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336666"/>
    <a:srgbClr val="FFFFFF"/>
    <a:srgbClr val="A6A6A6"/>
    <a:srgbClr val="4D4D4D"/>
    <a:srgbClr val="000000"/>
    <a:srgbClr val="CC9966"/>
    <a:srgbClr val="FFCC33"/>
    <a:srgbClr val="3366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7" autoAdjust="0"/>
    <p:restoredTop sz="83917" autoAdjust="0"/>
  </p:normalViewPr>
  <p:slideViewPr>
    <p:cSldViewPr snapToGrid="0">
      <p:cViewPr>
        <p:scale>
          <a:sx n="134" d="100"/>
          <a:sy n="134" d="100"/>
        </p:scale>
        <p:origin x="-702" y="24"/>
      </p:cViewPr>
      <p:guideLst>
        <p:guide orient="horz" pos="996"/>
        <p:guide pos="2880"/>
      </p:guideLst>
    </p:cSldViewPr>
  </p:slideViewPr>
  <p:outlineViewPr>
    <p:cViewPr>
      <p:scale>
        <a:sx n="33" d="100"/>
        <a:sy n="33" d="100"/>
      </p:scale>
      <p:origin x="0" y="5712"/>
    </p:cViewPr>
  </p:outlineViewPr>
  <p:notesTextViewPr>
    <p:cViewPr>
      <p:scale>
        <a:sx n="1" d="1"/>
        <a:sy n="1" d="1"/>
      </p:scale>
      <p:origin x="0" y="0"/>
    </p:cViewPr>
  </p:notesTextViewPr>
  <p:sorterViewPr>
    <p:cViewPr>
      <p:scale>
        <a:sx n="120" d="100"/>
        <a:sy n="120" d="100"/>
      </p:scale>
      <p:origin x="0" y="0"/>
    </p:cViewPr>
  </p:sorterViewPr>
  <p:notesViewPr>
    <p:cSldViewPr snapToGrid="0">
      <p:cViewPr varScale="1">
        <p:scale>
          <a:sx n="81" d="100"/>
          <a:sy n="81" d="100"/>
        </p:scale>
        <p:origin x="-3834" y="-96"/>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358384" y="8956426"/>
            <a:ext cx="124808" cy="122145"/>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smtClean="0">
              <a:solidFill>
                <a:schemeClr val="bg1">
                  <a:lumMod val="50000"/>
                </a:schemeClr>
              </a:solidFill>
              <a:latin typeface="+mn-lt"/>
            </a:endParaRPr>
          </a:p>
        </p:txBody>
      </p:sp>
      <p:sp>
        <p:nvSpPr>
          <p:cNvPr id="9" name="TextBox 8"/>
          <p:cNvSpPr txBox="1"/>
          <p:nvPr/>
        </p:nvSpPr>
        <p:spPr>
          <a:xfrm>
            <a:off x="591747" y="8956426"/>
            <a:ext cx="1966528" cy="122145"/>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defTabSz="909554"/>
            <a:r>
              <a:rPr lang="en-US" dirty="0">
                <a:solidFill>
                  <a:schemeClr val="bg1">
                    <a:lumMod val="50000"/>
                  </a:schemeClr>
                </a:solidFill>
                <a:latin typeface="+mn-lt"/>
              </a:rPr>
              <a:t>|   © 2015 Wind River. All Rights Reserved.</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1194" y="8847126"/>
            <a:ext cx="659207" cy="3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13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31825" y="687388"/>
            <a:ext cx="5767388" cy="3243262"/>
          </a:xfrm>
          <a:prstGeom prst="rect">
            <a:avLst/>
          </a:prstGeom>
          <a:noFill/>
          <a:ln w="12700">
            <a:solidFill>
              <a:prstClr val="black"/>
            </a:solidFill>
          </a:ln>
        </p:spPr>
        <p:txBody>
          <a:bodyPr vert="horz" lIns="90955" tIns="45478" rIns="90955" bIns="45478" rtlCol="0" anchor="ctr"/>
          <a:lstStyle/>
          <a:p>
            <a:endParaRPr lang="en-US" dirty="0"/>
          </a:p>
        </p:txBody>
      </p:sp>
      <p:sp>
        <p:nvSpPr>
          <p:cNvPr id="8" name="TextBox 7"/>
          <p:cNvSpPr txBox="1"/>
          <p:nvPr/>
        </p:nvSpPr>
        <p:spPr>
          <a:xfrm>
            <a:off x="358384" y="8956426"/>
            <a:ext cx="124808" cy="122145"/>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smtClean="0">
              <a:solidFill>
                <a:schemeClr val="bg1">
                  <a:lumMod val="50000"/>
                </a:schemeClr>
              </a:solidFill>
              <a:latin typeface="+mn-lt"/>
            </a:endParaRPr>
          </a:p>
        </p:txBody>
      </p:sp>
      <p:sp>
        <p:nvSpPr>
          <p:cNvPr id="9" name="TextBox 8"/>
          <p:cNvSpPr txBox="1"/>
          <p:nvPr/>
        </p:nvSpPr>
        <p:spPr>
          <a:xfrm>
            <a:off x="591747" y="8956426"/>
            <a:ext cx="1966528" cy="122145"/>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09554" rtl="0" fontAlgn="auto">
              <a:spcBef>
                <a:spcPts val="0"/>
              </a:spcBef>
              <a:spcAft>
                <a:spcPts val="0"/>
              </a:spcAft>
            </a:pPr>
            <a:r>
              <a:rPr lang="en-US" sz="800" kern="1200" dirty="0" smtClean="0">
                <a:solidFill>
                  <a:schemeClr val="bg1">
                    <a:lumMod val="50000"/>
                  </a:schemeClr>
                </a:solidFill>
                <a:latin typeface="+mn-lt"/>
                <a:ea typeface="+mn-ea"/>
                <a:cs typeface="+mn-cs"/>
              </a:rPr>
              <a:t>|   © 2015 Wind River. All Rights Reserved.</a:t>
            </a:r>
            <a:endParaRPr lang="en-US" sz="800" kern="1200" dirty="0">
              <a:solidFill>
                <a:schemeClr val="bg1">
                  <a:lumMod val="50000"/>
                </a:schemeClr>
              </a:solidFill>
              <a:latin typeface="+mn-lt"/>
              <a:ea typeface="+mn-ea"/>
              <a:cs typeface="+mn-cs"/>
            </a:endParaRPr>
          </a:p>
        </p:txBody>
      </p:sp>
      <p:sp>
        <p:nvSpPr>
          <p:cNvPr id="6" name="Notes Placeholder 5"/>
          <p:cNvSpPr>
            <a:spLocks noGrp="1"/>
          </p:cNvSpPr>
          <p:nvPr>
            <p:ph type="body" sz="quarter" idx="3"/>
          </p:nvPr>
        </p:nvSpPr>
        <p:spPr>
          <a:xfrm>
            <a:off x="608498" y="4386506"/>
            <a:ext cx="5804131" cy="4156548"/>
          </a:xfrm>
          <a:prstGeom prst="rect">
            <a:avLst/>
          </a:prstGeom>
        </p:spPr>
        <p:txBody>
          <a:bodyPr vert="horz" lIns="90955" tIns="45478" rIns="90955" bIns="45478"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1194" y="8847126"/>
            <a:ext cx="659207" cy="3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464397"/>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90000"/>
      </a:lnSpc>
      <a:spcBef>
        <a:spcPts val="900"/>
      </a:spcBef>
      <a:spcAft>
        <a:spcPts val="0"/>
      </a:spcAft>
      <a:buClrTx/>
      <a:buSzTx/>
      <a:buFontTx/>
      <a:buNone/>
      <a:tabLst/>
      <a:defRPr sz="1200" b="0" kern="1200" baseline="0">
        <a:solidFill>
          <a:schemeClr val="tx2"/>
        </a:solidFill>
        <a:latin typeface="+mn-lt"/>
        <a:ea typeface="+mn-ea"/>
        <a:cs typeface="+mn-cs"/>
      </a:defRPr>
    </a:lvl1pPr>
    <a:lvl2pPr marL="287338" marR="0" indent="-169863" algn="l" defTabSz="914400" rtl="0" eaLnBrk="1" fontAlgn="auto" latinLnBrk="0" hangingPunct="1">
      <a:lnSpc>
        <a:spcPct val="90000"/>
      </a:lnSpc>
      <a:spcBef>
        <a:spcPts val="6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2pPr>
    <a:lvl3pPr marL="577850"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3pPr>
    <a:lvl4pPr marL="857250" marR="0" indent="-171450" algn="l" defTabSz="914400" rtl="0" eaLnBrk="1" fontAlgn="auto" latinLnBrk="0" hangingPunct="1">
      <a:lnSpc>
        <a:spcPct val="90000"/>
      </a:lnSpc>
      <a:spcBef>
        <a:spcPts val="3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4pPr>
    <a:lvl5pPr marL="1144588"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1825" y="687388"/>
            <a:ext cx="5767388" cy="32432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380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our defect publication guidelines and habits</a:t>
            </a:r>
            <a:r>
              <a:rPr lang="en-US" baseline="0" dirty="0" smtClean="0"/>
              <a:t> pre-date VxWorks moving to a source based product where customers see all of our source code.    With todays product, if a customer can see a defect ID in a mod-history or a comment, they should be able to refer to it online.   When they get a new RPM they should easily be able to see what issues were fixed, and understand the potential impact those issues (and the changes) will have on them.</a:t>
            </a:r>
            <a:endParaRPr lang="en-US" dirty="0"/>
          </a:p>
        </p:txBody>
      </p:sp>
    </p:spTree>
    <p:extLst>
      <p:ext uri="{BB962C8B-B14F-4D97-AF65-F5344CB8AC3E}">
        <p14:creationId xmlns:p14="http://schemas.microsoft.com/office/powerpoint/2010/main" val="64162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submitted defect does not have enough information for you to do this, then it is New-Incomplete and work with the submitter to get more information.</a:t>
            </a:r>
            <a:endParaRPr lang="en-US" dirty="0"/>
          </a:p>
        </p:txBody>
      </p:sp>
    </p:spTree>
    <p:extLst>
      <p:ext uri="{BB962C8B-B14F-4D97-AF65-F5344CB8AC3E}">
        <p14:creationId xmlns:p14="http://schemas.microsoft.com/office/powerpoint/2010/main" val="1240463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submitted defect does not have enough information for you to do this, then it is New-Incomplete and work with the submitter to get more information.</a:t>
            </a:r>
          </a:p>
          <a:p>
            <a:endParaRPr lang="en-US" dirty="0" smtClean="0"/>
          </a:p>
          <a:p>
            <a:r>
              <a:rPr lang="en-US" dirty="0" smtClean="0"/>
              <a:t>Defects falls into two categories</a:t>
            </a:r>
          </a:p>
          <a:p>
            <a:pPr marL="171450" indent="-171450">
              <a:buFontTx/>
              <a:buChar char="-"/>
            </a:pPr>
            <a:r>
              <a:rPr lang="en-US" baseline="0" dirty="0" smtClean="0"/>
              <a:t>Defect coming from support group, they are usually written from a customer perspective with a use case. This helps dev team a lot to understand the issue and figure out the root cause.</a:t>
            </a:r>
          </a:p>
          <a:p>
            <a:pPr marL="171450" indent="-171450">
              <a:buFontTx/>
              <a:buChar char="-"/>
            </a:pPr>
            <a:r>
              <a:rPr lang="en-US" baseline="0" dirty="0" smtClean="0"/>
              <a:t>Defect commit from testing team, they tend to have some internal testing defect template that has a lot of internal testing suite information which is not accessible to customers. For those defects, it is very hard for dev team to figure out what is the root cause and customer impact until someone is really assigned to work on that defect.</a:t>
            </a:r>
          </a:p>
          <a:p>
            <a:pPr marL="171450" indent="-171450">
              <a:buFontTx/>
              <a:buChar char="-"/>
            </a:pPr>
            <a:endParaRPr lang="en-US" baseline="0" dirty="0" smtClean="0"/>
          </a:p>
          <a:p>
            <a:pPr marL="0" indent="0">
              <a:buFontTx/>
              <a:buNone/>
            </a:pPr>
            <a:r>
              <a:rPr lang="en-US" baseline="0" dirty="0" smtClean="0"/>
              <a:t>There is a process issue that we need further discussion.</a:t>
            </a:r>
            <a:endParaRPr lang="en-US" dirty="0" smtClean="0"/>
          </a:p>
        </p:txBody>
      </p:sp>
    </p:spTree>
    <p:extLst>
      <p:ext uri="{BB962C8B-B14F-4D97-AF65-F5344CB8AC3E}">
        <p14:creationId xmlns:p14="http://schemas.microsoft.com/office/powerpoint/2010/main" val="124046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 submission may not be correct, and after research we may find the fix to the problem is somewhere else.  That is understandable</a:t>
            </a:r>
            <a:r>
              <a:rPr lang="en-US" baseline="0" dirty="0" smtClean="0"/>
              <a:t> &amp; expected.  But we MUST move the defect to the correct project so the correct RPM and Version for the fix can be selected.  </a:t>
            </a:r>
          </a:p>
          <a:p>
            <a:endParaRPr lang="en-US" baseline="0" dirty="0" smtClean="0"/>
          </a:p>
          <a:p>
            <a:r>
              <a:rPr lang="en-US" baseline="0" dirty="0" smtClean="0"/>
              <a:t>An example of doing this incorrectly: Using the defect id V7COR-1234 in the mod history and </a:t>
            </a:r>
            <a:r>
              <a:rPr lang="en-US" baseline="0" dirty="0" err="1" smtClean="0"/>
              <a:t>checkin</a:t>
            </a:r>
            <a:r>
              <a:rPr lang="en-US" baseline="0" dirty="0" smtClean="0"/>
              <a:t> for a fix in a storage RPM (</a:t>
            </a:r>
            <a:r>
              <a:rPr lang="en-US" baseline="0" dirty="0" err="1" smtClean="0"/>
              <a:t>ie</a:t>
            </a:r>
            <a:r>
              <a:rPr lang="en-US" baseline="0" dirty="0" smtClean="0"/>
              <a:t>: V7STO).</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proper/public device,</a:t>
            </a:r>
            <a:r>
              <a:rPr lang="en-US" baseline="0" dirty="0" smtClean="0"/>
              <a:t> board and processor </a:t>
            </a:r>
            <a:r>
              <a:rPr lang="en-US" dirty="0" smtClean="0"/>
              <a:t>names when applicable</a:t>
            </a:r>
          </a:p>
          <a:p>
            <a:r>
              <a:rPr lang="en-US" dirty="0" smtClean="0"/>
              <a:t>Use</a:t>
            </a:r>
            <a:r>
              <a:rPr lang="en-US" baseline="0" dirty="0" smtClean="0"/>
              <a:t> proper product names</a:t>
            </a:r>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257872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65000"/>
          </a:schemeClr>
        </a:solidFill>
        <a:effectLst/>
      </p:bgPr>
    </p:bg>
    <p:spTree>
      <p:nvGrpSpPr>
        <p:cNvPr id="1" name=""/>
        <p:cNvGrpSpPr/>
        <p:nvPr/>
      </p:nvGrpSpPr>
      <p:grpSpPr>
        <a:xfrm>
          <a:off x="0" y="0"/>
          <a:ext cx="0" cy="0"/>
          <a:chOff x="0" y="0"/>
          <a:chExt cx="0" cy="0"/>
        </a:xfrm>
      </p:grpSpPr>
      <p:sp>
        <p:nvSpPr>
          <p:cNvPr id="81" name="Rectangle 80"/>
          <p:cNvSpPr/>
          <p:nvPr userDrawn="1"/>
        </p:nvSpPr>
        <p:spPr bwMode="gray">
          <a:xfrm>
            <a:off x="0" y="0"/>
            <a:ext cx="9144000" cy="5143500"/>
          </a:xfrm>
          <a:prstGeom prst="rect">
            <a:avLst/>
          </a:prstGeom>
          <a:gradFill flip="none" rotWithShape="1">
            <a:gsLst>
              <a:gs pos="0">
                <a:schemeClr val="tx2">
                  <a:lumMod val="65000"/>
                  <a:lumOff val="35000"/>
                </a:schemeClr>
              </a:gs>
              <a:gs pos="100000">
                <a:schemeClr val="tx2">
                  <a:lumMod val="85000"/>
                  <a:lumOff val="15000"/>
                </a:schemeClr>
              </a:gs>
            </a:gsLst>
            <a:path path="circle">
              <a:fillToRect l="50000" t="50000" r="50000" b="50000"/>
            </a:path>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33" name="Rectangle 132"/>
          <p:cNvSpPr/>
          <p:nvPr userDrawn="1"/>
        </p:nvSpPr>
        <p:spPr bwMode="gray">
          <a:xfrm flipV="1">
            <a:off x="0" y="3438525"/>
            <a:ext cx="9144000" cy="1704973"/>
          </a:xfrm>
          <a:prstGeom prst="rect">
            <a:avLst/>
          </a:prstGeom>
          <a:gradFill flip="none" rotWithShape="1">
            <a:gsLst>
              <a:gs pos="0">
                <a:schemeClr val="tx2">
                  <a:lumMod val="75000"/>
                  <a:lumOff val="25000"/>
                  <a:shade val="30000"/>
                  <a:satMod val="115000"/>
                  <a:alpha val="0"/>
                </a:schemeClr>
              </a:gs>
              <a:gs pos="100000">
                <a:schemeClr val="tx2">
                  <a:lumMod val="75000"/>
                  <a:lumOff val="25000"/>
                  <a:shade val="100000"/>
                  <a:satMod val="115000"/>
                  <a:alpha val="67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2" name="Rectangle 2"/>
          <p:cNvSpPr>
            <a:spLocks noGrp="1" noChangeArrowheads="1"/>
          </p:cNvSpPr>
          <p:nvPr>
            <p:ph type="ctrTitle" hasCustomPrompt="1"/>
          </p:nvPr>
        </p:nvSpPr>
        <p:spPr bwMode="gray">
          <a:xfrm>
            <a:off x="409575" y="2065270"/>
            <a:ext cx="4712758" cy="418576"/>
          </a:xfrm>
          <a:noFill/>
          <a:ln>
            <a:noFill/>
          </a:ln>
          <a:extLst/>
        </p:spPr>
        <p:txBody>
          <a:bodyPr vert="horz" wrap="square" lIns="0" tIns="0" rIns="0" bIns="0" numCol="1" anchor="b" anchorCtr="0" compatLnSpc="1">
            <a:prstTxWarp prst="textNoShape">
              <a:avLst/>
            </a:prstTxWarp>
            <a:spAutoFit/>
          </a:bodyPr>
          <a:lstStyle>
            <a:lvl1pPr eaLnBrk="1" hangingPunct="1">
              <a:defRPr lang="en-US" sz="3200" b="0" cap="none" dirty="0">
                <a:solidFill>
                  <a:schemeClr val="bg1"/>
                </a:solidFill>
                <a:latin typeface="+mn-lt"/>
              </a:defRPr>
            </a:lvl1pPr>
          </a:lstStyle>
          <a:p>
            <a:pPr lvl="0" eaLnBrk="1" hangingPunct="1"/>
            <a:r>
              <a:rPr lang="en-US" dirty="0" smtClean="0"/>
              <a:t>Click to Add Title</a:t>
            </a:r>
            <a:endParaRPr lang="en-US" dirty="0"/>
          </a:p>
        </p:txBody>
      </p:sp>
      <p:cxnSp>
        <p:nvCxnSpPr>
          <p:cNvPr id="22" name="Straight Connector 21"/>
          <p:cNvCxnSpPr/>
          <p:nvPr userDrawn="1"/>
        </p:nvCxnSpPr>
        <p:spPr bwMode="gray">
          <a:xfrm flipH="1">
            <a:off x="419100" y="2486025"/>
            <a:ext cx="6080760" cy="0"/>
          </a:xfrm>
          <a:prstGeom prst="line">
            <a:avLst/>
          </a:prstGeom>
          <a:solidFill>
            <a:schemeClr val="accent2"/>
          </a:solidFill>
          <a:ln w="19050" cap="flat" cmpd="sng" algn="ctr">
            <a:solidFill>
              <a:schemeClr val="accent1"/>
            </a:solidFill>
            <a:prstDash val="solid"/>
            <a:round/>
            <a:headEnd type="none" w="med" len="med"/>
            <a:tailEnd type="none" w="med" len="med"/>
          </a:ln>
          <a:effectLst/>
        </p:spPr>
      </p:cxnSp>
      <p:sp>
        <p:nvSpPr>
          <p:cNvPr id="59" name="Text Placeholder 19"/>
          <p:cNvSpPr>
            <a:spLocks noGrp="1"/>
          </p:cNvSpPr>
          <p:nvPr userDrawn="1">
            <p:ph type="body" sz="quarter" idx="10" hasCustomPrompt="1"/>
          </p:nvPr>
        </p:nvSpPr>
        <p:spPr bwMode="gray">
          <a:xfrm>
            <a:off x="419099" y="2624978"/>
            <a:ext cx="4695825" cy="276999"/>
          </a:xfrm>
        </p:spPr>
        <p:txBody>
          <a:bodyPr/>
          <a:lstStyle>
            <a:lvl1pPr marL="0" indent="0">
              <a:buNone/>
              <a:defRPr>
                <a:solidFill>
                  <a:schemeClr val="accent2"/>
                </a:solidFill>
              </a:defRPr>
            </a:lvl1pPr>
          </a:lstStyle>
          <a:p>
            <a:pPr lvl="0"/>
            <a:r>
              <a:rPr lang="en-US" dirty="0" smtClean="0"/>
              <a:t>Click to Add Text</a:t>
            </a:r>
          </a:p>
        </p:txBody>
      </p:sp>
      <p:grpSp>
        <p:nvGrpSpPr>
          <p:cNvPr id="2" name="Group 1"/>
          <p:cNvGrpSpPr/>
          <p:nvPr userDrawn="1"/>
        </p:nvGrpSpPr>
        <p:grpSpPr>
          <a:xfrm>
            <a:off x="0" y="4876328"/>
            <a:ext cx="9144000" cy="267172"/>
            <a:chOff x="0" y="4876328"/>
            <a:chExt cx="9144000" cy="267172"/>
          </a:xfrm>
        </p:grpSpPr>
        <p:sp>
          <p:nvSpPr>
            <p:cNvPr id="132" name="TextBox 131"/>
            <p:cNvSpPr txBox="1"/>
            <p:nvPr userDrawn="1"/>
          </p:nvSpPr>
          <p:spPr bwMode="gray">
            <a:xfrm>
              <a:off x="7203008" y="4876328"/>
              <a:ext cx="1615827"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700" dirty="0" smtClean="0">
                  <a:solidFill>
                    <a:schemeClr val="bg1">
                      <a:lumMod val="75000"/>
                    </a:schemeClr>
                  </a:solidFill>
                </a:rPr>
                <a:t>© 2016 Wind River. All Rights Reserved.</a:t>
              </a:r>
              <a:endParaRPr lang="en-US" sz="700" dirty="0">
                <a:solidFill>
                  <a:schemeClr val="bg1">
                    <a:lumMod val="75000"/>
                  </a:schemeClr>
                </a:solidFill>
              </a:endParaRPr>
            </a:p>
          </p:txBody>
        </p:sp>
        <p:sp>
          <p:nvSpPr>
            <p:cNvPr id="25" name="Rectangle 24"/>
            <p:cNvSpPr/>
            <p:nvPr userDrawn="1"/>
          </p:nvSpPr>
          <p:spPr bwMode="gray">
            <a:xfrm>
              <a:off x="0" y="5010150"/>
              <a:ext cx="9144000" cy="133350"/>
            </a:xfrm>
            <a:prstGeom prst="rect">
              <a:avLst/>
            </a:prstGeom>
            <a:solidFill>
              <a:schemeClr val="tx2">
                <a:lumMod val="85000"/>
                <a:lumOff val="15000"/>
              </a:schemeClr>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grpSp>
      <p:pic>
        <p:nvPicPr>
          <p:cNvPr id="79" name="Picture 7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7000" y="1884765"/>
            <a:ext cx="2667000" cy="1576917"/>
          </a:xfrm>
          <a:prstGeom prst="rect">
            <a:avLst/>
          </a:prstGeom>
        </p:spPr>
      </p:pic>
      <p:pic>
        <p:nvPicPr>
          <p:cNvPr id="83" name="Picture 8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3914612"/>
            <a:ext cx="7019925" cy="1065745"/>
          </a:xfrm>
          <a:prstGeom prst="rect">
            <a:avLst/>
          </a:prstGeom>
        </p:spPr>
      </p:pic>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p:cNvGrpSpPr/>
          <p:nvPr userDrawn="1"/>
        </p:nvGrpSpPr>
        <p:grpSpPr bwMode="gray">
          <a:xfrm>
            <a:off x="5731062" y="1433512"/>
            <a:ext cx="371475" cy="371475"/>
            <a:chOff x="5733443" y="1465431"/>
            <a:chExt cx="371475" cy="371475"/>
          </a:xfrm>
        </p:grpSpPr>
        <p:sp>
          <p:nvSpPr>
            <p:cNvPr id="85" name="Oval 84"/>
            <p:cNvSpPr/>
            <p:nvPr userDrawn="1"/>
          </p:nvSpPr>
          <p:spPr bwMode="gray">
            <a:xfrm>
              <a:off x="5733443" y="1465431"/>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94" name="Group 93"/>
            <p:cNvGrpSpPr/>
            <p:nvPr userDrawn="1"/>
          </p:nvGrpSpPr>
          <p:grpSpPr bwMode="gray">
            <a:xfrm>
              <a:off x="5795199" y="1532523"/>
              <a:ext cx="250247" cy="248651"/>
              <a:chOff x="1148865" y="84814"/>
              <a:chExt cx="368236" cy="365890"/>
            </a:xfrm>
          </p:grpSpPr>
          <p:sp>
            <p:nvSpPr>
              <p:cNvPr id="97" name="Freeform 5"/>
              <p:cNvSpPr>
                <a:spLocks/>
              </p:cNvSpPr>
              <p:nvPr userDrawn="1"/>
            </p:nvSpPr>
            <p:spPr bwMode="gray">
              <a:xfrm>
                <a:off x="1260081" y="197653"/>
                <a:ext cx="147735" cy="146111"/>
              </a:xfrm>
              <a:custGeom>
                <a:avLst/>
                <a:gdLst>
                  <a:gd name="T0" fmla="*/ 176 w 181"/>
                  <a:gd name="T1" fmla="*/ 79 h 180"/>
                  <a:gd name="T2" fmla="*/ 176 w 181"/>
                  <a:gd name="T3" fmla="*/ 79 h 180"/>
                  <a:gd name="T4" fmla="*/ 179 w 181"/>
                  <a:gd name="T5" fmla="*/ 75 h 180"/>
                  <a:gd name="T6" fmla="*/ 181 w 181"/>
                  <a:gd name="T7" fmla="*/ 70 h 180"/>
                  <a:gd name="T8" fmla="*/ 179 w 181"/>
                  <a:gd name="T9" fmla="*/ 64 h 180"/>
                  <a:gd name="T10" fmla="*/ 176 w 181"/>
                  <a:gd name="T11" fmla="*/ 59 h 180"/>
                  <a:gd name="T12" fmla="*/ 120 w 181"/>
                  <a:gd name="T13" fmla="*/ 5 h 180"/>
                  <a:gd name="T14" fmla="*/ 120 w 181"/>
                  <a:gd name="T15" fmla="*/ 5 h 180"/>
                  <a:gd name="T16" fmla="*/ 116 w 181"/>
                  <a:gd name="T17" fmla="*/ 2 h 180"/>
                  <a:gd name="T18" fmla="*/ 111 w 181"/>
                  <a:gd name="T19" fmla="*/ 0 h 180"/>
                  <a:gd name="T20" fmla="*/ 105 w 181"/>
                  <a:gd name="T21" fmla="*/ 2 h 180"/>
                  <a:gd name="T22" fmla="*/ 100 w 181"/>
                  <a:gd name="T23" fmla="*/ 5 h 180"/>
                  <a:gd name="T24" fmla="*/ 4 w 181"/>
                  <a:gd name="T25" fmla="*/ 101 h 180"/>
                  <a:gd name="T26" fmla="*/ 4 w 181"/>
                  <a:gd name="T27" fmla="*/ 101 h 180"/>
                  <a:gd name="T28" fmla="*/ 1 w 181"/>
                  <a:gd name="T29" fmla="*/ 105 h 180"/>
                  <a:gd name="T30" fmla="*/ 0 w 181"/>
                  <a:gd name="T31" fmla="*/ 112 h 180"/>
                  <a:gd name="T32" fmla="*/ 1 w 181"/>
                  <a:gd name="T33" fmla="*/ 116 h 180"/>
                  <a:gd name="T34" fmla="*/ 4 w 181"/>
                  <a:gd name="T35" fmla="*/ 121 h 180"/>
                  <a:gd name="T36" fmla="*/ 58 w 181"/>
                  <a:gd name="T37" fmla="*/ 177 h 180"/>
                  <a:gd name="T38" fmla="*/ 58 w 181"/>
                  <a:gd name="T39" fmla="*/ 177 h 180"/>
                  <a:gd name="T40" fmla="*/ 63 w 181"/>
                  <a:gd name="T41" fmla="*/ 180 h 180"/>
                  <a:gd name="T42" fmla="*/ 69 w 181"/>
                  <a:gd name="T43" fmla="*/ 180 h 180"/>
                  <a:gd name="T44" fmla="*/ 74 w 181"/>
                  <a:gd name="T45" fmla="*/ 180 h 180"/>
                  <a:gd name="T46" fmla="*/ 80 w 181"/>
                  <a:gd name="T47" fmla="*/ 177 h 180"/>
                  <a:gd name="T48" fmla="*/ 176 w 181"/>
                  <a:gd name="T49" fmla="*/ 79 h 180"/>
                  <a:gd name="T50" fmla="*/ 176 w 181"/>
                  <a:gd name="T51" fmla="*/ 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0">
                    <a:moveTo>
                      <a:pt x="176" y="79"/>
                    </a:moveTo>
                    <a:lnTo>
                      <a:pt x="176" y="79"/>
                    </a:lnTo>
                    <a:lnTo>
                      <a:pt x="179" y="75"/>
                    </a:lnTo>
                    <a:lnTo>
                      <a:pt x="181" y="70"/>
                    </a:lnTo>
                    <a:lnTo>
                      <a:pt x="179" y="64"/>
                    </a:lnTo>
                    <a:lnTo>
                      <a:pt x="176" y="59"/>
                    </a:lnTo>
                    <a:lnTo>
                      <a:pt x="120" y="5"/>
                    </a:lnTo>
                    <a:lnTo>
                      <a:pt x="120" y="5"/>
                    </a:lnTo>
                    <a:lnTo>
                      <a:pt x="116" y="2"/>
                    </a:lnTo>
                    <a:lnTo>
                      <a:pt x="111" y="0"/>
                    </a:lnTo>
                    <a:lnTo>
                      <a:pt x="105" y="2"/>
                    </a:lnTo>
                    <a:lnTo>
                      <a:pt x="100" y="5"/>
                    </a:lnTo>
                    <a:lnTo>
                      <a:pt x="4" y="101"/>
                    </a:lnTo>
                    <a:lnTo>
                      <a:pt x="4" y="101"/>
                    </a:lnTo>
                    <a:lnTo>
                      <a:pt x="1" y="105"/>
                    </a:lnTo>
                    <a:lnTo>
                      <a:pt x="0" y="112"/>
                    </a:lnTo>
                    <a:lnTo>
                      <a:pt x="1" y="116"/>
                    </a:lnTo>
                    <a:lnTo>
                      <a:pt x="4" y="121"/>
                    </a:lnTo>
                    <a:lnTo>
                      <a:pt x="58" y="177"/>
                    </a:lnTo>
                    <a:lnTo>
                      <a:pt x="58" y="177"/>
                    </a:lnTo>
                    <a:lnTo>
                      <a:pt x="63" y="180"/>
                    </a:lnTo>
                    <a:lnTo>
                      <a:pt x="69" y="180"/>
                    </a:lnTo>
                    <a:lnTo>
                      <a:pt x="74" y="180"/>
                    </a:lnTo>
                    <a:lnTo>
                      <a:pt x="80" y="177"/>
                    </a:lnTo>
                    <a:lnTo>
                      <a:pt x="176" y="79"/>
                    </a:lnTo>
                    <a:lnTo>
                      <a:pt x="176" y="79"/>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p:cNvSpPr>
                <a:spLocks/>
              </p:cNvSpPr>
              <p:nvPr userDrawn="1"/>
            </p:nvSpPr>
            <p:spPr bwMode="gray">
              <a:xfrm>
                <a:off x="1379954" y="125235"/>
                <a:ext cx="95762" cy="95762"/>
              </a:xfrm>
              <a:custGeom>
                <a:avLst/>
                <a:gdLst>
                  <a:gd name="T0" fmla="*/ 113 w 133"/>
                  <a:gd name="T1" fmla="*/ 113 h 133"/>
                  <a:gd name="T2" fmla="*/ 113 w 133"/>
                  <a:gd name="T3" fmla="*/ 113 h 133"/>
                  <a:gd name="T4" fmla="*/ 122 w 133"/>
                  <a:gd name="T5" fmla="*/ 102 h 133"/>
                  <a:gd name="T6" fmla="*/ 129 w 133"/>
                  <a:gd name="T7" fmla="*/ 91 h 133"/>
                  <a:gd name="T8" fmla="*/ 132 w 133"/>
                  <a:gd name="T9" fmla="*/ 79 h 133"/>
                  <a:gd name="T10" fmla="*/ 133 w 133"/>
                  <a:gd name="T11" fmla="*/ 66 h 133"/>
                  <a:gd name="T12" fmla="*/ 132 w 133"/>
                  <a:gd name="T13" fmla="*/ 54 h 133"/>
                  <a:gd name="T14" fmla="*/ 129 w 133"/>
                  <a:gd name="T15" fmla="*/ 42 h 133"/>
                  <a:gd name="T16" fmla="*/ 122 w 133"/>
                  <a:gd name="T17" fmla="*/ 29 h 133"/>
                  <a:gd name="T18" fmla="*/ 113 w 133"/>
                  <a:gd name="T19" fmla="*/ 18 h 133"/>
                  <a:gd name="T20" fmla="*/ 113 w 133"/>
                  <a:gd name="T21" fmla="*/ 18 h 133"/>
                  <a:gd name="T22" fmla="*/ 102 w 133"/>
                  <a:gd name="T23" fmla="*/ 11 h 133"/>
                  <a:gd name="T24" fmla="*/ 91 w 133"/>
                  <a:gd name="T25" fmla="*/ 4 h 133"/>
                  <a:gd name="T26" fmla="*/ 79 w 133"/>
                  <a:gd name="T27" fmla="*/ 1 h 133"/>
                  <a:gd name="T28" fmla="*/ 67 w 133"/>
                  <a:gd name="T29" fmla="*/ 0 h 133"/>
                  <a:gd name="T30" fmla="*/ 54 w 133"/>
                  <a:gd name="T31" fmla="*/ 1 h 133"/>
                  <a:gd name="T32" fmla="*/ 42 w 133"/>
                  <a:gd name="T33" fmla="*/ 4 h 133"/>
                  <a:gd name="T34" fmla="*/ 29 w 133"/>
                  <a:gd name="T35" fmla="*/ 11 h 133"/>
                  <a:gd name="T36" fmla="*/ 19 w 133"/>
                  <a:gd name="T37" fmla="*/ 18 h 133"/>
                  <a:gd name="T38" fmla="*/ 19 w 133"/>
                  <a:gd name="T39" fmla="*/ 18 h 133"/>
                  <a:gd name="T40" fmla="*/ 11 w 133"/>
                  <a:gd name="T41" fmla="*/ 29 h 133"/>
                  <a:gd name="T42" fmla="*/ 5 w 133"/>
                  <a:gd name="T43" fmla="*/ 42 h 133"/>
                  <a:gd name="T44" fmla="*/ 2 w 133"/>
                  <a:gd name="T45" fmla="*/ 54 h 133"/>
                  <a:gd name="T46" fmla="*/ 0 w 133"/>
                  <a:gd name="T47" fmla="*/ 66 h 133"/>
                  <a:gd name="T48" fmla="*/ 2 w 133"/>
                  <a:gd name="T49" fmla="*/ 79 h 133"/>
                  <a:gd name="T50" fmla="*/ 5 w 133"/>
                  <a:gd name="T51" fmla="*/ 91 h 133"/>
                  <a:gd name="T52" fmla="*/ 11 w 133"/>
                  <a:gd name="T53" fmla="*/ 102 h 133"/>
                  <a:gd name="T54" fmla="*/ 19 w 133"/>
                  <a:gd name="T55" fmla="*/ 113 h 133"/>
                  <a:gd name="T56" fmla="*/ 19 w 133"/>
                  <a:gd name="T57" fmla="*/ 113 h 133"/>
                  <a:gd name="T58" fmla="*/ 29 w 133"/>
                  <a:gd name="T59" fmla="*/ 122 h 133"/>
                  <a:gd name="T60" fmla="*/ 42 w 133"/>
                  <a:gd name="T61" fmla="*/ 128 h 133"/>
                  <a:gd name="T62" fmla="*/ 54 w 133"/>
                  <a:gd name="T63" fmla="*/ 131 h 133"/>
                  <a:gd name="T64" fmla="*/ 67 w 133"/>
                  <a:gd name="T65" fmla="*/ 133 h 133"/>
                  <a:gd name="T66" fmla="*/ 79 w 133"/>
                  <a:gd name="T67" fmla="*/ 131 h 133"/>
                  <a:gd name="T68" fmla="*/ 91 w 133"/>
                  <a:gd name="T69" fmla="*/ 128 h 133"/>
                  <a:gd name="T70" fmla="*/ 102 w 133"/>
                  <a:gd name="T71" fmla="*/ 122 h 133"/>
                  <a:gd name="T72" fmla="*/ 113 w 133"/>
                  <a:gd name="T73" fmla="*/ 113 h 133"/>
                  <a:gd name="T74" fmla="*/ 113 w 133"/>
                  <a:gd name="T75"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3">
                    <a:moveTo>
                      <a:pt x="113" y="113"/>
                    </a:moveTo>
                    <a:lnTo>
                      <a:pt x="113" y="113"/>
                    </a:lnTo>
                    <a:lnTo>
                      <a:pt x="122" y="102"/>
                    </a:lnTo>
                    <a:lnTo>
                      <a:pt x="129" y="91"/>
                    </a:lnTo>
                    <a:lnTo>
                      <a:pt x="132" y="79"/>
                    </a:lnTo>
                    <a:lnTo>
                      <a:pt x="133" y="66"/>
                    </a:lnTo>
                    <a:lnTo>
                      <a:pt x="132" y="54"/>
                    </a:lnTo>
                    <a:lnTo>
                      <a:pt x="129" y="42"/>
                    </a:lnTo>
                    <a:lnTo>
                      <a:pt x="122" y="29"/>
                    </a:lnTo>
                    <a:lnTo>
                      <a:pt x="113" y="18"/>
                    </a:lnTo>
                    <a:lnTo>
                      <a:pt x="113" y="18"/>
                    </a:lnTo>
                    <a:lnTo>
                      <a:pt x="102" y="11"/>
                    </a:lnTo>
                    <a:lnTo>
                      <a:pt x="91" y="4"/>
                    </a:lnTo>
                    <a:lnTo>
                      <a:pt x="79" y="1"/>
                    </a:lnTo>
                    <a:lnTo>
                      <a:pt x="67" y="0"/>
                    </a:lnTo>
                    <a:lnTo>
                      <a:pt x="54" y="1"/>
                    </a:lnTo>
                    <a:lnTo>
                      <a:pt x="42" y="4"/>
                    </a:lnTo>
                    <a:lnTo>
                      <a:pt x="29" y="11"/>
                    </a:lnTo>
                    <a:lnTo>
                      <a:pt x="19" y="18"/>
                    </a:lnTo>
                    <a:lnTo>
                      <a:pt x="19" y="18"/>
                    </a:lnTo>
                    <a:lnTo>
                      <a:pt x="11" y="29"/>
                    </a:lnTo>
                    <a:lnTo>
                      <a:pt x="5" y="42"/>
                    </a:lnTo>
                    <a:lnTo>
                      <a:pt x="2" y="54"/>
                    </a:lnTo>
                    <a:lnTo>
                      <a:pt x="0" y="66"/>
                    </a:lnTo>
                    <a:lnTo>
                      <a:pt x="2" y="79"/>
                    </a:lnTo>
                    <a:lnTo>
                      <a:pt x="5" y="91"/>
                    </a:lnTo>
                    <a:lnTo>
                      <a:pt x="11" y="102"/>
                    </a:lnTo>
                    <a:lnTo>
                      <a:pt x="19" y="113"/>
                    </a:lnTo>
                    <a:lnTo>
                      <a:pt x="19" y="113"/>
                    </a:lnTo>
                    <a:lnTo>
                      <a:pt x="29" y="122"/>
                    </a:lnTo>
                    <a:lnTo>
                      <a:pt x="42" y="128"/>
                    </a:lnTo>
                    <a:lnTo>
                      <a:pt x="54" y="131"/>
                    </a:lnTo>
                    <a:lnTo>
                      <a:pt x="67" y="133"/>
                    </a:lnTo>
                    <a:lnTo>
                      <a:pt x="79" y="131"/>
                    </a:lnTo>
                    <a:lnTo>
                      <a:pt x="91" y="128"/>
                    </a:lnTo>
                    <a:lnTo>
                      <a:pt x="102" y="122"/>
                    </a:lnTo>
                    <a:lnTo>
                      <a:pt x="113" y="113"/>
                    </a:lnTo>
                    <a:lnTo>
                      <a:pt x="113" y="11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p:cNvSpPr>
                <a:spLocks noEditPoints="1"/>
              </p:cNvSpPr>
              <p:nvPr userDrawn="1"/>
            </p:nvSpPr>
            <p:spPr bwMode="gray">
              <a:xfrm>
                <a:off x="1148865" y="84814"/>
                <a:ext cx="181828" cy="181827"/>
              </a:xfrm>
              <a:custGeom>
                <a:avLst/>
                <a:gdLst>
                  <a:gd name="T0" fmla="*/ 221 w 225"/>
                  <a:gd name="T1" fmla="*/ 73 h 225"/>
                  <a:gd name="T2" fmla="*/ 152 w 225"/>
                  <a:gd name="T3" fmla="*/ 3 h 225"/>
                  <a:gd name="T4" fmla="*/ 152 w 225"/>
                  <a:gd name="T5" fmla="*/ 3 h 225"/>
                  <a:gd name="T6" fmla="*/ 147 w 225"/>
                  <a:gd name="T7" fmla="*/ 0 h 225"/>
                  <a:gd name="T8" fmla="*/ 142 w 225"/>
                  <a:gd name="T9" fmla="*/ 0 h 225"/>
                  <a:gd name="T10" fmla="*/ 138 w 225"/>
                  <a:gd name="T11" fmla="*/ 0 h 225"/>
                  <a:gd name="T12" fmla="*/ 135 w 225"/>
                  <a:gd name="T13" fmla="*/ 3 h 225"/>
                  <a:gd name="T14" fmla="*/ 3 w 225"/>
                  <a:gd name="T15" fmla="*/ 135 h 225"/>
                  <a:gd name="T16" fmla="*/ 3 w 225"/>
                  <a:gd name="T17" fmla="*/ 135 h 225"/>
                  <a:gd name="T18" fmla="*/ 0 w 225"/>
                  <a:gd name="T19" fmla="*/ 138 h 225"/>
                  <a:gd name="T20" fmla="*/ 0 w 225"/>
                  <a:gd name="T21" fmla="*/ 142 h 225"/>
                  <a:gd name="T22" fmla="*/ 0 w 225"/>
                  <a:gd name="T23" fmla="*/ 149 h 225"/>
                  <a:gd name="T24" fmla="*/ 3 w 225"/>
                  <a:gd name="T25" fmla="*/ 152 h 225"/>
                  <a:gd name="T26" fmla="*/ 73 w 225"/>
                  <a:gd name="T27" fmla="*/ 221 h 225"/>
                  <a:gd name="T28" fmla="*/ 73 w 225"/>
                  <a:gd name="T29" fmla="*/ 221 h 225"/>
                  <a:gd name="T30" fmla="*/ 76 w 225"/>
                  <a:gd name="T31" fmla="*/ 225 h 225"/>
                  <a:gd name="T32" fmla="*/ 81 w 225"/>
                  <a:gd name="T33" fmla="*/ 225 h 225"/>
                  <a:gd name="T34" fmla="*/ 85 w 225"/>
                  <a:gd name="T35" fmla="*/ 225 h 225"/>
                  <a:gd name="T36" fmla="*/ 90 w 225"/>
                  <a:gd name="T37" fmla="*/ 221 h 225"/>
                  <a:gd name="T38" fmla="*/ 221 w 225"/>
                  <a:gd name="T39" fmla="*/ 90 h 225"/>
                  <a:gd name="T40" fmla="*/ 221 w 225"/>
                  <a:gd name="T41" fmla="*/ 90 h 225"/>
                  <a:gd name="T42" fmla="*/ 223 w 225"/>
                  <a:gd name="T43" fmla="*/ 87 h 225"/>
                  <a:gd name="T44" fmla="*/ 225 w 225"/>
                  <a:gd name="T45" fmla="*/ 82 h 225"/>
                  <a:gd name="T46" fmla="*/ 223 w 225"/>
                  <a:gd name="T47" fmla="*/ 76 h 225"/>
                  <a:gd name="T48" fmla="*/ 221 w 225"/>
                  <a:gd name="T49" fmla="*/ 73 h 225"/>
                  <a:gd name="T50" fmla="*/ 221 w 225"/>
                  <a:gd name="T51" fmla="*/ 73 h 225"/>
                  <a:gd name="T52" fmla="*/ 81 w 225"/>
                  <a:gd name="T53" fmla="*/ 215 h 225"/>
                  <a:gd name="T54" fmla="*/ 8 w 225"/>
                  <a:gd name="T55" fmla="*/ 142 h 225"/>
                  <a:gd name="T56" fmla="*/ 142 w 225"/>
                  <a:gd name="T57" fmla="*/ 9 h 225"/>
                  <a:gd name="T58" fmla="*/ 215 w 225"/>
                  <a:gd name="T59" fmla="*/ 82 h 225"/>
                  <a:gd name="T60" fmla="*/ 81 w 225"/>
                  <a:gd name="T61" fmla="*/ 215 h 225"/>
                  <a:gd name="T62" fmla="*/ 81 w 225"/>
                  <a:gd name="T63" fmla="*/ 21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225">
                    <a:moveTo>
                      <a:pt x="221" y="73"/>
                    </a:moveTo>
                    <a:lnTo>
                      <a:pt x="152" y="3"/>
                    </a:lnTo>
                    <a:lnTo>
                      <a:pt x="152" y="3"/>
                    </a:lnTo>
                    <a:lnTo>
                      <a:pt x="147" y="0"/>
                    </a:lnTo>
                    <a:lnTo>
                      <a:pt x="142" y="0"/>
                    </a:lnTo>
                    <a:lnTo>
                      <a:pt x="138" y="0"/>
                    </a:lnTo>
                    <a:lnTo>
                      <a:pt x="135" y="3"/>
                    </a:lnTo>
                    <a:lnTo>
                      <a:pt x="3" y="135"/>
                    </a:lnTo>
                    <a:lnTo>
                      <a:pt x="3" y="135"/>
                    </a:lnTo>
                    <a:lnTo>
                      <a:pt x="0" y="138"/>
                    </a:lnTo>
                    <a:lnTo>
                      <a:pt x="0" y="142"/>
                    </a:lnTo>
                    <a:lnTo>
                      <a:pt x="0" y="149"/>
                    </a:lnTo>
                    <a:lnTo>
                      <a:pt x="3" y="152"/>
                    </a:lnTo>
                    <a:lnTo>
                      <a:pt x="73" y="221"/>
                    </a:lnTo>
                    <a:lnTo>
                      <a:pt x="73" y="221"/>
                    </a:lnTo>
                    <a:lnTo>
                      <a:pt x="76" y="225"/>
                    </a:lnTo>
                    <a:lnTo>
                      <a:pt x="81" y="225"/>
                    </a:lnTo>
                    <a:lnTo>
                      <a:pt x="85" y="225"/>
                    </a:lnTo>
                    <a:lnTo>
                      <a:pt x="90" y="221"/>
                    </a:lnTo>
                    <a:lnTo>
                      <a:pt x="221" y="90"/>
                    </a:lnTo>
                    <a:lnTo>
                      <a:pt x="221" y="90"/>
                    </a:lnTo>
                    <a:lnTo>
                      <a:pt x="223" y="87"/>
                    </a:lnTo>
                    <a:lnTo>
                      <a:pt x="225" y="82"/>
                    </a:lnTo>
                    <a:lnTo>
                      <a:pt x="223" y="76"/>
                    </a:lnTo>
                    <a:lnTo>
                      <a:pt x="221" y="73"/>
                    </a:lnTo>
                    <a:lnTo>
                      <a:pt x="221" y="73"/>
                    </a:lnTo>
                    <a:close/>
                    <a:moveTo>
                      <a:pt x="81" y="215"/>
                    </a:moveTo>
                    <a:lnTo>
                      <a:pt x="8" y="142"/>
                    </a:lnTo>
                    <a:lnTo>
                      <a:pt x="142" y="9"/>
                    </a:lnTo>
                    <a:lnTo>
                      <a:pt x="215" y="82"/>
                    </a:lnTo>
                    <a:lnTo>
                      <a:pt x="81" y="215"/>
                    </a:lnTo>
                    <a:lnTo>
                      <a:pt x="81" y="215"/>
                    </a:lnTo>
                    <a:close/>
                  </a:path>
                </a:pathLst>
              </a:custGeom>
              <a:solidFill>
                <a:srgbClr val="A6A6A6"/>
              </a:solidFill>
              <a:ln w="1270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100" name="Freeform 11"/>
              <p:cNvSpPr>
                <a:spLocks noEditPoints="1"/>
              </p:cNvSpPr>
              <p:nvPr userDrawn="1"/>
            </p:nvSpPr>
            <p:spPr bwMode="gray">
              <a:xfrm>
                <a:off x="1333650" y="268877"/>
                <a:ext cx="183451" cy="181827"/>
              </a:xfrm>
              <a:custGeom>
                <a:avLst/>
                <a:gdLst>
                  <a:gd name="T0" fmla="*/ 221 w 226"/>
                  <a:gd name="T1" fmla="*/ 73 h 225"/>
                  <a:gd name="T2" fmla="*/ 153 w 226"/>
                  <a:gd name="T3" fmla="*/ 4 h 225"/>
                  <a:gd name="T4" fmla="*/ 153 w 226"/>
                  <a:gd name="T5" fmla="*/ 4 h 225"/>
                  <a:gd name="T6" fmla="*/ 149 w 226"/>
                  <a:gd name="T7" fmla="*/ 0 h 225"/>
                  <a:gd name="T8" fmla="*/ 144 w 226"/>
                  <a:gd name="T9" fmla="*/ 0 h 225"/>
                  <a:gd name="T10" fmla="*/ 139 w 226"/>
                  <a:gd name="T11" fmla="*/ 0 h 225"/>
                  <a:gd name="T12" fmla="*/ 135 w 226"/>
                  <a:gd name="T13" fmla="*/ 4 h 225"/>
                  <a:gd name="T14" fmla="*/ 5 w 226"/>
                  <a:gd name="T15" fmla="*/ 135 h 225"/>
                  <a:gd name="T16" fmla="*/ 5 w 226"/>
                  <a:gd name="T17" fmla="*/ 135 h 225"/>
                  <a:gd name="T18" fmla="*/ 1 w 226"/>
                  <a:gd name="T19" fmla="*/ 138 h 225"/>
                  <a:gd name="T20" fmla="*/ 0 w 226"/>
                  <a:gd name="T21" fmla="*/ 143 h 225"/>
                  <a:gd name="T22" fmla="*/ 1 w 226"/>
                  <a:gd name="T23" fmla="*/ 148 h 225"/>
                  <a:gd name="T24" fmla="*/ 5 w 226"/>
                  <a:gd name="T25" fmla="*/ 152 h 225"/>
                  <a:gd name="T26" fmla="*/ 73 w 226"/>
                  <a:gd name="T27" fmla="*/ 222 h 225"/>
                  <a:gd name="T28" fmla="*/ 73 w 226"/>
                  <a:gd name="T29" fmla="*/ 222 h 225"/>
                  <a:gd name="T30" fmla="*/ 77 w 226"/>
                  <a:gd name="T31" fmla="*/ 223 h 225"/>
                  <a:gd name="T32" fmla="*/ 82 w 226"/>
                  <a:gd name="T33" fmla="*/ 225 h 225"/>
                  <a:gd name="T34" fmla="*/ 87 w 226"/>
                  <a:gd name="T35" fmla="*/ 223 h 225"/>
                  <a:gd name="T36" fmla="*/ 91 w 226"/>
                  <a:gd name="T37" fmla="*/ 222 h 225"/>
                  <a:gd name="T38" fmla="*/ 221 w 226"/>
                  <a:gd name="T39" fmla="*/ 90 h 225"/>
                  <a:gd name="T40" fmla="*/ 221 w 226"/>
                  <a:gd name="T41" fmla="*/ 90 h 225"/>
                  <a:gd name="T42" fmla="*/ 224 w 226"/>
                  <a:gd name="T43" fmla="*/ 86 h 225"/>
                  <a:gd name="T44" fmla="*/ 226 w 226"/>
                  <a:gd name="T45" fmla="*/ 81 h 225"/>
                  <a:gd name="T46" fmla="*/ 224 w 226"/>
                  <a:gd name="T47" fmla="*/ 76 h 225"/>
                  <a:gd name="T48" fmla="*/ 221 w 226"/>
                  <a:gd name="T49" fmla="*/ 73 h 225"/>
                  <a:gd name="T50" fmla="*/ 221 w 226"/>
                  <a:gd name="T51" fmla="*/ 73 h 225"/>
                  <a:gd name="T52" fmla="*/ 82 w 226"/>
                  <a:gd name="T53" fmla="*/ 216 h 225"/>
                  <a:gd name="T54" fmla="*/ 9 w 226"/>
                  <a:gd name="T55" fmla="*/ 143 h 225"/>
                  <a:gd name="T56" fmla="*/ 144 w 226"/>
                  <a:gd name="T57" fmla="*/ 8 h 225"/>
                  <a:gd name="T58" fmla="*/ 217 w 226"/>
                  <a:gd name="T59" fmla="*/ 81 h 225"/>
                  <a:gd name="T60" fmla="*/ 82 w 226"/>
                  <a:gd name="T61" fmla="*/ 21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5">
                    <a:moveTo>
                      <a:pt x="221" y="73"/>
                    </a:moveTo>
                    <a:lnTo>
                      <a:pt x="153" y="4"/>
                    </a:lnTo>
                    <a:lnTo>
                      <a:pt x="153" y="4"/>
                    </a:lnTo>
                    <a:lnTo>
                      <a:pt x="149" y="0"/>
                    </a:lnTo>
                    <a:lnTo>
                      <a:pt x="144" y="0"/>
                    </a:lnTo>
                    <a:lnTo>
                      <a:pt x="139" y="0"/>
                    </a:lnTo>
                    <a:lnTo>
                      <a:pt x="135" y="4"/>
                    </a:lnTo>
                    <a:lnTo>
                      <a:pt x="5" y="135"/>
                    </a:lnTo>
                    <a:lnTo>
                      <a:pt x="5" y="135"/>
                    </a:lnTo>
                    <a:lnTo>
                      <a:pt x="1" y="138"/>
                    </a:lnTo>
                    <a:lnTo>
                      <a:pt x="0" y="143"/>
                    </a:lnTo>
                    <a:lnTo>
                      <a:pt x="1" y="148"/>
                    </a:lnTo>
                    <a:lnTo>
                      <a:pt x="5" y="152"/>
                    </a:lnTo>
                    <a:lnTo>
                      <a:pt x="73" y="222"/>
                    </a:lnTo>
                    <a:lnTo>
                      <a:pt x="73" y="222"/>
                    </a:lnTo>
                    <a:lnTo>
                      <a:pt x="77" y="223"/>
                    </a:lnTo>
                    <a:lnTo>
                      <a:pt x="82" y="225"/>
                    </a:lnTo>
                    <a:lnTo>
                      <a:pt x="87" y="223"/>
                    </a:lnTo>
                    <a:lnTo>
                      <a:pt x="91" y="222"/>
                    </a:lnTo>
                    <a:lnTo>
                      <a:pt x="221" y="90"/>
                    </a:lnTo>
                    <a:lnTo>
                      <a:pt x="221" y="90"/>
                    </a:lnTo>
                    <a:lnTo>
                      <a:pt x="224" y="86"/>
                    </a:lnTo>
                    <a:lnTo>
                      <a:pt x="226" y="81"/>
                    </a:lnTo>
                    <a:lnTo>
                      <a:pt x="224" y="76"/>
                    </a:lnTo>
                    <a:lnTo>
                      <a:pt x="221" y="73"/>
                    </a:lnTo>
                    <a:lnTo>
                      <a:pt x="221" y="73"/>
                    </a:lnTo>
                    <a:close/>
                    <a:moveTo>
                      <a:pt x="82" y="216"/>
                    </a:moveTo>
                    <a:lnTo>
                      <a:pt x="9" y="143"/>
                    </a:lnTo>
                    <a:lnTo>
                      <a:pt x="144" y="8"/>
                    </a:lnTo>
                    <a:lnTo>
                      <a:pt x="217" y="81"/>
                    </a:lnTo>
                    <a:lnTo>
                      <a:pt x="82" y="216"/>
                    </a:lnTo>
                    <a:close/>
                  </a:path>
                </a:pathLst>
              </a:custGeom>
              <a:solidFill>
                <a:srgbClr val="A6A6A6"/>
              </a:solidFill>
              <a:ln w="1270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101" name="Freeform 13"/>
              <p:cNvSpPr>
                <a:spLocks/>
              </p:cNvSpPr>
              <p:nvPr userDrawn="1"/>
            </p:nvSpPr>
            <p:spPr bwMode="gray">
              <a:xfrm>
                <a:off x="1253588" y="295061"/>
                <a:ext cx="55197" cy="55197"/>
              </a:xfrm>
              <a:custGeom>
                <a:avLst/>
                <a:gdLst>
                  <a:gd name="T0" fmla="*/ 1 w 66"/>
                  <a:gd name="T1" fmla="*/ 6 h 67"/>
                  <a:gd name="T2" fmla="*/ 1 w 66"/>
                  <a:gd name="T3" fmla="*/ 6 h 67"/>
                  <a:gd name="T4" fmla="*/ 0 w 66"/>
                  <a:gd name="T5" fmla="*/ 9 h 67"/>
                  <a:gd name="T6" fmla="*/ 0 w 66"/>
                  <a:gd name="T7" fmla="*/ 12 h 67"/>
                  <a:gd name="T8" fmla="*/ 0 w 66"/>
                  <a:gd name="T9" fmla="*/ 15 h 67"/>
                  <a:gd name="T10" fmla="*/ 1 w 66"/>
                  <a:gd name="T11" fmla="*/ 19 h 67"/>
                  <a:gd name="T12" fmla="*/ 48 w 66"/>
                  <a:gd name="T13" fmla="*/ 65 h 67"/>
                  <a:gd name="T14" fmla="*/ 48 w 66"/>
                  <a:gd name="T15" fmla="*/ 65 h 67"/>
                  <a:gd name="T16" fmla="*/ 51 w 66"/>
                  <a:gd name="T17" fmla="*/ 67 h 67"/>
                  <a:gd name="T18" fmla="*/ 54 w 66"/>
                  <a:gd name="T19" fmla="*/ 67 h 67"/>
                  <a:gd name="T20" fmla="*/ 57 w 66"/>
                  <a:gd name="T21" fmla="*/ 67 h 67"/>
                  <a:gd name="T22" fmla="*/ 60 w 66"/>
                  <a:gd name="T23" fmla="*/ 65 h 67"/>
                  <a:gd name="T24" fmla="*/ 66 w 66"/>
                  <a:gd name="T25" fmla="*/ 59 h 67"/>
                  <a:gd name="T26" fmla="*/ 8 w 66"/>
                  <a:gd name="T27" fmla="*/ 0 h 67"/>
                  <a:gd name="T28" fmla="*/ 1 w 66"/>
                  <a:gd name="T2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7">
                    <a:moveTo>
                      <a:pt x="1" y="6"/>
                    </a:moveTo>
                    <a:lnTo>
                      <a:pt x="1" y="6"/>
                    </a:lnTo>
                    <a:lnTo>
                      <a:pt x="0" y="9"/>
                    </a:lnTo>
                    <a:lnTo>
                      <a:pt x="0" y="12"/>
                    </a:lnTo>
                    <a:lnTo>
                      <a:pt x="0" y="15"/>
                    </a:lnTo>
                    <a:lnTo>
                      <a:pt x="1" y="19"/>
                    </a:lnTo>
                    <a:lnTo>
                      <a:pt x="48" y="65"/>
                    </a:lnTo>
                    <a:lnTo>
                      <a:pt x="48" y="65"/>
                    </a:lnTo>
                    <a:lnTo>
                      <a:pt x="51" y="67"/>
                    </a:lnTo>
                    <a:lnTo>
                      <a:pt x="54" y="67"/>
                    </a:lnTo>
                    <a:lnTo>
                      <a:pt x="57" y="67"/>
                    </a:lnTo>
                    <a:lnTo>
                      <a:pt x="60" y="65"/>
                    </a:lnTo>
                    <a:lnTo>
                      <a:pt x="66" y="59"/>
                    </a:lnTo>
                    <a:lnTo>
                      <a:pt x="8" y="0"/>
                    </a:lnTo>
                    <a:lnTo>
                      <a:pt x="1" y="6"/>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4"/>
              <p:cNvSpPr>
                <a:spLocks/>
              </p:cNvSpPr>
              <p:nvPr userDrawn="1"/>
            </p:nvSpPr>
            <p:spPr bwMode="gray">
              <a:xfrm>
                <a:off x="1247093" y="314543"/>
                <a:ext cx="42209" cy="42209"/>
              </a:xfrm>
              <a:custGeom>
                <a:avLst/>
                <a:gdLst>
                  <a:gd name="T0" fmla="*/ 0 w 52"/>
                  <a:gd name="T1" fmla="*/ 23 h 53"/>
                  <a:gd name="T2" fmla="*/ 29 w 52"/>
                  <a:gd name="T3" fmla="*/ 53 h 53"/>
                  <a:gd name="T4" fmla="*/ 29 w 52"/>
                  <a:gd name="T5" fmla="*/ 53 h 53"/>
                  <a:gd name="T6" fmla="*/ 34 w 52"/>
                  <a:gd name="T7" fmla="*/ 50 h 53"/>
                  <a:gd name="T8" fmla="*/ 40 w 52"/>
                  <a:gd name="T9" fmla="*/ 47 h 53"/>
                  <a:gd name="T10" fmla="*/ 46 w 52"/>
                  <a:gd name="T11" fmla="*/ 44 h 53"/>
                  <a:gd name="T12" fmla="*/ 52 w 52"/>
                  <a:gd name="T13" fmla="*/ 44 h 53"/>
                  <a:gd name="T14" fmla="*/ 52 w 52"/>
                  <a:gd name="T15" fmla="*/ 44 h 53"/>
                  <a:gd name="T16" fmla="*/ 9 w 52"/>
                  <a:gd name="T17" fmla="*/ 0 h 53"/>
                  <a:gd name="T18" fmla="*/ 9 w 52"/>
                  <a:gd name="T19" fmla="*/ 0 h 53"/>
                  <a:gd name="T20" fmla="*/ 9 w 52"/>
                  <a:gd name="T21" fmla="*/ 6 h 53"/>
                  <a:gd name="T22" fmla="*/ 6 w 52"/>
                  <a:gd name="T23" fmla="*/ 13 h 53"/>
                  <a:gd name="T24" fmla="*/ 3 w 52"/>
                  <a:gd name="T25" fmla="*/ 19 h 53"/>
                  <a:gd name="T26" fmla="*/ 0 w 52"/>
                  <a:gd name="T27" fmla="*/ 23 h 53"/>
                  <a:gd name="T28" fmla="*/ 0 w 52"/>
                  <a:gd name="T29"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3">
                    <a:moveTo>
                      <a:pt x="0" y="23"/>
                    </a:moveTo>
                    <a:lnTo>
                      <a:pt x="29" y="53"/>
                    </a:lnTo>
                    <a:lnTo>
                      <a:pt x="29" y="53"/>
                    </a:lnTo>
                    <a:lnTo>
                      <a:pt x="34" y="50"/>
                    </a:lnTo>
                    <a:lnTo>
                      <a:pt x="40" y="47"/>
                    </a:lnTo>
                    <a:lnTo>
                      <a:pt x="46" y="44"/>
                    </a:lnTo>
                    <a:lnTo>
                      <a:pt x="52" y="44"/>
                    </a:lnTo>
                    <a:lnTo>
                      <a:pt x="52" y="44"/>
                    </a:lnTo>
                    <a:lnTo>
                      <a:pt x="9" y="0"/>
                    </a:lnTo>
                    <a:lnTo>
                      <a:pt x="9" y="0"/>
                    </a:lnTo>
                    <a:lnTo>
                      <a:pt x="9" y="6"/>
                    </a:lnTo>
                    <a:lnTo>
                      <a:pt x="6" y="13"/>
                    </a:lnTo>
                    <a:lnTo>
                      <a:pt x="3" y="19"/>
                    </a:lnTo>
                    <a:lnTo>
                      <a:pt x="0" y="23"/>
                    </a:lnTo>
                    <a:lnTo>
                      <a:pt x="0" y="2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5"/>
              <p:cNvSpPr>
                <a:spLocks/>
              </p:cNvSpPr>
              <p:nvPr userDrawn="1"/>
            </p:nvSpPr>
            <p:spPr bwMode="gray">
              <a:xfrm>
                <a:off x="1243847" y="340517"/>
                <a:ext cx="21105" cy="21105"/>
              </a:xfrm>
              <a:custGeom>
                <a:avLst/>
                <a:gdLst>
                  <a:gd name="T0" fmla="*/ 5 w 27"/>
                  <a:gd name="T1" fmla="*/ 22 h 27"/>
                  <a:gd name="T2" fmla="*/ 5 w 27"/>
                  <a:gd name="T3" fmla="*/ 22 h 27"/>
                  <a:gd name="T4" fmla="*/ 10 w 27"/>
                  <a:gd name="T5" fmla="*/ 25 h 27"/>
                  <a:gd name="T6" fmla="*/ 16 w 27"/>
                  <a:gd name="T7" fmla="*/ 27 h 27"/>
                  <a:gd name="T8" fmla="*/ 21 w 27"/>
                  <a:gd name="T9" fmla="*/ 25 h 27"/>
                  <a:gd name="T10" fmla="*/ 27 w 27"/>
                  <a:gd name="T11" fmla="*/ 22 h 27"/>
                  <a:gd name="T12" fmla="*/ 5 w 27"/>
                  <a:gd name="T13" fmla="*/ 0 h 27"/>
                  <a:gd name="T14" fmla="*/ 5 w 27"/>
                  <a:gd name="T15" fmla="*/ 0 h 27"/>
                  <a:gd name="T16" fmla="*/ 2 w 27"/>
                  <a:gd name="T17" fmla="*/ 5 h 27"/>
                  <a:gd name="T18" fmla="*/ 0 w 27"/>
                  <a:gd name="T19" fmla="*/ 11 h 27"/>
                  <a:gd name="T20" fmla="*/ 2 w 27"/>
                  <a:gd name="T21" fmla="*/ 17 h 27"/>
                  <a:gd name="T22" fmla="*/ 5 w 27"/>
                  <a:gd name="T23" fmla="*/ 22 h 27"/>
                  <a:gd name="T24" fmla="*/ 5 w 27"/>
                  <a:gd name="T25"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
                    <a:moveTo>
                      <a:pt x="5" y="22"/>
                    </a:moveTo>
                    <a:lnTo>
                      <a:pt x="5" y="22"/>
                    </a:lnTo>
                    <a:lnTo>
                      <a:pt x="10" y="25"/>
                    </a:lnTo>
                    <a:lnTo>
                      <a:pt x="16" y="27"/>
                    </a:lnTo>
                    <a:lnTo>
                      <a:pt x="21" y="25"/>
                    </a:lnTo>
                    <a:lnTo>
                      <a:pt x="27" y="22"/>
                    </a:lnTo>
                    <a:lnTo>
                      <a:pt x="5" y="0"/>
                    </a:lnTo>
                    <a:lnTo>
                      <a:pt x="5" y="0"/>
                    </a:lnTo>
                    <a:lnTo>
                      <a:pt x="2" y="5"/>
                    </a:lnTo>
                    <a:lnTo>
                      <a:pt x="0" y="11"/>
                    </a:lnTo>
                    <a:lnTo>
                      <a:pt x="2" y="17"/>
                    </a:lnTo>
                    <a:lnTo>
                      <a:pt x="5" y="22"/>
                    </a:lnTo>
                    <a:lnTo>
                      <a:pt x="5" y="22"/>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6"/>
              <p:cNvSpPr>
                <a:spLocks/>
              </p:cNvSpPr>
              <p:nvPr userDrawn="1"/>
            </p:nvSpPr>
            <p:spPr bwMode="gray">
              <a:xfrm>
                <a:off x="1363983" y="192784"/>
                <a:ext cx="47081" cy="47081"/>
              </a:xfrm>
              <a:custGeom>
                <a:avLst/>
                <a:gdLst>
                  <a:gd name="T0" fmla="*/ 58 w 58"/>
                  <a:gd name="T1" fmla="*/ 48 h 59"/>
                  <a:gd name="T2" fmla="*/ 58 w 58"/>
                  <a:gd name="T3" fmla="*/ 48 h 59"/>
                  <a:gd name="T4" fmla="*/ 51 w 58"/>
                  <a:gd name="T5" fmla="*/ 45 h 59"/>
                  <a:gd name="T6" fmla="*/ 43 w 58"/>
                  <a:gd name="T7" fmla="*/ 42 h 59"/>
                  <a:gd name="T8" fmla="*/ 35 w 58"/>
                  <a:gd name="T9" fmla="*/ 36 h 59"/>
                  <a:gd name="T10" fmla="*/ 29 w 58"/>
                  <a:gd name="T11" fmla="*/ 31 h 59"/>
                  <a:gd name="T12" fmla="*/ 29 w 58"/>
                  <a:gd name="T13" fmla="*/ 31 h 59"/>
                  <a:gd name="T14" fmla="*/ 23 w 58"/>
                  <a:gd name="T15" fmla="*/ 23 h 59"/>
                  <a:gd name="T16" fmla="*/ 18 w 58"/>
                  <a:gd name="T17" fmla="*/ 15 h 59"/>
                  <a:gd name="T18" fmla="*/ 14 w 58"/>
                  <a:gd name="T19" fmla="*/ 8 h 59"/>
                  <a:gd name="T20" fmla="*/ 12 w 58"/>
                  <a:gd name="T21" fmla="*/ 0 h 59"/>
                  <a:gd name="T22" fmla="*/ 0 w 58"/>
                  <a:gd name="T23" fmla="*/ 12 h 59"/>
                  <a:gd name="T24" fmla="*/ 48 w 58"/>
                  <a:gd name="T25" fmla="*/ 59 h 59"/>
                  <a:gd name="T26" fmla="*/ 58 w 58"/>
                  <a:gd name="T27" fmla="*/ 48 h 59"/>
                  <a:gd name="T28" fmla="*/ 58 w 58"/>
                  <a:gd name="T29"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9">
                    <a:moveTo>
                      <a:pt x="58" y="48"/>
                    </a:moveTo>
                    <a:lnTo>
                      <a:pt x="58" y="48"/>
                    </a:lnTo>
                    <a:lnTo>
                      <a:pt x="51" y="45"/>
                    </a:lnTo>
                    <a:lnTo>
                      <a:pt x="43" y="42"/>
                    </a:lnTo>
                    <a:lnTo>
                      <a:pt x="35" y="36"/>
                    </a:lnTo>
                    <a:lnTo>
                      <a:pt x="29" y="31"/>
                    </a:lnTo>
                    <a:lnTo>
                      <a:pt x="29" y="31"/>
                    </a:lnTo>
                    <a:lnTo>
                      <a:pt x="23" y="23"/>
                    </a:lnTo>
                    <a:lnTo>
                      <a:pt x="18" y="15"/>
                    </a:lnTo>
                    <a:lnTo>
                      <a:pt x="14" y="8"/>
                    </a:lnTo>
                    <a:lnTo>
                      <a:pt x="12" y="0"/>
                    </a:lnTo>
                    <a:lnTo>
                      <a:pt x="0" y="12"/>
                    </a:lnTo>
                    <a:lnTo>
                      <a:pt x="48" y="59"/>
                    </a:lnTo>
                    <a:lnTo>
                      <a:pt x="58" y="48"/>
                    </a:lnTo>
                    <a:lnTo>
                      <a:pt x="58" y="48"/>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7"/>
              <p:cNvSpPr>
                <a:spLocks/>
              </p:cNvSpPr>
              <p:nvPr userDrawn="1"/>
            </p:nvSpPr>
            <p:spPr bwMode="gray">
              <a:xfrm>
                <a:off x="1336384" y="197653"/>
                <a:ext cx="47081" cy="29223"/>
              </a:xfrm>
              <a:custGeom>
                <a:avLst/>
                <a:gdLst>
                  <a:gd name="T0" fmla="*/ 18 w 58"/>
                  <a:gd name="T1" fmla="*/ 0 h 36"/>
                  <a:gd name="T2" fmla="*/ 18 w 58"/>
                  <a:gd name="T3" fmla="*/ 0 h 36"/>
                  <a:gd name="T4" fmla="*/ 12 w 58"/>
                  <a:gd name="T5" fmla="*/ 2 h 36"/>
                  <a:gd name="T6" fmla="*/ 7 w 58"/>
                  <a:gd name="T7" fmla="*/ 5 h 36"/>
                  <a:gd name="T8" fmla="*/ 0 w 58"/>
                  <a:gd name="T9" fmla="*/ 13 h 36"/>
                  <a:gd name="T10" fmla="*/ 0 w 58"/>
                  <a:gd name="T11" fmla="*/ 13 h 36"/>
                  <a:gd name="T12" fmla="*/ 58 w 58"/>
                  <a:gd name="T13" fmla="*/ 36 h 36"/>
                  <a:gd name="T14" fmla="*/ 27 w 58"/>
                  <a:gd name="T15" fmla="*/ 5 h 36"/>
                  <a:gd name="T16" fmla="*/ 27 w 58"/>
                  <a:gd name="T17" fmla="*/ 5 h 36"/>
                  <a:gd name="T18" fmla="*/ 23 w 58"/>
                  <a:gd name="T19" fmla="*/ 2 h 36"/>
                  <a:gd name="T20" fmla="*/ 18 w 58"/>
                  <a:gd name="T21" fmla="*/ 0 h 36"/>
                  <a:gd name="T22" fmla="*/ 18 w 58"/>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36">
                    <a:moveTo>
                      <a:pt x="18" y="0"/>
                    </a:moveTo>
                    <a:lnTo>
                      <a:pt x="18" y="0"/>
                    </a:lnTo>
                    <a:lnTo>
                      <a:pt x="12" y="2"/>
                    </a:lnTo>
                    <a:lnTo>
                      <a:pt x="7" y="5"/>
                    </a:lnTo>
                    <a:lnTo>
                      <a:pt x="0" y="13"/>
                    </a:lnTo>
                    <a:lnTo>
                      <a:pt x="0" y="13"/>
                    </a:lnTo>
                    <a:lnTo>
                      <a:pt x="58" y="36"/>
                    </a:lnTo>
                    <a:lnTo>
                      <a:pt x="27" y="5"/>
                    </a:lnTo>
                    <a:lnTo>
                      <a:pt x="27" y="5"/>
                    </a:lnTo>
                    <a:lnTo>
                      <a:pt x="23" y="2"/>
                    </a:lnTo>
                    <a:lnTo>
                      <a:pt x="18" y="0"/>
                    </a:lnTo>
                    <a:lnTo>
                      <a:pt x="18"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1"/>
              <p:cNvSpPr>
                <a:spLocks/>
              </p:cNvSpPr>
              <p:nvPr userDrawn="1"/>
            </p:nvSpPr>
            <p:spPr bwMode="gray">
              <a:xfrm>
                <a:off x="1363983" y="192784"/>
                <a:ext cx="47081" cy="42209"/>
              </a:xfrm>
              <a:custGeom>
                <a:avLst/>
                <a:gdLst>
                  <a:gd name="T0" fmla="*/ 12 w 58"/>
                  <a:gd name="T1" fmla="*/ 0 h 53"/>
                  <a:gd name="T2" fmla="*/ 0 w 58"/>
                  <a:gd name="T3" fmla="*/ 12 h 53"/>
                  <a:gd name="T4" fmla="*/ 32 w 58"/>
                  <a:gd name="T5" fmla="*/ 43 h 53"/>
                  <a:gd name="T6" fmla="*/ 32 w 58"/>
                  <a:gd name="T7" fmla="*/ 43 h 53"/>
                  <a:gd name="T8" fmla="*/ 55 w 58"/>
                  <a:gd name="T9" fmla="*/ 53 h 53"/>
                  <a:gd name="T10" fmla="*/ 58 w 58"/>
                  <a:gd name="T11" fmla="*/ 48 h 53"/>
                  <a:gd name="T12" fmla="*/ 58 w 58"/>
                  <a:gd name="T13" fmla="*/ 48 h 53"/>
                  <a:gd name="T14" fmla="*/ 51 w 58"/>
                  <a:gd name="T15" fmla="*/ 45 h 53"/>
                  <a:gd name="T16" fmla="*/ 43 w 58"/>
                  <a:gd name="T17" fmla="*/ 42 h 53"/>
                  <a:gd name="T18" fmla="*/ 35 w 58"/>
                  <a:gd name="T19" fmla="*/ 36 h 53"/>
                  <a:gd name="T20" fmla="*/ 29 w 58"/>
                  <a:gd name="T21" fmla="*/ 31 h 53"/>
                  <a:gd name="T22" fmla="*/ 29 w 58"/>
                  <a:gd name="T23" fmla="*/ 31 h 53"/>
                  <a:gd name="T24" fmla="*/ 23 w 58"/>
                  <a:gd name="T25" fmla="*/ 23 h 53"/>
                  <a:gd name="T26" fmla="*/ 18 w 58"/>
                  <a:gd name="T27" fmla="*/ 15 h 53"/>
                  <a:gd name="T28" fmla="*/ 14 w 58"/>
                  <a:gd name="T29" fmla="*/ 8 h 53"/>
                  <a:gd name="T30" fmla="*/ 12 w 58"/>
                  <a:gd name="T31" fmla="*/ 0 h 53"/>
                  <a:gd name="T32" fmla="*/ 12 w 58"/>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3">
                    <a:moveTo>
                      <a:pt x="12" y="0"/>
                    </a:moveTo>
                    <a:lnTo>
                      <a:pt x="0" y="12"/>
                    </a:lnTo>
                    <a:lnTo>
                      <a:pt x="32" y="43"/>
                    </a:lnTo>
                    <a:lnTo>
                      <a:pt x="32" y="43"/>
                    </a:lnTo>
                    <a:lnTo>
                      <a:pt x="55" y="53"/>
                    </a:lnTo>
                    <a:lnTo>
                      <a:pt x="58" y="48"/>
                    </a:lnTo>
                    <a:lnTo>
                      <a:pt x="58" y="48"/>
                    </a:lnTo>
                    <a:lnTo>
                      <a:pt x="51" y="45"/>
                    </a:lnTo>
                    <a:lnTo>
                      <a:pt x="43" y="42"/>
                    </a:lnTo>
                    <a:lnTo>
                      <a:pt x="35" y="36"/>
                    </a:lnTo>
                    <a:lnTo>
                      <a:pt x="29" y="31"/>
                    </a:lnTo>
                    <a:lnTo>
                      <a:pt x="29" y="31"/>
                    </a:lnTo>
                    <a:lnTo>
                      <a:pt x="23" y="23"/>
                    </a:lnTo>
                    <a:lnTo>
                      <a:pt x="18" y="15"/>
                    </a:lnTo>
                    <a:lnTo>
                      <a:pt x="14" y="8"/>
                    </a:lnTo>
                    <a:lnTo>
                      <a:pt x="12" y="0"/>
                    </a:lnTo>
                    <a:lnTo>
                      <a:pt x="12"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79" name="Group 178"/>
          <p:cNvGrpSpPr/>
          <p:nvPr userDrawn="1"/>
        </p:nvGrpSpPr>
        <p:grpSpPr bwMode="gray">
          <a:xfrm>
            <a:off x="5731062" y="914400"/>
            <a:ext cx="371475" cy="371475"/>
            <a:chOff x="1676399" y="895350"/>
            <a:chExt cx="304800" cy="304800"/>
          </a:xfrm>
        </p:grpSpPr>
        <p:sp>
          <p:nvSpPr>
            <p:cNvPr id="180" name="Oval 179"/>
            <p:cNvSpPr/>
            <p:nvPr userDrawn="1"/>
          </p:nvSpPr>
          <p:spPr bwMode="gray">
            <a:xfrm>
              <a:off x="1676399"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181" name="Freeform 11"/>
            <p:cNvSpPr>
              <a:spLocks/>
            </p:cNvSpPr>
            <p:nvPr userDrawn="1"/>
          </p:nvSpPr>
          <p:spPr bwMode="gray">
            <a:xfrm>
              <a:off x="1726683" y="928563"/>
              <a:ext cx="204233" cy="233408"/>
            </a:xfrm>
            <a:custGeom>
              <a:avLst/>
              <a:gdLst>
                <a:gd name="T0" fmla="*/ 325 w 618"/>
                <a:gd name="T1" fmla="*/ 683 h 706"/>
                <a:gd name="T2" fmla="*/ 423 w 618"/>
                <a:gd name="T3" fmla="*/ 695 h 706"/>
                <a:gd name="T4" fmla="*/ 341 w 618"/>
                <a:gd name="T5" fmla="*/ 606 h 706"/>
                <a:gd name="T6" fmla="*/ 340 w 618"/>
                <a:gd name="T7" fmla="*/ 494 h 706"/>
                <a:gd name="T8" fmla="*/ 348 w 618"/>
                <a:gd name="T9" fmla="*/ 360 h 706"/>
                <a:gd name="T10" fmla="*/ 427 w 618"/>
                <a:gd name="T11" fmla="*/ 384 h 706"/>
                <a:gd name="T12" fmla="*/ 617 w 618"/>
                <a:gd name="T13" fmla="*/ 484 h 706"/>
                <a:gd name="T14" fmla="*/ 611 w 618"/>
                <a:gd name="T15" fmla="*/ 438 h 706"/>
                <a:gd name="T16" fmla="*/ 538 w 618"/>
                <a:gd name="T17" fmla="*/ 359 h 706"/>
                <a:gd name="T18" fmla="*/ 524 w 618"/>
                <a:gd name="T19" fmla="*/ 322 h 706"/>
                <a:gd name="T20" fmla="*/ 513 w 618"/>
                <a:gd name="T21" fmla="*/ 338 h 706"/>
                <a:gd name="T22" fmla="*/ 496 w 618"/>
                <a:gd name="T23" fmla="*/ 340 h 706"/>
                <a:gd name="T24" fmla="*/ 443 w 618"/>
                <a:gd name="T25" fmla="*/ 290 h 706"/>
                <a:gd name="T26" fmla="*/ 430 w 618"/>
                <a:gd name="T27" fmla="*/ 238 h 706"/>
                <a:gd name="T28" fmla="*/ 418 w 618"/>
                <a:gd name="T29" fmla="*/ 256 h 706"/>
                <a:gd name="T30" fmla="*/ 398 w 618"/>
                <a:gd name="T31" fmla="*/ 254 h 706"/>
                <a:gd name="T32" fmla="*/ 337 w 618"/>
                <a:gd name="T33" fmla="*/ 185 h 706"/>
                <a:gd name="T34" fmla="*/ 305 w 618"/>
                <a:gd name="T35" fmla="*/ 0 h 706"/>
                <a:gd name="T36" fmla="*/ 274 w 618"/>
                <a:gd name="T37" fmla="*/ 185 h 706"/>
                <a:gd name="T38" fmla="*/ 218 w 618"/>
                <a:gd name="T39" fmla="*/ 253 h 706"/>
                <a:gd name="T40" fmla="*/ 196 w 618"/>
                <a:gd name="T41" fmla="*/ 258 h 706"/>
                <a:gd name="T42" fmla="*/ 183 w 618"/>
                <a:gd name="T43" fmla="*/ 240 h 706"/>
                <a:gd name="T44" fmla="*/ 170 w 618"/>
                <a:gd name="T45" fmla="*/ 283 h 706"/>
                <a:gd name="T46" fmla="*/ 117 w 618"/>
                <a:gd name="T47" fmla="*/ 344 h 706"/>
                <a:gd name="T48" fmla="*/ 99 w 618"/>
                <a:gd name="T49" fmla="*/ 344 h 706"/>
                <a:gd name="T50" fmla="*/ 86 w 618"/>
                <a:gd name="T51" fmla="*/ 322 h 706"/>
                <a:gd name="T52" fmla="*/ 73 w 618"/>
                <a:gd name="T53" fmla="*/ 369 h 706"/>
                <a:gd name="T54" fmla="*/ 8 w 618"/>
                <a:gd name="T55" fmla="*/ 441 h 706"/>
                <a:gd name="T56" fmla="*/ 3 w 618"/>
                <a:gd name="T57" fmla="*/ 485 h 706"/>
                <a:gd name="T58" fmla="*/ 181 w 618"/>
                <a:gd name="T59" fmla="*/ 387 h 706"/>
                <a:gd name="T60" fmla="*/ 267 w 618"/>
                <a:gd name="T61" fmla="*/ 361 h 706"/>
                <a:gd name="T62" fmla="*/ 275 w 618"/>
                <a:gd name="T63" fmla="*/ 494 h 706"/>
                <a:gd name="T64" fmla="*/ 272 w 618"/>
                <a:gd name="T65" fmla="*/ 612 h 706"/>
                <a:gd name="T66" fmla="*/ 193 w 618"/>
                <a:gd name="T67" fmla="*/ 693 h 706"/>
                <a:gd name="T68" fmla="*/ 293 w 618"/>
                <a:gd name="T69" fmla="*/ 684 h 706"/>
                <a:gd name="T70" fmla="*/ 308 w 618"/>
                <a:gd name="T71"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8" h="706">
                  <a:moveTo>
                    <a:pt x="317" y="690"/>
                  </a:moveTo>
                  <a:cubicBezTo>
                    <a:pt x="319" y="684"/>
                    <a:pt x="323" y="683"/>
                    <a:pt x="325" y="683"/>
                  </a:cubicBezTo>
                  <a:cubicBezTo>
                    <a:pt x="417" y="704"/>
                    <a:pt x="417" y="704"/>
                    <a:pt x="417" y="704"/>
                  </a:cubicBezTo>
                  <a:cubicBezTo>
                    <a:pt x="421" y="704"/>
                    <a:pt x="423" y="700"/>
                    <a:pt x="423" y="695"/>
                  </a:cubicBezTo>
                  <a:cubicBezTo>
                    <a:pt x="423" y="687"/>
                    <a:pt x="419" y="679"/>
                    <a:pt x="413" y="673"/>
                  </a:cubicBezTo>
                  <a:cubicBezTo>
                    <a:pt x="341" y="606"/>
                    <a:pt x="341" y="606"/>
                    <a:pt x="341" y="606"/>
                  </a:cubicBezTo>
                  <a:cubicBezTo>
                    <a:pt x="335" y="601"/>
                    <a:pt x="334" y="597"/>
                    <a:pt x="334" y="592"/>
                  </a:cubicBezTo>
                  <a:cubicBezTo>
                    <a:pt x="334" y="581"/>
                    <a:pt x="340" y="569"/>
                    <a:pt x="340" y="494"/>
                  </a:cubicBezTo>
                  <a:cubicBezTo>
                    <a:pt x="340" y="387"/>
                    <a:pt x="340" y="387"/>
                    <a:pt x="340" y="387"/>
                  </a:cubicBezTo>
                  <a:cubicBezTo>
                    <a:pt x="340" y="366"/>
                    <a:pt x="340" y="360"/>
                    <a:pt x="348" y="360"/>
                  </a:cubicBezTo>
                  <a:cubicBezTo>
                    <a:pt x="349" y="360"/>
                    <a:pt x="353" y="362"/>
                    <a:pt x="361" y="364"/>
                  </a:cubicBezTo>
                  <a:cubicBezTo>
                    <a:pt x="427" y="384"/>
                    <a:pt x="427" y="384"/>
                    <a:pt x="427" y="384"/>
                  </a:cubicBezTo>
                  <a:cubicBezTo>
                    <a:pt x="438" y="387"/>
                    <a:pt x="448" y="391"/>
                    <a:pt x="463" y="399"/>
                  </a:cubicBezTo>
                  <a:cubicBezTo>
                    <a:pt x="617" y="484"/>
                    <a:pt x="617" y="484"/>
                    <a:pt x="617" y="484"/>
                  </a:cubicBezTo>
                  <a:cubicBezTo>
                    <a:pt x="618" y="458"/>
                    <a:pt x="618" y="458"/>
                    <a:pt x="618" y="458"/>
                  </a:cubicBezTo>
                  <a:cubicBezTo>
                    <a:pt x="618" y="447"/>
                    <a:pt x="618" y="444"/>
                    <a:pt x="611" y="438"/>
                  </a:cubicBezTo>
                  <a:cubicBezTo>
                    <a:pt x="545" y="381"/>
                    <a:pt x="545" y="381"/>
                    <a:pt x="545" y="381"/>
                  </a:cubicBezTo>
                  <a:cubicBezTo>
                    <a:pt x="538" y="375"/>
                    <a:pt x="538" y="374"/>
                    <a:pt x="538" y="359"/>
                  </a:cubicBezTo>
                  <a:cubicBezTo>
                    <a:pt x="538" y="337"/>
                    <a:pt x="538" y="337"/>
                    <a:pt x="538" y="337"/>
                  </a:cubicBezTo>
                  <a:cubicBezTo>
                    <a:pt x="538" y="326"/>
                    <a:pt x="537" y="322"/>
                    <a:pt x="524" y="322"/>
                  </a:cubicBezTo>
                  <a:cubicBezTo>
                    <a:pt x="516" y="322"/>
                    <a:pt x="513" y="324"/>
                    <a:pt x="513" y="331"/>
                  </a:cubicBezTo>
                  <a:cubicBezTo>
                    <a:pt x="513" y="338"/>
                    <a:pt x="513" y="338"/>
                    <a:pt x="513" y="338"/>
                  </a:cubicBezTo>
                  <a:cubicBezTo>
                    <a:pt x="513" y="342"/>
                    <a:pt x="509" y="345"/>
                    <a:pt x="506" y="345"/>
                  </a:cubicBezTo>
                  <a:cubicBezTo>
                    <a:pt x="505" y="345"/>
                    <a:pt x="502" y="345"/>
                    <a:pt x="496" y="340"/>
                  </a:cubicBezTo>
                  <a:cubicBezTo>
                    <a:pt x="449" y="299"/>
                    <a:pt x="449" y="299"/>
                    <a:pt x="449" y="299"/>
                  </a:cubicBezTo>
                  <a:cubicBezTo>
                    <a:pt x="444" y="295"/>
                    <a:pt x="443" y="292"/>
                    <a:pt x="443" y="290"/>
                  </a:cubicBezTo>
                  <a:cubicBezTo>
                    <a:pt x="445" y="251"/>
                    <a:pt x="445" y="251"/>
                    <a:pt x="445" y="251"/>
                  </a:cubicBezTo>
                  <a:cubicBezTo>
                    <a:pt x="445" y="241"/>
                    <a:pt x="442" y="238"/>
                    <a:pt x="430" y="238"/>
                  </a:cubicBezTo>
                  <a:cubicBezTo>
                    <a:pt x="421" y="238"/>
                    <a:pt x="418" y="241"/>
                    <a:pt x="418" y="250"/>
                  </a:cubicBezTo>
                  <a:cubicBezTo>
                    <a:pt x="418" y="256"/>
                    <a:pt x="418" y="256"/>
                    <a:pt x="418" y="256"/>
                  </a:cubicBezTo>
                  <a:cubicBezTo>
                    <a:pt x="418" y="260"/>
                    <a:pt x="415" y="263"/>
                    <a:pt x="411" y="263"/>
                  </a:cubicBezTo>
                  <a:cubicBezTo>
                    <a:pt x="407" y="263"/>
                    <a:pt x="404" y="260"/>
                    <a:pt x="398" y="254"/>
                  </a:cubicBezTo>
                  <a:cubicBezTo>
                    <a:pt x="348" y="211"/>
                    <a:pt x="348" y="211"/>
                    <a:pt x="348" y="211"/>
                  </a:cubicBezTo>
                  <a:cubicBezTo>
                    <a:pt x="338" y="202"/>
                    <a:pt x="338" y="202"/>
                    <a:pt x="337" y="185"/>
                  </a:cubicBezTo>
                  <a:cubicBezTo>
                    <a:pt x="336" y="144"/>
                    <a:pt x="336" y="144"/>
                    <a:pt x="336" y="144"/>
                  </a:cubicBezTo>
                  <a:cubicBezTo>
                    <a:pt x="334" y="73"/>
                    <a:pt x="324" y="0"/>
                    <a:pt x="305" y="0"/>
                  </a:cubicBezTo>
                  <a:cubicBezTo>
                    <a:pt x="285" y="0"/>
                    <a:pt x="275" y="87"/>
                    <a:pt x="274" y="144"/>
                  </a:cubicBezTo>
                  <a:cubicBezTo>
                    <a:pt x="274" y="185"/>
                    <a:pt x="274" y="185"/>
                    <a:pt x="274" y="185"/>
                  </a:cubicBezTo>
                  <a:cubicBezTo>
                    <a:pt x="274" y="202"/>
                    <a:pt x="274" y="203"/>
                    <a:pt x="264" y="212"/>
                  </a:cubicBezTo>
                  <a:cubicBezTo>
                    <a:pt x="218" y="253"/>
                    <a:pt x="218" y="253"/>
                    <a:pt x="218" y="253"/>
                  </a:cubicBezTo>
                  <a:cubicBezTo>
                    <a:pt x="209" y="262"/>
                    <a:pt x="204" y="263"/>
                    <a:pt x="201" y="263"/>
                  </a:cubicBezTo>
                  <a:cubicBezTo>
                    <a:pt x="198" y="263"/>
                    <a:pt x="196" y="261"/>
                    <a:pt x="196" y="258"/>
                  </a:cubicBezTo>
                  <a:cubicBezTo>
                    <a:pt x="196" y="252"/>
                    <a:pt x="196" y="252"/>
                    <a:pt x="196" y="252"/>
                  </a:cubicBezTo>
                  <a:cubicBezTo>
                    <a:pt x="196" y="244"/>
                    <a:pt x="195" y="240"/>
                    <a:pt x="183" y="240"/>
                  </a:cubicBezTo>
                  <a:cubicBezTo>
                    <a:pt x="170" y="240"/>
                    <a:pt x="170" y="245"/>
                    <a:pt x="170" y="258"/>
                  </a:cubicBezTo>
                  <a:cubicBezTo>
                    <a:pt x="170" y="283"/>
                    <a:pt x="170" y="283"/>
                    <a:pt x="170" y="283"/>
                  </a:cubicBezTo>
                  <a:cubicBezTo>
                    <a:pt x="170" y="294"/>
                    <a:pt x="169" y="298"/>
                    <a:pt x="161" y="304"/>
                  </a:cubicBezTo>
                  <a:cubicBezTo>
                    <a:pt x="117" y="344"/>
                    <a:pt x="117" y="344"/>
                    <a:pt x="117" y="344"/>
                  </a:cubicBezTo>
                  <a:cubicBezTo>
                    <a:pt x="110" y="349"/>
                    <a:pt x="106" y="351"/>
                    <a:pt x="104" y="351"/>
                  </a:cubicBezTo>
                  <a:cubicBezTo>
                    <a:pt x="102" y="351"/>
                    <a:pt x="99" y="348"/>
                    <a:pt x="99" y="344"/>
                  </a:cubicBezTo>
                  <a:cubicBezTo>
                    <a:pt x="99" y="334"/>
                    <a:pt x="99" y="334"/>
                    <a:pt x="99" y="334"/>
                  </a:cubicBezTo>
                  <a:cubicBezTo>
                    <a:pt x="99" y="324"/>
                    <a:pt x="96" y="322"/>
                    <a:pt x="86" y="322"/>
                  </a:cubicBezTo>
                  <a:cubicBezTo>
                    <a:pt x="75" y="322"/>
                    <a:pt x="73" y="327"/>
                    <a:pt x="73" y="340"/>
                  </a:cubicBezTo>
                  <a:cubicBezTo>
                    <a:pt x="73" y="369"/>
                    <a:pt x="73" y="369"/>
                    <a:pt x="73" y="369"/>
                  </a:cubicBezTo>
                  <a:cubicBezTo>
                    <a:pt x="73" y="382"/>
                    <a:pt x="72" y="384"/>
                    <a:pt x="63" y="392"/>
                  </a:cubicBezTo>
                  <a:cubicBezTo>
                    <a:pt x="8" y="441"/>
                    <a:pt x="8" y="441"/>
                    <a:pt x="8" y="441"/>
                  </a:cubicBezTo>
                  <a:cubicBezTo>
                    <a:pt x="0" y="448"/>
                    <a:pt x="0" y="449"/>
                    <a:pt x="0" y="457"/>
                  </a:cubicBezTo>
                  <a:cubicBezTo>
                    <a:pt x="3" y="485"/>
                    <a:pt x="3" y="485"/>
                    <a:pt x="3" y="485"/>
                  </a:cubicBezTo>
                  <a:cubicBezTo>
                    <a:pt x="147" y="401"/>
                    <a:pt x="147" y="401"/>
                    <a:pt x="147" y="401"/>
                  </a:cubicBezTo>
                  <a:cubicBezTo>
                    <a:pt x="162" y="392"/>
                    <a:pt x="163" y="392"/>
                    <a:pt x="181" y="387"/>
                  </a:cubicBezTo>
                  <a:cubicBezTo>
                    <a:pt x="248" y="366"/>
                    <a:pt x="248" y="366"/>
                    <a:pt x="248" y="366"/>
                  </a:cubicBezTo>
                  <a:cubicBezTo>
                    <a:pt x="259" y="362"/>
                    <a:pt x="265" y="361"/>
                    <a:pt x="267" y="361"/>
                  </a:cubicBezTo>
                  <a:cubicBezTo>
                    <a:pt x="275" y="361"/>
                    <a:pt x="275" y="367"/>
                    <a:pt x="275" y="387"/>
                  </a:cubicBezTo>
                  <a:cubicBezTo>
                    <a:pt x="275" y="494"/>
                    <a:pt x="275" y="494"/>
                    <a:pt x="275" y="494"/>
                  </a:cubicBezTo>
                  <a:cubicBezTo>
                    <a:pt x="275" y="587"/>
                    <a:pt x="281" y="574"/>
                    <a:pt x="281" y="593"/>
                  </a:cubicBezTo>
                  <a:cubicBezTo>
                    <a:pt x="281" y="599"/>
                    <a:pt x="279" y="605"/>
                    <a:pt x="272" y="612"/>
                  </a:cubicBezTo>
                  <a:cubicBezTo>
                    <a:pt x="202" y="677"/>
                    <a:pt x="202" y="677"/>
                    <a:pt x="202" y="677"/>
                  </a:cubicBezTo>
                  <a:cubicBezTo>
                    <a:pt x="195" y="683"/>
                    <a:pt x="193" y="686"/>
                    <a:pt x="193" y="693"/>
                  </a:cubicBezTo>
                  <a:cubicBezTo>
                    <a:pt x="193" y="705"/>
                    <a:pt x="195" y="706"/>
                    <a:pt x="199" y="706"/>
                  </a:cubicBezTo>
                  <a:cubicBezTo>
                    <a:pt x="293" y="684"/>
                    <a:pt x="293" y="684"/>
                    <a:pt x="293" y="684"/>
                  </a:cubicBezTo>
                  <a:cubicBezTo>
                    <a:pt x="296" y="684"/>
                    <a:pt x="299" y="686"/>
                    <a:pt x="300" y="688"/>
                  </a:cubicBezTo>
                  <a:cubicBezTo>
                    <a:pt x="308" y="706"/>
                    <a:pt x="308" y="706"/>
                    <a:pt x="308" y="706"/>
                  </a:cubicBezTo>
                  <a:lnTo>
                    <a:pt x="317" y="690"/>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2" name="Group 181"/>
          <p:cNvGrpSpPr/>
          <p:nvPr userDrawn="1"/>
        </p:nvGrpSpPr>
        <p:grpSpPr bwMode="gray">
          <a:xfrm>
            <a:off x="5731062" y="1952625"/>
            <a:ext cx="371475" cy="371475"/>
            <a:chOff x="2635865" y="895350"/>
            <a:chExt cx="304800" cy="304800"/>
          </a:xfrm>
        </p:grpSpPr>
        <p:sp>
          <p:nvSpPr>
            <p:cNvPr id="183" name="Oval 182"/>
            <p:cNvSpPr/>
            <p:nvPr userDrawn="1"/>
          </p:nvSpPr>
          <p:spPr bwMode="gray">
            <a:xfrm>
              <a:off x="2635865"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184" name="Freeform 21"/>
            <p:cNvSpPr>
              <a:spLocks noEditPoints="1"/>
            </p:cNvSpPr>
            <p:nvPr userDrawn="1"/>
          </p:nvSpPr>
          <p:spPr bwMode="gray">
            <a:xfrm>
              <a:off x="2673930" y="966665"/>
              <a:ext cx="241574" cy="148402"/>
            </a:xfrm>
            <a:custGeom>
              <a:avLst/>
              <a:gdLst>
                <a:gd name="T0" fmla="*/ 6 w 277"/>
                <a:gd name="T1" fmla="*/ 144 h 169"/>
                <a:gd name="T2" fmla="*/ 0 w 277"/>
                <a:gd name="T3" fmla="*/ 136 h 169"/>
                <a:gd name="T4" fmla="*/ 8 w 277"/>
                <a:gd name="T5" fmla="*/ 101 h 169"/>
                <a:gd name="T6" fmla="*/ 51 w 277"/>
                <a:gd name="T7" fmla="*/ 106 h 169"/>
                <a:gd name="T8" fmla="*/ 4 w 277"/>
                <a:gd name="T9" fmla="*/ 78 h 169"/>
                <a:gd name="T10" fmla="*/ 6 w 277"/>
                <a:gd name="T11" fmla="*/ 58 h 169"/>
                <a:gd name="T12" fmla="*/ 15 w 277"/>
                <a:gd name="T13" fmla="*/ 40 h 169"/>
                <a:gd name="T14" fmla="*/ 64 w 277"/>
                <a:gd name="T15" fmla="*/ 7 h 169"/>
                <a:gd name="T16" fmla="*/ 206 w 277"/>
                <a:gd name="T17" fmla="*/ 4 h 169"/>
                <a:gd name="T18" fmla="*/ 240 w 277"/>
                <a:gd name="T19" fmla="*/ 39 h 169"/>
                <a:gd name="T20" fmla="*/ 270 w 277"/>
                <a:gd name="T21" fmla="*/ 43 h 169"/>
                <a:gd name="T22" fmla="*/ 257 w 277"/>
                <a:gd name="T23" fmla="*/ 60 h 169"/>
                <a:gd name="T24" fmla="*/ 235 w 277"/>
                <a:gd name="T25" fmla="*/ 89 h 169"/>
                <a:gd name="T26" fmla="*/ 226 w 277"/>
                <a:gd name="T27" fmla="*/ 107 h 169"/>
                <a:gd name="T28" fmla="*/ 277 w 277"/>
                <a:gd name="T29" fmla="*/ 95 h 169"/>
                <a:gd name="T30" fmla="*/ 276 w 277"/>
                <a:gd name="T31" fmla="*/ 140 h 169"/>
                <a:gd name="T32" fmla="*/ 203 w 277"/>
                <a:gd name="T33" fmla="*/ 149 h 169"/>
                <a:gd name="T34" fmla="*/ 73 w 277"/>
                <a:gd name="T35" fmla="*/ 149 h 169"/>
                <a:gd name="T36" fmla="*/ 68 w 277"/>
                <a:gd name="T37" fmla="*/ 17 h 169"/>
                <a:gd name="T38" fmla="*/ 46 w 277"/>
                <a:gd name="T39" fmla="*/ 52 h 169"/>
                <a:gd name="T40" fmla="*/ 232 w 277"/>
                <a:gd name="T41" fmla="*/ 48 h 169"/>
                <a:gd name="T42" fmla="*/ 200 w 277"/>
                <a:gd name="T43" fmla="*/ 14 h 169"/>
                <a:gd name="T44" fmla="*/ 95 w 277"/>
                <a:gd name="T45" fmla="*/ 77 h 169"/>
                <a:gd name="T46" fmla="*/ 88 w 277"/>
                <a:gd name="T47" fmla="*/ 132 h 169"/>
                <a:gd name="T48" fmla="*/ 180 w 277"/>
                <a:gd name="T49" fmla="*/ 140 h 169"/>
                <a:gd name="T50" fmla="*/ 190 w 277"/>
                <a:gd name="T51" fmla="*/ 86 h 169"/>
                <a:gd name="T52" fmla="*/ 95 w 277"/>
                <a:gd name="T53" fmla="*/ 77 h 169"/>
                <a:gd name="T54" fmla="*/ 225 w 277"/>
                <a:gd name="T55" fmla="*/ 164 h 169"/>
                <a:gd name="T56" fmla="*/ 272 w 277"/>
                <a:gd name="T57" fmla="*/ 169 h 169"/>
                <a:gd name="T58" fmla="*/ 277 w 277"/>
                <a:gd name="T59" fmla="*/ 149 h 169"/>
                <a:gd name="T60" fmla="*/ 271 w 277"/>
                <a:gd name="T61" fmla="*/ 150 h 169"/>
                <a:gd name="T62" fmla="*/ 218 w 277"/>
                <a:gd name="T63" fmla="*/ 117 h 169"/>
                <a:gd name="T64" fmla="*/ 218 w 277"/>
                <a:gd name="T65" fmla="*/ 136 h 169"/>
                <a:gd name="T66" fmla="*/ 218 w 277"/>
                <a:gd name="T67" fmla="*/ 117 h 169"/>
                <a:gd name="T68" fmla="*/ 51 w 277"/>
                <a:gd name="T69" fmla="*/ 164 h 169"/>
                <a:gd name="T70" fmla="*/ 5 w 277"/>
                <a:gd name="T71" fmla="*/ 169 h 169"/>
                <a:gd name="T72" fmla="*/ 0 w 277"/>
                <a:gd name="T73" fmla="*/ 149 h 169"/>
                <a:gd name="T74" fmla="*/ 6 w 277"/>
                <a:gd name="T75" fmla="*/ 150 h 169"/>
                <a:gd name="T76" fmla="*/ 58 w 277"/>
                <a:gd name="T77" fmla="*/ 117 h 169"/>
                <a:gd name="T78" fmla="*/ 58 w 277"/>
                <a:gd name="T79" fmla="*/ 136 h 169"/>
                <a:gd name="T80" fmla="*/ 58 w 277"/>
                <a:gd name="T8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7" h="169">
                  <a:moveTo>
                    <a:pt x="73" y="149"/>
                  </a:moveTo>
                  <a:cubicBezTo>
                    <a:pt x="51" y="148"/>
                    <a:pt x="29" y="146"/>
                    <a:pt x="6" y="144"/>
                  </a:cubicBezTo>
                  <a:cubicBezTo>
                    <a:pt x="4" y="143"/>
                    <a:pt x="2" y="143"/>
                    <a:pt x="1" y="140"/>
                  </a:cubicBezTo>
                  <a:cubicBezTo>
                    <a:pt x="0" y="139"/>
                    <a:pt x="0" y="138"/>
                    <a:pt x="0" y="136"/>
                  </a:cubicBezTo>
                  <a:cubicBezTo>
                    <a:pt x="0" y="123"/>
                    <a:pt x="0" y="109"/>
                    <a:pt x="0" y="95"/>
                  </a:cubicBezTo>
                  <a:cubicBezTo>
                    <a:pt x="1" y="98"/>
                    <a:pt x="4" y="101"/>
                    <a:pt x="8" y="101"/>
                  </a:cubicBezTo>
                  <a:cubicBezTo>
                    <a:pt x="50" y="107"/>
                    <a:pt x="50" y="107"/>
                    <a:pt x="50" y="107"/>
                  </a:cubicBezTo>
                  <a:cubicBezTo>
                    <a:pt x="51" y="107"/>
                    <a:pt x="51" y="107"/>
                    <a:pt x="51" y="106"/>
                  </a:cubicBezTo>
                  <a:cubicBezTo>
                    <a:pt x="51" y="98"/>
                    <a:pt x="51" y="91"/>
                    <a:pt x="41" y="89"/>
                  </a:cubicBezTo>
                  <a:cubicBezTo>
                    <a:pt x="4" y="78"/>
                    <a:pt x="4" y="78"/>
                    <a:pt x="4" y="78"/>
                  </a:cubicBezTo>
                  <a:cubicBezTo>
                    <a:pt x="19" y="60"/>
                    <a:pt x="19" y="60"/>
                    <a:pt x="19" y="60"/>
                  </a:cubicBezTo>
                  <a:cubicBezTo>
                    <a:pt x="6" y="58"/>
                    <a:pt x="6" y="58"/>
                    <a:pt x="6" y="58"/>
                  </a:cubicBezTo>
                  <a:cubicBezTo>
                    <a:pt x="2" y="57"/>
                    <a:pt x="1" y="49"/>
                    <a:pt x="6" y="43"/>
                  </a:cubicBezTo>
                  <a:cubicBezTo>
                    <a:pt x="9" y="40"/>
                    <a:pt x="12" y="40"/>
                    <a:pt x="15" y="40"/>
                  </a:cubicBezTo>
                  <a:cubicBezTo>
                    <a:pt x="36" y="39"/>
                    <a:pt x="36" y="39"/>
                    <a:pt x="36" y="39"/>
                  </a:cubicBezTo>
                  <a:cubicBezTo>
                    <a:pt x="64" y="7"/>
                    <a:pt x="64" y="7"/>
                    <a:pt x="64" y="7"/>
                  </a:cubicBezTo>
                  <a:cubicBezTo>
                    <a:pt x="66" y="5"/>
                    <a:pt x="68" y="4"/>
                    <a:pt x="70" y="4"/>
                  </a:cubicBezTo>
                  <a:cubicBezTo>
                    <a:pt x="116" y="0"/>
                    <a:pt x="161" y="0"/>
                    <a:pt x="206" y="4"/>
                  </a:cubicBezTo>
                  <a:cubicBezTo>
                    <a:pt x="209" y="4"/>
                    <a:pt x="211" y="5"/>
                    <a:pt x="212" y="7"/>
                  </a:cubicBezTo>
                  <a:cubicBezTo>
                    <a:pt x="240" y="39"/>
                    <a:pt x="240" y="39"/>
                    <a:pt x="240" y="39"/>
                  </a:cubicBezTo>
                  <a:cubicBezTo>
                    <a:pt x="261" y="40"/>
                    <a:pt x="261" y="40"/>
                    <a:pt x="261" y="40"/>
                  </a:cubicBezTo>
                  <a:cubicBezTo>
                    <a:pt x="264" y="40"/>
                    <a:pt x="268" y="40"/>
                    <a:pt x="270" y="43"/>
                  </a:cubicBezTo>
                  <a:cubicBezTo>
                    <a:pt x="276" y="49"/>
                    <a:pt x="275" y="57"/>
                    <a:pt x="270" y="58"/>
                  </a:cubicBezTo>
                  <a:cubicBezTo>
                    <a:pt x="257" y="60"/>
                    <a:pt x="257" y="60"/>
                    <a:pt x="257" y="60"/>
                  </a:cubicBezTo>
                  <a:cubicBezTo>
                    <a:pt x="272" y="78"/>
                    <a:pt x="272" y="78"/>
                    <a:pt x="272" y="78"/>
                  </a:cubicBezTo>
                  <a:cubicBezTo>
                    <a:pt x="235" y="89"/>
                    <a:pt x="235" y="89"/>
                    <a:pt x="235" y="89"/>
                  </a:cubicBezTo>
                  <a:cubicBezTo>
                    <a:pt x="225" y="91"/>
                    <a:pt x="225" y="98"/>
                    <a:pt x="225" y="106"/>
                  </a:cubicBezTo>
                  <a:cubicBezTo>
                    <a:pt x="225" y="107"/>
                    <a:pt x="226" y="107"/>
                    <a:pt x="226" y="107"/>
                  </a:cubicBezTo>
                  <a:cubicBezTo>
                    <a:pt x="268" y="101"/>
                    <a:pt x="268" y="101"/>
                    <a:pt x="268" y="101"/>
                  </a:cubicBezTo>
                  <a:cubicBezTo>
                    <a:pt x="272" y="101"/>
                    <a:pt x="275" y="98"/>
                    <a:pt x="277" y="95"/>
                  </a:cubicBezTo>
                  <a:cubicBezTo>
                    <a:pt x="277" y="109"/>
                    <a:pt x="277" y="123"/>
                    <a:pt x="277" y="136"/>
                  </a:cubicBezTo>
                  <a:cubicBezTo>
                    <a:pt x="277" y="138"/>
                    <a:pt x="276" y="139"/>
                    <a:pt x="276" y="140"/>
                  </a:cubicBezTo>
                  <a:cubicBezTo>
                    <a:pt x="274" y="143"/>
                    <a:pt x="272" y="143"/>
                    <a:pt x="270" y="144"/>
                  </a:cubicBezTo>
                  <a:cubicBezTo>
                    <a:pt x="248" y="146"/>
                    <a:pt x="225" y="148"/>
                    <a:pt x="203" y="149"/>
                  </a:cubicBezTo>
                  <a:cubicBezTo>
                    <a:pt x="181" y="151"/>
                    <a:pt x="160" y="151"/>
                    <a:pt x="138" y="151"/>
                  </a:cubicBezTo>
                  <a:cubicBezTo>
                    <a:pt x="116" y="151"/>
                    <a:pt x="95" y="151"/>
                    <a:pt x="73" y="149"/>
                  </a:cubicBezTo>
                  <a:close/>
                  <a:moveTo>
                    <a:pt x="76" y="14"/>
                  </a:moveTo>
                  <a:cubicBezTo>
                    <a:pt x="73" y="14"/>
                    <a:pt x="70" y="14"/>
                    <a:pt x="68" y="17"/>
                  </a:cubicBezTo>
                  <a:cubicBezTo>
                    <a:pt x="44" y="48"/>
                    <a:pt x="44" y="48"/>
                    <a:pt x="44" y="48"/>
                  </a:cubicBezTo>
                  <a:cubicBezTo>
                    <a:pt x="42" y="50"/>
                    <a:pt x="43" y="52"/>
                    <a:pt x="46" y="52"/>
                  </a:cubicBezTo>
                  <a:cubicBezTo>
                    <a:pt x="107" y="58"/>
                    <a:pt x="169" y="58"/>
                    <a:pt x="230" y="52"/>
                  </a:cubicBezTo>
                  <a:cubicBezTo>
                    <a:pt x="233" y="52"/>
                    <a:pt x="234" y="50"/>
                    <a:pt x="232" y="48"/>
                  </a:cubicBezTo>
                  <a:cubicBezTo>
                    <a:pt x="208" y="17"/>
                    <a:pt x="208" y="17"/>
                    <a:pt x="208" y="17"/>
                  </a:cubicBezTo>
                  <a:cubicBezTo>
                    <a:pt x="206" y="14"/>
                    <a:pt x="203" y="14"/>
                    <a:pt x="200" y="14"/>
                  </a:cubicBezTo>
                  <a:cubicBezTo>
                    <a:pt x="159" y="10"/>
                    <a:pt x="117" y="10"/>
                    <a:pt x="76" y="14"/>
                  </a:cubicBezTo>
                  <a:close/>
                  <a:moveTo>
                    <a:pt x="95" y="77"/>
                  </a:moveTo>
                  <a:cubicBezTo>
                    <a:pt x="90" y="77"/>
                    <a:pt x="86" y="81"/>
                    <a:pt x="86" y="86"/>
                  </a:cubicBezTo>
                  <a:cubicBezTo>
                    <a:pt x="88" y="132"/>
                    <a:pt x="88" y="132"/>
                    <a:pt x="88" y="132"/>
                  </a:cubicBezTo>
                  <a:cubicBezTo>
                    <a:pt x="88" y="136"/>
                    <a:pt x="92" y="139"/>
                    <a:pt x="96" y="140"/>
                  </a:cubicBezTo>
                  <a:cubicBezTo>
                    <a:pt x="124" y="142"/>
                    <a:pt x="152" y="142"/>
                    <a:pt x="180" y="140"/>
                  </a:cubicBezTo>
                  <a:cubicBezTo>
                    <a:pt x="184" y="139"/>
                    <a:pt x="188" y="136"/>
                    <a:pt x="188" y="132"/>
                  </a:cubicBezTo>
                  <a:cubicBezTo>
                    <a:pt x="190" y="86"/>
                    <a:pt x="190" y="86"/>
                    <a:pt x="190" y="86"/>
                  </a:cubicBezTo>
                  <a:cubicBezTo>
                    <a:pt x="190" y="81"/>
                    <a:pt x="186" y="77"/>
                    <a:pt x="181" y="77"/>
                  </a:cubicBezTo>
                  <a:cubicBezTo>
                    <a:pt x="95" y="77"/>
                    <a:pt x="95" y="77"/>
                    <a:pt x="95" y="77"/>
                  </a:cubicBezTo>
                  <a:close/>
                  <a:moveTo>
                    <a:pt x="225" y="154"/>
                  </a:moveTo>
                  <a:cubicBezTo>
                    <a:pt x="225" y="164"/>
                    <a:pt x="225" y="164"/>
                    <a:pt x="225" y="164"/>
                  </a:cubicBezTo>
                  <a:cubicBezTo>
                    <a:pt x="225" y="167"/>
                    <a:pt x="227" y="169"/>
                    <a:pt x="230" y="169"/>
                  </a:cubicBezTo>
                  <a:cubicBezTo>
                    <a:pt x="272" y="169"/>
                    <a:pt x="272" y="169"/>
                    <a:pt x="272" y="169"/>
                  </a:cubicBezTo>
                  <a:cubicBezTo>
                    <a:pt x="274" y="169"/>
                    <a:pt x="277" y="167"/>
                    <a:pt x="277" y="164"/>
                  </a:cubicBezTo>
                  <a:cubicBezTo>
                    <a:pt x="277" y="149"/>
                    <a:pt x="277" y="149"/>
                    <a:pt x="277" y="149"/>
                  </a:cubicBezTo>
                  <a:cubicBezTo>
                    <a:pt x="277" y="148"/>
                    <a:pt x="277" y="148"/>
                    <a:pt x="277" y="148"/>
                  </a:cubicBezTo>
                  <a:cubicBezTo>
                    <a:pt x="275" y="149"/>
                    <a:pt x="273" y="149"/>
                    <a:pt x="271" y="150"/>
                  </a:cubicBezTo>
                  <a:cubicBezTo>
                    <a:pt x="255" y="151"/>
                    <a:pt x="240" y="153"/>
                    <a:pt x="225" y="154"/>
                  </a:cubicBezTo>
                  <a:close/>
                  <a:moveTo>
                    <a:pt x="218" y="117"/>
                  </a:moveTo>
                  <a:cubicBezTo>
                    <a:pt x="213" y="117"/>
                    <a:pt x="209" y="121"/>
                    <a:pt x="209" y="127"/>
                  </a:cubicBezTo>
                  <a:cubicBezTo>
                    <a:pt x="209" y="132"/>
                    <a:pt x="213" y="136"/>
                    <a:pt x="218" y="136"/>
                  </a:cubicBezTo>
                  <a:cubicBezTo>
                    <a:pt x="224" y="136"/>
                    <a:pt x="228" y="132"/>
                    <a:pt x="228" y="127"/>
                  </a:cubicBezTo>
                  <a:cubicBezTo>
                    <a:pt x="228" y="121"/>
                    <a:pt x="224" y="117"/>
                    <a:pt x="218" y="117"/>
                  </a:cubicBezTo>
                  <a:close/>
                  <a:moveTo>
                    <a:pt x="51" y="154"/>
                  </a:moveTo>
                  <a:cubicBezTo>
                    <a:pt x="51" y="164"/>
                    <a:pt x="51" y="164"/>
                    <a:pt x="51" y="164"/>
                  </a:cubicBezTo>
                  <a:cubicBezTo>
                    <a:pt x="51" y="167"/>
                    <a:pt x="49" y="169"/>
                    <a:pt x="46" y="169"/>
                  </a:cubicBezTo>
                  <a:cubicBezTo>
                    <a:pt x="5" y="169"/>
                    <a:pt x="5" y="169"/>
                    <a:pt x="5" y="169"/>
                  </a:cubicBezTo>
                  <a:cubicBezTo>
                    <a:pt x="2" y="169"/>
                    <a:pt x="0" y="167"/>
                    <a:pt x="0" y="164"/>
                  </a:cubicBezTo>
                  <a:cubicBezTo>
                    <a:pt x="0" y="149"/>
                    <a:pt x="0" y="149"/>
                    <a:pt x="0" y="149"/>
                  </a:cubicBezTo>
                  <a:cubicBezTo>
                    <a:pt x="0" y="148"/>
                    <a:pt x="0" y="148"/>
                    <a:pt x="0" y="148"/>
                  </a:cubicBezTo>
                  <a:cubicBezTo>
                    <a:pt x="1" y="149"/>
                    <a:pt x="3" y="149"/>
                    <a:pt x="6" y="150"/>
                  </a:cubicBezTo>
                  <a:cubicBezTo>
                    <a:pt x="21" y="151"/>
                    <a:pt x="36" y="153"/>
                    <a:pt x="51" y="154"/>
                  </a:cubicBezTo>
                  <a:close/>
                  <a:moveTo>
                    <a:pt x="58" y="117"/>
                  </a:moveTo>
                  <a:cubicBezTo>
                    <a:pt x="63" y="117"/>
                    <a:pt x="67" y="121"/>
                    <a:pt x="67" y="127"/>
                  </a:cubicBezTo>
                  <a:cubicBezTo>
                    <a:pt x="67" y="132"/>
                    <a:pt x="63" y="136"/>
                    <a:pt x="58" y="136"/>
                  </a:cubicBezTo>
                  <a:cubicBezTo>
                    <a:pt x="52" y="136"/>
                    <a:pt x="48" y="132"/>
                    <a:pt x="48" y="127"/>
                  </a:cubicBezTo>
                  <a:cubicBezTo>
                    <a:pt x="48" y="121"/>
                    <a:pt x="52" y="117"/>
                    <a:pt x="58" y="117"/>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5" name="Group 184"/>
          <p:cNvGrpSpPr/>
          <p:nvPr userDrawn="1"/>
        </p:nvGrpSpPr>
        <p:grpSpPr>
          <a:xfrm>
            <a:off x="5740587" y="3192124"/>
            <a:ext cx="371475" cy="371475"/>
            <a:chOff x="5733443" y="956553"/>
            <a:chExt cx="371475" cy="371475"/>
          </a:xfrm>
        </p:grpSpPr>
        <p:sp>
          <p:nvSpPr>
            <p:cNvPr id="186" name="Oval 185"/>
            <p:cNvSpPr/>
            <p:nvPr userDrawn="1"/>
          </p:nvSpPr>
          <p:spPr bwMode="gray">
            <a:xfrm>
              <a:off x="5733443" y="956553"/>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187" name="Group 186"/>
            <p:cNvGrpSpPr/>
            <p:nvPr userDrawn="1"/>
          </p:nvGrpSpPr>
          <p:grpSpPr>
            <a:xfrm>
              <a:off x="5779303" y="1029883"/>
              <a:ext cx="279755" cy="256765"/>
              <a:chOff x="5783088" y="1038848"/>
              <a:chExt cx="279755" cy="256765"/>
            </a:xfrm>
          </p:grpSpPr>
          <p:sp>
            <p:nvSpPr>
              <p:cNvPr id="188" name="Freeform 36"/>
              <p:cNvSpPr>
                <a:spLocks/>
              </p:cNvSpPr>
              <p:nvPr userDrawn="1"/>
            </p:nvSpPr>
            <p:spPr bwMode="gray">
              <a:xfrm flipH="1">
                <a:off x="5885003" y="1111137"/>
                <a:ext cx="76318" cy="184476"/>
              </a:xfrm>
              <a:custGeom>
                <a:avLst/>
                <a:gdLst>
                  <a:gd name="T0" fmla="*/ 264 w 415"/>
                  <a:gd name="T1" fmla="*/ 224 h 1003"/>
                  <a:gd name="T2" fmla="*/ 265 w 415"/>
                  <a:gd name="T3" fmla="*/ 219 h 1003"/>
                  <a:gd name="T4" fmla="*/ 287 w 415"/>
                  <a:gd name="T5" fmla="*/ 202 h 1003"/>
                  <a:gd name="T6" fmla="*/ 287 w 415"/>
                  <a:gd name="T7" fmla="*/ 43 h 1003"/>
                  <a:gd name="T8" fmla="*/ 129 w 415"/>
                  <a:gd name="T9" fmla="*/ 43 h 1003"/>
                  <a:gd name="T10" fmla="*/ 129 w 415"/>
                  <a:gd name="T11" fmla="*/ 202 h 1003"/>
                  <a:gd name="T12" fmla="*/ 151 w 415"/>
                  <a:gd name="T13" fmla="*/ 218 h 1003"/>
                  <a:gd name="T14" fmla="*/ 152 w 415"/>
                  <a:gd name="T15" fmla="*/ 224 h 1003"/>
                  <a:gd name="T16" fmla="*/ 3 w 415"/>
                  <a:gd name="T17" fmla="*/ 976 h 1003"/>
                  <a:gd name="T18" fmla="*/ 26 w 415"/>
                  <a:gd name="T19" fmla="*/ 1003 h 1003"/>
                  <a:gd name="T20" fmla="*/ 82 w 415"/>
                  <a:gd name="T21" fmla="*/ 1003 h 1003"/>
                  <a:gd name="T22" fmla="*/ 115 w 415"/>
                  <a:gd name="T23" fmla="*/ 976 h 1003"/>
                  <a:gd name="T24" fmla="*/ 208 w 415"/>
                  <a:gd name="T25" fmla="*/ 508 h 1003"/>
                  <a:gd name="T26" fmla="*/ 300 w 415"/>
                  <a:gd name="T27" fmla="*/ 976 h 1003"/>
                  <a:gd name="T28" fmla="*/ 334 w 415"/>
                  <a:gd name="T29" fmla="*/ 1003 h 1003"/>
                  <a:gd name="T30" fmla="*/ 390 w 415"/>
                  <a:gd name="T31" fmla="*/ 1003 h 1003"/>
                  <a:gd name="T32" fmla="*/ 412 w 415"/>
                  <a:gd name="T33" fmla="*/ 976 h 1003"/>
                  <a:gd name="T34" fmla="*/ 264 w 415"/>
                  <a:gd name="T35" fmla="*/ 224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5" h="1003">
                    <a:moveTo>
                      <a:pt x="264" y="224"/>
                    </a:moveTo>
                    <a:cubicBezTo>
                      <a:pt x="265" y="219"/>
                      <a:pt x="265" y="219"/>
                      <a:pt x="265" y="219"/>
                    </a:cubicBezTo>
                    <a:cubicBezTo>
                      <a:pt x="273" y="214"/>
                      <a:pt x="280" y="209"/>
                      <a:pt x="287" y="202"/>
                    </a:cubicBezTo>
                    <a:cubicBezTo>
                      <a:pt x="331" y="158"/>
                      <a:pt x="331" y="87"/>
                      <a:pt x="287" y="43"/>
                    </a:cubicBezTo>
                    <a:cubicBezTo>
                      <a:pt x="244" y="0"/>
                      <a:pt x="173" y="0"/>
                      <a:pt x="129" y="43"/>
                    </a:cubicBezTo>
                    <a:cubicBezTo>
                      <a:pt x="85" y="87"/>
                      <a:pt x="85" y="158"/>
                      <a:pt x="129" y="202"/>
                    </a:cubicBezTo>
                    <a:cubicBezTo>
                      <a:pt x="136" y="208"/>
                      <a:pt x="143" y="214"/>
                      <a:pt x="151" y="218"/>
                    </a:cubicBezTo>
                    <a:cubicBezTo>
                      <a:pt x="152" y="224"/>
                      <a:pt x="152" y="224"/>
                      <a:pt x="152" y="224"/>
                    </a:cubicBezTo>
                    <a:cubicBezTo>
                      <a:pt x="3" y="976"/>
                      <a:pt x="3" y="976"/>
                      <a:pt x="3" y="976"/>
                    </a:cubicBezTo>
                    <a:cubicBezTo>
                      <a:pt x="0" y="991"/>
                      <a:pt x="10" y="1003"/>
                      <a:pt x="26" y="1003"/>
                    </a:cubicBezTo>
                    <a:cubicBezTo>
                      <a:pt x="82" y="1003"/>
                      <a:pt x="82" y="1003"/>
                      <a:pt x="82" y="1003"/>
                    </a:cubicBezTo>
                    <a:cubicBezTo>
                      <a:pt x="97" y="1003"/>
                      <a:pt x="112" y="991"/>
                      <a:pt x="115" y="976"/>
                    </a:cubicBezTo>
                    <a:cubicBezTo>
                      <a:pt x="208" y="508"/>
                      <a:pt x="208" y="508"/>
                      <a:pt x="208" y="508"/>
                    </a:cubicBezTo>
                    <a:cubicBezTo>
                      <a:pt x="300" y="976"/>
                      <a:pt x="300" y="976"/>
                      <a:pt x="300" y="976"/>
                    </a:cubicBezTo>
                    <a:cubicBezTo>
                      <a:pt x="303" y="991"/>
                      <a:pt x="318" y="1003"/>
                      <a:pt x="334" y="1003"/>
                    </a:cubicBezTo>
                    <a:cubicBezTo>
                      <a:pt x="390" y="1003"/>
                      <a:pt x="390" y="1003"/>
                      <a:pt x="390" y="1003"/>
                    </a:cubicBezTo>
                    <a:cubicBezTo>
                      <a:pt x="405" y="1003"/>
                      <a:pt x="415" y="991"/>
                      <a:pt x="412" y="976"/>
                    </a:cubicBezTo>
                    <a:lnTo>
                      <a:pt x="264" y="224"/>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9" name="Freeform 37"/>
              <p:cNvSpPr>
                <a:spLocks/>
              </p:cNvSpPr>
              <p:nvPr userDrawn="1"/>
            </p:nvSpPr>
            <p:spPr bwMode="gray">
              <a:xfrm flipH="1">
                <a:off x="5991265" y="1038848"/>
                <a:ext cx="71578" cy="188505"/>
              </a:xfrm>
              <a:custGeom>
                <a:avLst/>
                <a:gdLst>
                  <a:gd name="T0" fmla="*/ 363 w 389"/>
                  <a:gd name="T1" fmla="*/ 118 h 1025"/>
                  <a:gd name="T2" fmla="*/ 363 w 389"/>
                  <a:gd name="T3" fmla="*/ 25 h 1025"/>
                  <a:gd name="T4" fmla="*/ 270 w 389"/>
                  <a:gd name="T5" fmla="*/ 25 h 1025"/>
                  <a:gd name="T6" fmla="*/ 270 w 389"/>
                  <a:gd name="T7" fmla="*/ 1006 h 1025"/>
                  <a:gd name="T8" fmla="*/ 316 w 389"/>
                  <a:gd name="T9" fmla="*/ 1025 h 1025"/>
                  <a:gd name="T10" fmla="*/ 363 w 389"/>
                  <a:gd name="T11" fmla="*/ 1006 h 1025"/>
                  <a:gd name="T12" fmla="*/ 363 w 389"/>
                  <a:gd name="T13" fmla="*/ 913 h 1025"/>
                  <a:gd name="T14" fmla="*/ 363 w 389"/>
                  <a:gd name="T15" fmla="*/ 118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363" y="118"/>
                    </a:moveTo>
                    <a:cubicBezTo>
                      <a:pt x="389" y="93"/>
                      <a:pt x="389" y="51"/>
                      <a:pt x="363" y="25"/>
                    </a:cubicBezTo>
                    <a:cubicBezTo>
                      <a:pt x="337" y="0"/>
                      <a:pt x="296" y="0"/>
                      <a:pt x="270" y="25"/>
                    </a:cubicBezTo>
                    <a:cubicBezTo>
                      <a:pt x="0" y="296"/>
                      <a:pt x="0" y="735"/>
                      <a:pt x="270" y="1006"/>
                    </a:cubicBezTo>
                    <a:cubicBezTo>
                      <a:pt x="283" y="1019"/>
                      <a:pt x="300" y="1025"/>
                      <a:pt x="316" y="1025"/>
                    </a:cubicBezTo>
                    <a:cubicBezTo>
                      <a:pt x="333" y="1025"/>
                      <a:pt x="350" y="1019"/>
                      <a:pt x="363" y="1006"/>
                    </a:cubicBezTo>
                    <a:cubicBezTo>
                      <a:pt x="389" y="980"/>
                      <a:pt x="389" y="938"/>
                      <a:pt x="363" y="913"/>
                    </a:cubicBezTo>
                    <a:cubicBezTo>
                      <a:pt x="144" y="694"/>
                      <a:pt x="144" y="337"/>
                      <a:pt x="363" y="118"/>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0" name="Freeform 38"/>
              <p:cNvSpPr>
                <a:spLocks/>
              </p:cNvSpPr>
              <p:nvPr userDrawn="1"/>
            </p:nvSpPr>
            <p:spPr bwMode="gray">
              <a:xfrm flipH="1">
                <a:off x="5783088" y="1038848"/>
                <a:ext cx="71578" cy="188505"/>
              </a:xfrm>
              <a:custGeom>
                <a:avLst/>
                <a:gdLst>
                  <a:gd name="T0" fmla="*/ 118 w 389"/>
                  <a:gd name="T1" fmla="*/ 25 h 1025"/>
                  <a:gd name="T2" fmla="*/ 25 w 389"/>
                  <a:gd name="T3" fmla="*/ 25 h 1025"/>
                  <a:gd name="T4" fmla="*/ 25 w 389"/>
                  <a:gd name="T5" fmla="*/ 118 h 1025"/>
                  <a:gd name="T6" fmla="*/ 25 w 389"/>
                  <a:gd name="T7" fmla="*/ 913 h 1025"/>
                  <a:gd name="T8" fmla="*/ 25 w 389"/>
                  <a:gd name="T9" fmla="*/ 1006 h 1025"/>
                  <a:gd name="T10" fmla="*/ 72 w 389"/>
                  <a:gd name="T11" fmla="*/ 1025 h 1025"/>
                  <a:gd name="T12" fmla="*/ 118 w 389"/>
                  <a:gd name="T13" fmla="*/ 1006 h 1025"/>
                  <a:gd name="T14" fmla="*/ 118 w 389"/>
                  <a:gd name="T15" fmla="*/ 25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118" y="25"/>
                    </a:moveTo>
                    <a:cubicBezTo>
                      <a:pt x="93" y="0"/>
                      <a:pt x="51" y="0"/>
                      <a:pt x="25" y="25"/>
                    </a:cubicBezTo>
                    <a:cubicBezTo>
                      <a:pt x="0" y="51"/>
                      <a:pt x="0" y="93"/>
                      <a:pt x="25" y="118"/>
                    </a:cubicBezTo>
                    <a:cubicBezTo>
                      <a:pt x="244" y="337"/>
                      <a:pt x="244" y="694"/>
                      <a:pt x="25" y="913"/>
                    </a:cubicBezTo>
                    <a:cubicBezTo>
                      <a:pt x="0" y="938"/>
                      <a:pt x="0" y="980"/>
                      <a:pt x="25" y="1006"/>
                    </a:cubicBezTo>
                    <a:cubicBezTo>
                      <a:pt x="38" y="1019"/>
                      <a:pt x="55" y="1025"/>
                      <a:pt x="72" y="1025"/>
                    </a:cubicBezTo>
                    <a:cubicBezTo>
                      <a:pt x="89" y="1025"/>
                      <a:pt x="106" y="1019"/>
                      <a:pt x="118" y="1006"/>
                    </a:cubicBezTo>
                    <a:cubicBezTo>
                      <a:pt x="389" y="735"/>
                      <a:pt x="389" y="296"/>
                      <a:pt x="118" y="25"/>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1" name="Freeform 39"/>
              <p:cNvSpPr>
                <a:spLocks/>
              </p:cNvSpPr>
              <p:nvPr userDrawn="1"/>
            </p:nvSpPr>
            <p:spPr bwMode="gray">
              <a:xfrm flipH="1">
                <a:off x="5952632" y="1077481"/>
                <a:ext cx="50247" cy="111239"/>
              </a:xfrm>
              <a:custGeom>
                <a:avLst/>
                <a:gdLst>
                  <a:gd name="T0" fmla="*/ 247 w 273"/>
                  <a:gd name="T1" fmla="*/ 493 h 605"/>
                  <a:gd name="T2" fmla="*/ 247 w 273"/>
                  <a:gd name="T3" fmla="*/ 118 h 605"/>
                  <a:gd name="T4" fmla="*/ 247 w 273"/>
                  <a:gd name="T5" fmla="*/ 25 h 605"/>
                  <a:gd name="T6" fmla="*/ 154 w 273"/>
                  <a:gd name="T7" fmla="*/ 25 h 605"/>
                  <a:gd name="T8" fmla="*/ 154 w 273"/>
                  <a:gd name="T9" fmla="*/ 586 h 605"/>
                  <a:gd name="T10" fmla="*/ 201 w 273"/>
                  <a:gd name="T11" fmla="*/ 605 h 605"/>
                  <a:gd name="T12" fmla="*/ 247 w 273"/>
                  <a:gd name="T13" fmla="*/ 586 h 605"/>
                  <a:gd name="T14" fmla="*/ 247 w 273"/>
                  <a:gd name="T15" fmla="*/ 493 h 6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605">
                    <a:moveTo>
                      <a:pt x="247" y="493"/>
                    </a:moveTo>
                    <a:cubicBezTo>
                      <a:pt x="144" y="389"/>
                      <a:pt x="144" y="222"/>
                      <a:pt x="247" y="118"/>
                    </a:cubicBezTo>
                    <a:cubicBezTo>
                      <a:pt x="273" y="93"/>
                      <a:pt x="273" y="51"/>
                      <a:pt x="247" y="25"/>
                    </a:cubicBezTo>
                    <a:cubicBezTo>
                      <a:pt x="221" y="0"/>
                      <a:pt x="180" y="0"/>
                      <a:pt x="154" y="25"/>
                    </a:cubicBezTo>
                    <a:cubicBezTo>
                      <a:pt x="0" y="180"/>
                      <a:pt x="0" y="431"/>
                      <a:pt x="154" y="586"/>
                    </a:cubicBezTo>
                    <a:cubicBezTo>
                      <a:pt x="167" y="598"/>
                      <a:pt x="184" y="605"/>
                      <a:pt x="201" y="605"/>
                    </a:cubicBezTo>
                    <a:cubicBezTo>
                      <a:pt x="217" y="605"/>
                      <a:pt x="234" y="598"/>
                      <a:pt x="247" y="586"/>
                    </a:cubicBezTo>
                    <a:cubicBezTo>
                      <a:pt x="273" y="560"/>
                      <a:pt x="273" y="518"/>
                      <a:pt x="247" y="493"/>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2" name="Freeform 40"/>
              <p:cNvSpPr>
                <a:spLocks/>
              </p:cNvSpPr>
              <p:nvPr userDrawn="1"/>
            </p:nvSpPr>
            <p:spPr bwMode="gray">
              <a:xfrm flipH="1">
                <a:off x="5850242" y="1077481"/>
                <a:ext cx="43057" cy="111239"/>
              </a:xfrm>
              <a:custGeom>
                <a:avLst/>
                <a:gdLst>
                  <a:gd name="T0" fmla="*/ 118 w 234"/>
                  <a:gd name="T1" fmla="*/ 25 h 605"/>
                  <a:gd name="T2" fmla="*/ 25 w 234"/>
                  <a:gd name="T3" fmla="*/ 25 h 605"/>
                  <a:gd name="T4" fmla="*/ 25 w 234"/>
                  <a:gd name="T5" fmla="*/ 118 h 605"/>
                  <a:gd name="T6" fmla="*/ 103 w 234"/>
                  <a:gd name="T7" fmla="*/ 305 h 605"/>
                  <a:gd name="T8" fmla="*/ 25 w 234"/>
                  <a:gd name="T9" fmla="*/ 493 h 605"/>
                  <a:gd name="T10" fmla="*/ 25 w 234"/>
                  <a:gd name="T11" fmla="*/ 586 h 605"/>
                  <a:gd name="T12" fmla="*/ 72 w 234"/>
                  <a:gd name="T13" fmla="*/ 605 h 605"/>
                  <a:gd name="T14" fmla="*/ 118 w 234"/>
                  <a:gd name="T15" fmla="*/ 586 h 605"/>
                  <a:gd name="T16" fmla="*/ 234 w 234"/>
                  <a:gd name="T17" fmla="*/ 305 h 605"/>
                  <a:gd name="T18" fmla="*/ 118 w 234"/>
                  <a:gd name="T19" fmla="*/ 2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605">
                    <a:moveTo>
                      <a:pt x="118" y="25"/>
                    </a:moveTo>
                    <a:cubicBezTo>
                      <a:pt x="93" y="0"/>
                      <a:pt x="51" y="0"/>
                      <a:pt x="25" y="25"/>
                    </a:cubicBezTo>
                    <a:cubicBezTo>
                      <a:pt x="0" y="51"/>
                      <a:pt x="0" y="93"/>
                      <a:pt x="25" y="118"/>
                    </a:cubicBezTo>
                    <a:cubicBezTo>
                      <a:pt x="75" y="168"/>
                      <a:pt x="103" y="235"/>
                      <a:pt x="103" y="305"/>
                    </a:cubicBezTo>
                    <a:cubicBezTo>
                      <a:pt x="103" y="376"/>
                      <a:pt x="75" y="443"/>
                      <a:pt x="25" y="493"/>
                    </a:cubicBezTo>
                    <a:cubicBezTo>
                      <a:pt x="0" y="518"/>
                      <a:pt x="0" y="560"/>
                      <a:pt x="25" y="586"/>
                    </a:cubicBezTo>
                    <a:cubicBezTo>
                      <a:pt x="38" y="598"/>
                      <a:pt x="55" y="605"/>
                      <a:pt x="72" y="605"/>
                    </a:cubicBezTo>
                    <a:cubicBezTo>
                      <a:pt x="89" y="605"/>
                      <a:pt x="105" y="598"/>
                      <a:pt x="118" y="586"/>
                    </a:cubicBezTo>
                    <a:cubicBezTo>
                      <a:pt x="193" y="511"/>
                      <a:pt x="234" y="411"/>
                      <a:pt x="234" y="305"/>
                    </a:cubicBezTo>
                    <a:cubicBezTo>
                      <a:pt x="234" y="200"/>
                      <a:pt x="193" y="100"/>
                      <a:pt x="118" y="25"/>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193" name="Group 192"/>
          <p:cNvGrpSpPr/>
          <p:nvPr userDrawn="1"/>
        </p:nvGrpSpPr>
        <p:grpSpPr bwMode="gray">
          <a:xfrm>
            <a:off x="5731062" y="2665243"/>
            <a:ext cx="371475" cy="371475"/>
            <a:chOff x="5733443" y="3151018"/>
            <a:chExt cx="371475" cy="371475"/>
          </a:xfrm>
        </p:grpSpPr>
        <p:sp>
          <p:nvSpPr>
            <p:cNvPr id="194" name="Oval 193"/>
            <p:cNvSpPr/>
            <p:nvPr userDrawn="1"/>
          </p:nvSpPr>
          <p:spPr bwMode="gray">
            <a:xfrm>
              <a:off x="5733443" y="3151018"/>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195" name="Group 194"/>
            <p:cNvGrpSpPr/>
            <p:nvPr userDrawn="1"/>
          </p:nvGrpSpPr>
          <p:grpSpPr bwMode="gray">
            <a:xfrm>
              <a:off x="5787488" y="3190875"/>
              <a:ext cx="289885" cy="263200"/>
              <a:chOff x="5776217" y="3189289"/>
              <a:chExt cx="291632" cy="264786"/>
            </a:xfrm>
          </p:grpSpPr>
          <p:sp>
            <p:nvSpPr>
              <p:cNvPr id="196" name="Freeform 44"/>
              <p:cNvSpPr>
                <a:spLocks/>
              </p:cNvSpPr>
              <p:nvPr userDrawn="1"/>
            </p:nvSpPr>
            <p:spPr bwMode="gray">
              <a:xfrm>
                <a:off x="6003406" y="3327105"/>
                <a:ext cx="62528" cy="30626"/>
              </a:xfrm>
              <a:custGeom>
                <a:avLst/>
                <a:gdLst>
                  <a:gd name="T0" fmla="*/ 11 w 41"/>
                  <a:gd name="T1" fmla="*/ 0 h 20"/>
                  <a:gd name="T2" fmla="*/ 0 w 41"/>
                  <a:gd name="T3" fmla="*/ 9 h 20"/>
                  <a:gd name="T4" fmla="*/ 15 w 41"/>
                  <a:gd name="T5" fmla="*/ 20 h 20"/>
                  <a:gd name="T6" fmla="*/ 38 w 41"/>
                  <a:gd name="T7" fmla="*/ 14 h 20"/>
                  <a:gd name="T8" fmla="*/ 41 w 41"/>
                  <a:gd name="T9" fmla="*/ 3 h 20"/>
                  <a:gd name="T10" fmla="*/ 19 w 41"/>
                  <a:gd name="T11" fmla="*/ 6 h 20"/>
                  <a:gd name="T12" fmla="*/ 11 w 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41" h="20">
                    <a:moveTo>
                      <a:pt x="11" y="0"/>
                    </a:moveTo>
                    <a:cubicBezTo>
                      <a:pt x="8" y="4"/>
                      <a:pt x="4" y="7"/>
                      <a:pt x="0" y="9"/>
                    </a:cubicBezTo>
                    <a:cubicBezTo>
                      <a:pt x="15" y="20"/>
                      <a:pt x="15" y="20"/>
                      <a:pt x="15" y="20"/>
                    </a:cubicBezTo>
                    <a:cubicBezTo>
                      <a:pt x="38" y="14"/>
                      <a:pt x="38" y="14"/>
                      <a:pt x="38" y="14"/>
                    </a:cubicBezTo>
                    <a:cubicBezTo>
                      <a:pt x="41" y="3"/>
                      <a:pt x="41" y="3"/>
                      <a:pt x="41" y="3"/>
                    </a:cubicBezTo>
                    <a:cubicBezTo>
                      <a:pt x="19" y="6"/>
                      <a:pt x="19" y="6"/>
                      <a:pt x="19" y="6"/>
                    </a:cubicBezTo>
                    <a:lnTo>
                      <a:pt x="11" y="0"/>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7" name="Freeform 45"/>
              <p:cNvSpPr>
                <a:spLocks/>
              </p:cNvSpPr>
              <p:nvPr userDrawn="1"/>
            </p:nvSpPr>
            <p:spPr bwMode="gray">
              <a:xfrm>
                <a:off x="5806250" y="3245437"/>
                <a:ext cx="79755" cy="93791"/>
              </a:xfrm>
              <a:custGeom>
                <a:avLst/>
                <a:gdLst>
                  <a:gd name="T0" fmla="*/ 8 w 52"/>
                  <a:gd name="T1" fmla="*/ 46 h 61"/>
                  <a:gd name="T2" fmla="*/ 28 w 52"/>
                  <a:gd name="T3" fmla="*/ 54 h 61"/>
                  <a:gd name="T4" fmla="*/ 33 w 52"/>
                  <a:gd name="T5" fmla="*/ 61 h 61"/>
                  <a:gd name="T6" fmla="*/ 52 w 52"/>
                  <a:gd name="T7" fmla="*/ 13 h 61"/>
                  <a:gd name="T8" fmla="*/ 44 w 52"/>
                  <a:gd name="T9" fmla="*/ 15 h 61"/>
                  <a:gd name="T10" fmla="*/ 18 w 52"/>
                  <a:gd name="T11" fmla="*/ 0 h 61"/>
                  <a:gd name="T12" fmla="*/ 0 w 52"/>
                  <a:gd name="T13" fmla="*/ 47 h 61"/>
                  <a:gd name="T14" fmla="*/ 8 w 52"/>
                  <a:gd name="T15" fmla="*/ 46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1">
                    <a:moveTo>
                      <a:pt x="8" y="46"/>
                    </a:moveTo>
                    <a:cubicBezTo>
                      <a:pt x="16" y="46"/>
                      <a:pt x="23" y="49"/>
                      <a:pt x="28" y="54"/>
                    </a:cubicBezTo>
                    <a:cubicBezTo>
                      <a:pt x="30" y="56"/>
                      <a:pt x="32" y="59"/>
                      <a:pt x="33" y="61"/>
                    </a:cubicBezTo>
                    <a:cubicBezTo>
                      <a:pt x="52" y="13"/>
                      <a:pt x="52" y="13"/>
                      <a:pt x="52" y="13"/>
                    </a:cubicBezTo>
                    <a:cubicBezTo>
                      <a:pt x="49" y="14"/>
                      <a:pt x="46" y="15"/>
                      <a:pt x="44" y="15"/>
                    </a:cubicBezTo>
                    <a:cubicBezTo>
                      <a:pt x="33" y="15"/>
                      <a:pt x="23" y="9"/>
                      <a:pt x="18" y="0"/>
                    </a:cubicBezTo>
                    <a:cubicBezTo>
                      <a:pt x="0" y="47"/>
                      <a:pt x="0" y="47"/>
                      <a:pt x="0" y="47"/>
                    </a:cubicBezTo>
                    <a:cubicBezTo>
                      <a:pt x="3" y="46"/>
                      <a:pt x="5" y="46"/>
                      <a:pt x="8" y="46"/>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8" name="Freeform 46"/>
              <p:cNvSpPr>
                <a:spLocks/>
              </p:cNvSpPr>
              <p:nvPr userDrawn="1"/>
            </p:nvSpPr>
            <p:spPr bwMode="gray">
              <a:xfrm>
                <a:off x="5776217" y="3385167"/>
                <a:ext cx="105277" cy="68908"/>
              </a:xfrm>
              <a:custGeom>
                <a:avLst/>
                <a:gdLst>
                  <a:gd name="T0" fmla="*/ 0 w 69"/>
                  <a:gd name="T1" fmla="*/ 45 h 45"/>
                  <a:gd name="T2" fmla="*/ 69 w 69"/>
                  <a:gd name="T3" fmla="*/ 45 h 45"/>
                  <a:gd name="T4" fmla="*/ 56 w 69"/>
                  <a:gd name="T5" fmla="*/ 0 h 45"/>
                  <a:gd name="T6" fmla="*/ 54 w 69"/>
                  <a:gd name="T7" fmla="*/ 3 h 45"/>
                  <a:gd name="T8" fmla="*/ 34 w 69"/>
                  <a:gd name="T9" fmla="*/ 11 h 45"/>
                  <a:gd name="T10" fmla="*/ 14 w 69"/>
                  <a:gd name="T11" fmla="*/ 3 h 45"/>
                  <a:gd name="T12" fmla="*/ 12 w 69"/>
                  <a:gd name="T13" fmla="*/ 1 h 45"/>
                  <a:gd name="T14" fmla="*/ 0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0" y="45"/>
                    </a:moveTo>
                    <a:cubicBezTo>
                      <a:pt x="69" y="45"/>
                      <a:pt x="69" y="45"/>
                      <a:pt x="69" y="45"/>
                    </a:cubicBezTo>
                    <a:cubicBezTo>
                      <a:pt x="56" y="0"/>
                      <a:pt x="56" y="0"/>
                      <a:pt x="56" y="0"/>
                    </a:cubicBezTo>
                    <a:cubicBezTo>
                      <a:pt x="56" y="1"/>
                      <a:pt x="55" y="2"/>
                      <a:pt x="54" y="3"/>
                    </a:cubicBezTo>
                    <a:cubicBezTo>
                      <a:pt x="49" y="8"/>
                      <a:pt x="42" y="11"/>
                      <a:pt x="34" y="11"/>
                    </a:cubicBezTo>
                    <a:cubicBezTo>
                      <a:pt x="26" y="11"/>
                      <a:pt x="19" y="8"/>
                      <a:pt x="14" y="3"/>
                    </a:cubicBezTo>
                    <a:cubicBezTo>
                      <a:pt x="13" y="3"/>
                      <a:pt x="13" y="2"/>
                      <a:pt x="12" y="1"/>
                    </a:cubicBezTo>
                    <a:lnTo>
                      <a:pt x="0" y="45"/>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9" name="Freeform 47"/>
              <p:cNvSpPr>
                <a:spLocks noEditPoints="1"/>
              </p:cNvSpPr>
              <p:nvPr userDrawn="1"/>
            </p:nvSpPr>
            <p:spPr bwMode="gray">
              <a:xfrm>
                <a:off x="5840067" y="3189289"/>
                <a:ext cx="65719" cy="66995"/>
              </a:xfrm>
              <a:custGeom>
                <a:avLst/>
                <a:gdLst>
                  <a:gd name="T0" fmla="*/ 0 w 43"/>
                  <a:gd name="T1" fmla="*/ 22 h 44"/>
                  <a:gd name="T2" fmla="*/ 22 w 43"/>
                  <a:gd name="T3" fmla="*/ 44 h 44"/>
                  <a:gd name="T4" fmla="*/ 43 w 43"/>
                  <a:gd name="T5" fmla="*/ 22 h 44"/>
                  <a:gd name="T6" fmla="*/ 22 w 43"/>
                  <a:gd name="T7" fmla="*/ 0 h 44"/>
                  <a:gd name="T8" fmla="*/ 0 w 43"/>
                  <a:gd name="T9" fmla="*/ 22 h 44"/>
                  <a:gd name="T10" fmla="*/ 22 w 43"/>
                  <a:gd name="T11" fmla="*/ 8 h 44"/>
                  <a:gd name="T12" fmla="*/ 36 w 43"/>
                  <a:gd name="T13" fmla="*/ 22 h 44"/>
                  <a:gd name="T14" fmla="*/ 22 w 43"/>
                  <a:gd name="T15" fmla="*/ 36 h 44"/>
                  <a:gd name="T16" fmla="*/ 8 w 43"/>
                  <a:gd name="T17" fmla="*/ 22 h 44"/>
                  <a:gd name="T18" fmla="*/ 22 w 43"/>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0" y="22"/>
                    </a:moveTo>
                    <a:cubicBezTo>
                      <a:pt x="0" y="34"/>
                      <a:pt x="10" y="44"/>
                      <a:pt x="22" y="44"/>
                    </a:cubicBezTo>
                    <a:cubicBezTo>
                      <a:pt x="34" y="44"/>
                      <a:pt x="43" y="34"/>
                      <a:pt x="43" y="22"/>
                    </a:cubicBezTo>
                    <a:cubicBezTo>
                      <a:pt x="43" y="10"/>
                      <a:pt x="34" y="0"/>
                      <a:pt x="22" y="0"/>
                    </a:cubicBezTo>
                    <a:cubicBezTo>
                      <a:pt x="10" y="0"/>
                      <a:pt x="0" y="10"/>
                      <a:pt x="0" y="22"/>
                    </a:cubicBezTo>
                    <a:close/>
                    <a:moveTo>
                      <a:pt x="22" y="8"/>
                    </a:moveTo>
                    <a:cubicBezTo>
                      <a:pt x="29" y="8"/>
                      <a:pt x="36" y="14"/>
                      <a:pt x="36" y="22"/>
                    </a:cubicBezTo>
                    <a:cubicBezTo>
                      <a:pt x="36" y="30"/>
                      <a:pt x="29" y="36"/>
                      <a:pt x="22" y="36"/>
                    </a:cubicBezTo>
                    <a:cubicBezTo>
                      <a:pt x="14" y="36"/>
                      <a:pt x="8" y="30"/>
                      <a:pt x="8" y="22"/>
                    </a:cubicBezTo>
                    <a:cubicBezTo>
                      <a:pt x="8" y="14"/>
                      <a:pt x="14" y="8"/>
                      <a:pt x="22" y="8"/>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0" name="Oval 48"/>
              <p:cNvSpPr>
                <a:spLocks noChangeArrowheads="1"/>
              </p:cNvSpPr>
              <p:nvPr userDrawn="1"/>
            </p:nvSpPr>
            <p:spPr bwMode="gray">
              <a:xfrm>
                <a:off x="5864312" y="3213535"/>
                <a:ext cx="18503" cy="18503"/>
              </a:xfrm>
              <a:prstGeom prst="ellipse">
                <a:avLst/>
              </a:pr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1" name="Freeform 49"/>
              <p:cNvSpPr>
                <a:spLocks/>
              </p:cNvSpPr>
              <p:nvPr userDrawn="1"/>
            </p:nvSpPr>
            <p:spPr bwMode="gray">
              <a:xfrm>
                <a:off x="5974693" y="3292013"/>
                <a:ext cx="37645" cy="38282"/>
              </a:xfrm>
              <a:custGeom>
                <a:avLst/>
                <a:gdLst>
                  <a:gd name="T0" fmla="*/ 12 w 25"/>
                  <a:gd name="T1" fmla="*/ 25 h 25"/>
                  <a:gd name="T2" fmla="*/ 13 w 25"/>
                  <a:gd name="T3" fmla="*/ 25 h 25"/>
                  <a:gd name="T4" fmla="*/ 25 w 25"/>
                  <a:gd name="T5" fmla="*/ 13 h 25"/>
                  <a:gd name="T6" fmla="*/ 24 w 25"/>
                  <a:gd name="T7" fmla="*/ 11 h 25"/>
                  <a:gd name="T8" fmla="*/ 12 w 25"/>
                  <a:gd name="T9" fmla="*/ 0 h 25"/>
                  <a:gd name="T10" fmla="*/ 11 w 25"/>
                  <a:gd name="T11" fmla="*/ 0 h 25"/>
                  <a:gd name="T12" fmla="*/ 0 w 25"/>
                  <a:gd name="T13" fmla="*/ 13 h 25"/>
                  <a:gd name="T14" fmla="*/ 0 w 25"/>
                  <a:gd name="T15" fmla="*/ 14 h 25"/>
                  <a:gd name="T16" fmla="*/ 12 w 2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25"/>
                    </a:moveTo>
                    <a:cubicBezTo>
                      <a:pt x="12" y="25"/>
                      <a:pt x="13" y="25"/>
                      <a:pt x="13" y="25"/>
                    </a:cubicBezTo>
                    <a:cubicBezTo>
                      <a:pt x="20" y="24"/>
                      <a:pt x="25" y="19"/>
                      <a:pt x="25" y="13"/>
                    </a:cubicBezTo>
                    <a:cubicBezTo>
                      <a:pt x="25" y="12"/>
                      <a:pt x="25" y="12"/>
                      <a:pt x="24" y="11"/>
                    </a:cubicBezTo>
                    <a:cubicBezTo>
                      <a:pt x="24" y="5"/>
                      <a:pt x="18" y="0"/>
                      <a:pt x="12" y="0"/>
                    </a:cubicBezTo>
                    <a:cubicBezTo>
                      <a:pt x="12" y="0"/>
                      <a:pt x="11" y="0"/>
                      <a:pt x="11" y="0"/>
                    </a:cubicBezTo>
                    <a:cubicBezTo>
                      <a:pt x="5" y="1"/>
                      <a:pt x="0" y="6"/>
                      <a:pt x="0" y="13"/>
                    </a:cubicBezTo>
                    <a:cubicBezTo>
                      <a:pt x="0" y="13"/>
                      <a:pt x="0" y="13"/>
                      <a:pt x="0" y="14"/>
                    </a:cubicBezTo>
                    <a:cubicBezTo>
                      <a:pt x="0" y="20"/>
                      <a:pt x="6" y="25"/>
                      <a:pt x="12" y="25"/>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2" name="Freeform 50"/>
              <p:cNvSpPr>
                <a:spLocks noEditPoints="1"/>
              </p:cNvSpPr>
              <p:nvPr userDrawn="1"/>
            </p:nvSpPr>
            <p:spPr bwMode="gray">
              <a:xfrm>
                <a:off x="5787747" y="3328381"/>
                <a:ext cx="61252" cy="61252"/>
              </a:xfrm>
              <a:custGeom>
                <a:avLst/>
                <a:gdLst>
                  <a:gd name="T0" fmla="*/ 0 w 40"/>
                  <a:gd name="T1" fmla="*/ 20 h 40"/>
                  <a:gd name="T2" fmla="*/ 6 w 40"/>
                  <a:gd name="T3" fmla="*/ 34 h 40"/>
                  <a:gd name="T4" fmla="*/ 20 w 40"/>
                  <a:gd name="T5" fmla="*/ 40 h 40"/>
                  <a:gd name="T6" fmla="*/ 34 w 40"/>
                  <a:gd name="T7" fmla="*/ 34 h 40"/>
                  <a:gd name="T8" fmla="*/ 40 w 40"/>
                  <a:gd name="T9" fmla="*/ 20 h 40"/>
                  <a:gd name="T10" fmla="*/ 34 w 40"/>
                  <a:gd name="T11" fmla="*/ 6 h 40"/>
                  <a:gd name="T12" fmla="*/ 20 w 40"/>
                  <a:gd name="T13" fmla="*/ 0 h 40"/>
                  <a:gd name="T14" fmla="*/ 6 w 40"/>
                  <a:gd name="T15" fmla="*/ 6 h 40"/>
                  <a:gd name="T16" fmla="*/ 0 w 40"/>
                  <a:gd name="T17" fmla="*/ 20 h 40"/>
                  <a:gd name="T18" fmla="*/ 11 w 40"/>
                  <a:gd name="T19" fmla="*/ 11 h 40"/>
                  <a:gd name="T20" fmla="*/ 20 w 40"/>
                  <a:gd name="T21" fmla="*/ 8 h 40"/>
                  <a:gd name="T22" fmla="*/ 29 w 40"/>
                  <a:gd name="T23" fmla="*/ 11 h 40"/>
                  <a:gd name="T24" fmla="*/ 32 w 40"/>
                  <a:gd name="T25" fmla="*/ 20 h 40"/>
                  <a:gd name="T26" fmla="*/ 29 w 40"/>
                  <a:gd name="T27" fmla="*/ 29 h 40"/>
                  <a:gd name="T28" fmla="*/ 20 w 40"/>
                  <a:gd name="T29" fmla="*/ 33 h 40"/>
                  <a:gd name="T30" fmla="*/ 11 w 40"/>
                  <a:gd name="T31" fmla="*/ 29 h 40"/>
                  <a:gd name="T32" fmla="*/ 8 w 40"/>
                  <a:gd name="T33" fmla="*/ 20 h 40"/>
                  <a:gd name="T34" fmla="*/ 11 w 40"/>
                  <a:gd name="T35"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0">
                    <a:moveTo>
                      <a:pt x="0" y="20"/>
                    </a:moveTo>
                    <a:cubicBezTo>
                      <a:pt x="0" y="25"/>
                      <a:pt x="2" y="31"/>
                      <a:pt x="6" y="34"/>
                    </a:cubicBezTo>
                    <a:cubicBezTo>
                      <a:pt x="9" y="38"/>
                      <a:pt x="15" y="40"/>
                      <a:pt x="20" y="40"/>
                    </a:cubicBezTo>
                    <a:cubicBezTo>
                      <a:pt x="25" y="40"/>
                      <a:pt x="31" y="38"/>
                      <a:pt x="34" y="34"/>
                    </a:cubicBezTo>
                    <a:cubicBezTo>
                      <a:pt x="38" y="31"/>
                      <a:pt x="40" y="25"/>
                      <a:pt x="40" y="20"/>
                    </a:cubicBezTo>
                    <a:cubicBezTo>
                      <a:pt x="40" y="15"/>
                      <a:pt x="38" y="9"/>
                      <a:pt x="34" y="6"/>
                    </a:cubicBezTo>
                    <a:cubicBezTo>
                      <a:pt x="31" y="2"/>
                      <a:pt x="25" y="0"/>
                      <a:pt x="20" y="0"/>
                    </a:cubicBezTo>
                    <a:cubicBezTo>
                      <a:pt x="15" y="0"/>
                      <a:pt x="9" y="2"/>
                      <a:pt x="6" y="6"/>
                    </a:cubicBezTo>
                    <a:cubicBezTo>
                      <a:pt x="2" y="9"/>
                      <a:pt x="0" y="15"/>
                      <a:pt x="0" y="20"/>
                    </a:cubicBezTo>
                    <a:close/>
                    <a:moveTo>
                      <a:pt x="11" y="11"/>
                    </a:moveTo>
                    <a:cubicBezTo>
                      <a:pt x="14" y="9"/>
                      <a:pt x="17" y="8"/>
                      <a:pt x="20" y="8"/>
                    </a:cubicBezTo>
                    <a:cubicBezTo>
                      <a:pt x="23" y="8"/>
                      <a:pt x="26" y="9"/>
                      <a:pt x="29" y="11"/>
                    </a:cubicBezTo>
                    <a:cubicBezTo>
                      <a:pt x="31" y="14"/>
                      <a:pt x="32" y="17"/>
                      <a:pt x="32" y="20"/>
                    </a:cubicBezTo>
                    <a:cubicBezTo>
                      <a:pt x="32" y="23"/>
                      <a:pt x="31" y="27"/>
                      <a:pt x="29" y="29"/>
                    </a:cubicBezTo>
                    <a:cubicBezTo>
                      <a:pt x="26" y="31"/>
                      <a:pt x="23" y="33"/>
                      <a:pt x="20" y="33"/>
                    </a:cubicBezTo>
                    <a:cubicBezTo>
                      <a:pt x="17" y="33"/>
                      <a:pt x="14" y="31"/>
                      <a:pt x="11" y="29"/>
                    </a:cubicBezTo>
                    <a:cubicBezTo>
                      <a:pt x="9" y="26"/>
                      <a:pt x="8" y="23"/>
                      <a:pt x="8" y="20"/>
                    </a:cubicBezTo>
                    <a:cubicBezTo>
                      <a:pt x="8" y="17"/>
                      <a:pt x="9" y="14"/>
                      <a:pt x="11" y="11"/>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3" name="Freeform 51"/>
              <p:cNvSpPr>
                <a:spLocks/>
              </p:cNvSpPr>
              <p:nvPr userDrawn="1"/>
            </p:nvSpPr>
            <p:spPr bwMode="gray">
              <a:xfrm>
                <a:off x="5810717" y="3351351"/>
                <a:ext cx="15314" cy="15312"/>
              </a:xfrm>
              <a:custGeom>
                <a:avLst/>
                <a:gdLst>
                  <a:gd name="T0" fmla="*/ 5 w 10"/>
                  <a:gd name="T1" fmla="*/ 10 h 10"/>
                  <a:gd name="T2" fmla="*/ 8 w 10"/>
                  <a:gd name="T3" fmla="*/ 8 h 10"/>
                  <a:gd name="T4" fmla="*/ 10 w 10"/>
                  <a:gd name="T5" fmla="*/ 5 h 10"/>
                  <a:gd name="T6" fmla="*/ 8 w 10"/>
                  <a:gd name="T7" fmla="*/ 2 h 10"/>
                  <a:gd name="T8" fmla="*/ 5 w 10"/>
                  <a:gd name="T9" fmla="*/ 0 h 10"/>
                  <a:gd name="T10" fmla="*/ 2 w 10"/>
                  <a:gd name="T11" fmla="*/ 2 h 10"/>
                  <a:gd name="T12" fmla="*/ 0 w 10"/>
                  <a:gd name="T13" fmla="*/ 5 h 10"/>
                  <a:gd name="T14" fmla="*/ 2 w 10"/>
                  <a:gd name="T15" fmla="*/ 8 h 10"/>
                  <a:gd name="T16" fmla="*/ 5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6" y="10"/>
                      <a:pt x="7" y="9"/>
                      <a:pt x="8" y="8"/>
                    </a:cubicBezTo>
                    <a:cubicBezTo>
                      <a:pt x="9" y="7"/>
                      <a:pt x="10" y="6"/>
                      <a:pt x="10" y="5"/>
                    </a:cubicBezTo>
                    <a:cubicBezTo>
                      <a:pt x="10" y="4"/>
                      <a:pt x="9" y="3"/>
                      <a:pt x="8" y="2"/>
                    </a:cubicBezTo>
                    <a:cubicBezTo>
                      <a:pt x="7" y="1"/>
                      <a:pt x="6" y="0"/>
                      <a:pt x="5" y="0"/>
                    </a:cubicBezTo>
                    <a:cubicBezTo>
                      <a:pt x="4" y="0"/>
                      <a:pt x="3" y="1"/>
                      <a:pt x="2" y="2"/>
                    </a:cubicBezTo>
                    <a:cubicBezTo>
                      <a:pt x="1" y="3"/>
                      <a:pt x="0" y="4"/>
                      <a:pt x="0" y="5"/>
                    </a:cubicBezTo>
                    <a:cubicBezTo>
                      <a:pt x="0" y="6"/>
                      <a:pt x="1" y="7"/>
                      <a:pt x="2" y="8"/>
                    </a:cubicBezTo>
                    <a:cubicBezTo>
                      <a:pt x="3" y="9"/>
                      <a:pt x="4" y="10"/>
                      <a:pt x="5" y="10"/>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4" name="Freeform 52"/>
              <p:cNvSpPr>
                <a:spLocks/>
              </p:cNvSpPr>
              <p:nvPr userDrawn="1"/>
            </p:nvSpPr>
            <p:spPr bwMode="gray">
              <a:xfrm>
                <a:off x="5893662" y="3221191"/>
                <a:ext cx="89964" cy="86135"/>
              </a:xfrm>
              <a:custGeom>
                <a:avLst/>
                <a:gdLst>
                  <a:gd name="T0" fmla="*/ 0 w 59"/>
                  <a:gd name="T1" fmla="*/ 27 h 56"/>
                  <a:gd name="T2" fmla="*/ 45 w 59"/>
                  <a:gd name="T3" fmla="*/ 56 h 56"/>
                  <a:gd name="T4" fmla="*/ 59 w 59"/>
                  <a:gd name="T5" fmla="*/ 39 h 56"/>
                  <a:gd name="T6" fmla="*/ 16 w 59"/>
                  <a:gd name="T7" fmla="*/ 0 h 56"/>
                  <a:gd name="T8" fmla="*/ 16 w 59"/>
                  <a:gd name="T9" fmla="*/ 1 h 56"/>
                  <a:gd name="T10" fmla="*/ 0 w 59"/>
                  <a:gd name="T11" fmla="*/ 27 h 56"/>
                </a:gdLst>
                <a:ahLst/>
                <a:cxnLst>
                  <a:cxn ang="0">
                    <a:pos x="T0" y="T1"/>
                  </a:cxn>
                  <a:cxn ang="0">
                    <a:pos x="T2" y="T3"/>
                  </a:cxn>
                  <a:cxn ang="0">
                    <a:pos x="T4" y="T5"/>
                  </a:cxn>
                  <a:cxn ang="0">
                    <a:pos x="T6" y="T7"/>
                  </a:cxn>
                  <a:cxn ang="0">
                    <a:pos x="T8" y="T9"/>
                  </a:cxn>
                  <a:cxn ang="0">
                    <a:pos x="T10" y="T11"/>
                  </a:cxn>
                </a:cxnLst>
                <a:rect l="0" t="0" r="r" b="b"/>
                <a:pathLst>
                  <a:path w="59" h="56">
                    <a:moveTo>
                      <a:pt x="0" y="27"/>
                    </a:moveTo>
                    <a:cubicBezTo>
                      <a:pt x="45" y="56"/>
                      <a:pt x="45" y="56"/>
                      <a:pt x="45" y="56"/>
                    </a:cubicBezTo>
                    <a:cubicBezTo>
                      <a:pt x="46" y="48"/>
                      <a:pt x="51" y="41"/>
                      <a:pt x="59" y="39"/>
                    </a:cubicBezTo>
                    <a:cubicBezTo>
                      <a:pt x="16" y="0"/>
                      <a:pt x="16" y="0"/>
                      <a:pt x="16" y="0"/>
                    </a:cubicBezTo>
                    <a:cubicBezTo>
                      <a:pt x="16" y="1"/>
                      <a:pt x="16" y="1"/>
                      <a:pt x="16" y="1"/>
                    </a:cubicBezTo>
                    <a:cubicBezTo>
                      <a:pt x="16" y="12"/>
                      <a:pt x="10" y="22"/>
                      <a:pt x="0" y="27"/>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5" name="Freeform 53"/>
              <p:cNvSpPr>
                <a:spLocks/>
              </p:cNvSpPr>
              <p:nvPr userDrawn="1"/>
            </p:nvSpPr>
            <p:spPr bwMode="gray">
              <a:xfrm>
                <a:off x="6004682" y="3265854"/>
                <a:ext cx="63167" cy="31902"/>
              </a:xfrm>
              <a:custGeom>
                <a:avLst/>
                <a:gdLst>
                  <a:gd name="T0" fmla="*/ 39 w 41"/>
                  <a:gd name="T1" fmla="*/ 8 h 21"/>
                  <a:gd name="T2" fmla="*/ 16 w 41"/>
                  <a:gd name="T3" fmla="*/ 0 h 21"/>
                  <a:gd name="T4" fmla="*/ 0 w 41"/>
                  <a:gd name="T5" fmla="*/ 11 h 21"/>
                  <a:gd name="T6" fmla="*/ 11 w 41"/>
                  <a:gd name="T7" fmla="*/ 21 h 21"/>
                  <a:gd name="T8" fmla="*/ 19 w 41"/>
                  <a:gd name="T9" fmla="*/ 14 h 21"/>
                  <a:gd name="T10" fmla="*/ 41 w 41"/>
                  <a:gd name="T11" fmla="*/ 19 h 21"/>
                  <a:gd name="T12" fmla="*/ 39 w 41"/>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41" h="21">
                    <a:moveTo>
                      <a:pt x="39" y="8"/>
                    </a:moveTo>
                    <a:cubicBezTo>
                      <a:pt x="16" y="0"/>
                      <a:pt x="16" y="0"/>
                      <a:pt x="16" y="0"/>
                    </a:cubicBezTo>
                    <a:cubicBezTo>
                      <a:pt x="0" y="11"/>
                      <a:pt x="0" y="11"/>
                      <a:pt x="0" y="11"/>
                    </a:cubicBezTo>
                    <a:cubicBezTo>
                      <a:pt x="5" y="13"/>
                      <a:pt x="9" y="17"/>
                      <a:pt x="11" y="21"/>
                    </a:cubicBezTo>
                    <a:cubicBezTo>
                      <a:pt x="19" y="14"/>
                      <a:pt x="19" y="14"/>
                      <a:pt x="19" y="14"/>
                    </a:cubicBezTo>
                    <a:cubicBezTo>
                      <a:pt x="41" y="19"/>
                      <a:pt x="41" y="19"/>
                      <a:pt x="41" y="19"/>
                    </a:cubicBezTo>
                    <a:lnTo>
                      <a:pt x="39" y="8"/>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219" name="Group 218"/>
          <p:cNvGrpSpPr/>
          <p:nvPr userDrawn="1"/>
        </p:nvGrpSpPr>
        <p:grpSpPr>
          <a:xfrm>
            <a:off x="5731062" y="3719005"/>
            <a:ext cx="371475" cy="371475"/>
            <a:chOff x="5731062" y="4176205"/>
            <a:chExt cx="371475" cy="371475"/>
          </a:xfrm>
        </p:grpSpPr>
        <p:grpSp>
          <p:nvGrpSpPr>
            <p:cNvPr id="220" name="Group 219"/>
            <p:cNvGrpSpPr/>
            <p:nvPr userDrawn="1"/>
          </p:nvGrpSpPr>
          <p:grpSpPr bwMode="gray">
            <a:xfrm>
              <a:off x="5731062" y="4176205"/>
              <a:ext cx="371475" cy="371475"/>
              <a:chOff x="4075065" y="895350"/>
              <a:chExt cx="304800" cy="304800"/>
            </a:xfrm>
          </p:grpSpPr>
          <p:sp>
            <p:nvSpPr>
              <p:cNvPr id="222" name="Oval 221"/>
              <p:cNvSpPr/>
              <p:nvPr userDrawn="1"/>
            </p:nvSpPr>
            <p:spPr bwMode="gray">
              <a:xfrm>
                <a:off x="4075065"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223" name="AutoShape 3"/>
              <p:cNvSpPr>
                <a:spLocks noChangeAspect="1" noChangeArrowheads="1" noTextEdit="1"/>
              </p:cNvSpPr>
              <p:nvPr userDrawn="1"/>
            </p:nvSpPr>
            <p:spPr bwMode="gray">
              <a:xfrm>
                <a:off x="4157370" y="927671"/>
                <a:ext cx="178597" cy="24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221" name="Freeform 5"/>
            <p:cNvSpPr>
              <a:spLocks/>
            </p:cNvSpPr>
            <p:nvPr userDrawn="1"/>
          </p:nvSpPr>
          <p:spPr bwMode="gray">
            <a:xfrm>
              <a:off x="5785298" y="4254399"/>
              <a:ext cx="280880" cy="174726"/>
            </a:xfrm>
            <a:custGeom>
              <a:avLst/>
              <a:gdLst/>
              <a:ahLst/>
              <a:cxnLst>
                <a:cxn ang="0">
                  <a:pos x="378" y="157"/>
                </a:cxn>
                <a:cxn ang="0">
                  <a:pos x="388" y="142"/>
                </a:cxn>
                <a:cxn ang="0">
                  <a:pos x="391" y="126"/>
                </a:cxn>
                <a:cxn ang="0">
                  <a:pos x="391" y="120"/>
                </a:cxn>
                <a:cxn ang="0">
                  <a:pos x="388" y="109"/>
                </a:cxn>
                <a:cxn ang="0">
                  <a:pos x="378" y="94"/>
                </a:cxn>
                <a:cxn ang="0">
                  <a:pos x="359" y="79"/>
                </a:cxn>
                <a:cxn ang="0">
                  <a:pos x="334" y="71"/>
                </a:cxn>
                <a:cxn ang="0">
                  <a:pos x="320" y="70"/>
                </a:cxn>
                <a:cxn ang="0">
                  <a:pos x="302" y="72"/>
                </a:cxn>
                <a:cxn ang="0">
                  <a:pos x="302" y="70"/>
                </a:cxn>
                <a:cxn ang="0">
                  <a:pos x="302" y="62"/>
                </a:cxn>
                <a:cxn ang="0">
                  <a:pos x="298" y="49"/>
                </a:cxn>
                <a:cxn ang="0">
                  <a:pos x="291" y="36"/>
                </a:cxn>
                <a:cxn ang="0">
                  <a:pos x="282" y="25"/>
                </a:cxn>
                <a:cxn ang="0">
                  <a:pos x="270" y="16"/>
                </a:cxn>
                <a:cxn ang="0">
                  <a:pos x="255" y="8"/>
                </a:cxn>
                <a:cxn ang="0">
                  <a:pos x="239" y="3"/>
                </a:cxn>
                <a:cxn ang="0">
                  <a:pos x="223" y="0"/>
                </a:cxn>
                <a:cxn ang="0">
                  <a:pos x="213" y="0"/>
                </a:cxn>
                <a:cxn ang="0">
                  <a:pos x="195" y="1"/>
                </a:cxn>
                <a:cxn ang="0">
                  <a:pos x="179" y="5"/>
                </a:cxn>
                <a:cxn ang="0">
                  <a:pos x="163" y="12"/>
                </a:cxn>
                <a:cxn ang="0">
                  <a:pos x="150" y="20"/>
                </a:cxn>
                <a:cxn ang="0">
                  <a:pos x="140" y="31"/>
                </a:cxn>
                <a:cxn ang="0">
                  <a:pos x="131" y="42"/>
                </a:cxn>
                <a:cxn ang="0">
                  <a:pos x="126" y="55"/>
                </a:cxn>
                <a:cxn ang="0">
                  <a:pos x="124" y="70"/>
                </a:cxn>
                <a:cxn ang="0">
                  <a:pos x="125" y="72"/>
                </a:cxn>
                <a:cxn ang="0">
                  <a:pos x="115" y="70"/>
                </a:cxn>
                <a:cxn ang="0">
                  <a:pos x="107" y="70"/>
                </a:cxn>
                <a:cxn ang="0">
                  <a:pos x="78" y="74"/>
                </a:cxn>
                <a:cxn ang="0">
                  <a:pos x="56" y="86"/>
                </a:cxn>
                <a:cxn ang="0">
                  <a:pos x="41" y="104"/>
                </a:cxn>
                <a:cxn ang="0">
                  <a:pos x="37" y="114"/>
                </a:cxn>
                <a:cxn ang="0">
                  <a:pos x="36" y="126"/>
                </a:cxn>
                <a:cxn ang="0">
                  <a:pos x="36" y="135"/>
                </a:cxn>
                <a:cxn ang="0">
                  <a:pos x="42" y="149"/>
                </a:cxn>
                <a:cxn ang="0">
                  <a:pos x="48" y="157"/>
                </a:cxn>
                <a:cxn ang="0">
                  <a:pos x="28" y="165"/>
                </a:cxn>
                <a:cxn ang="0">
                  <a:pos x="14" y="177"/>
                </a:cxn>
                <a:cxn ang="0">
                  <a:pos x="3" y="192"/>
                </a:cxn>
                <a:cxn ang="0">
                  <a:pos x="0" y="210"/>
                </a:cxn>
                <a:cxn ang="0">
                  <a:pos x="0" y="215"/>
                </a:cxn>
                <a:cxn ang="0">
                  <a:pos x="3" y="226"/>
                </a:cxn>
                <a:cxn ang="0">
                  <a:pos x="12" y="241"/>
                </a:cxn>
                <a:cxn ang="0">
                  <a:pos x="32" y="256"/>
                </a:cxn>
                <a:cxn ang="0">
                  <a:pos x="57" y="264"/>
                </a:cxn>
                <a:cxn ang="0">
                  <a:pos x="355" y="265"/>
                </a:cxn>
                <a:cxn ang="0">
                  <a:pos x="370" y="264"/>
                </a:cxn>
                <a:cxn ang="0">
                  <a:pos x="395" y="256"/>
                </a:cxn>
                <a:cxn ang="0">
                  <a:pos x="414" y="241"/>
                </a:cxn>
                <a:cxn ang="0">
                  <a:pos x="423" y="226"/>
                </a:cxn>
                <a:cxn ang="0">
                  <a:pos x="426" y="215"/>
                </a:cxn>
                <a:cxn ang="0">
                  <a:pos x="426" y="210"/>
                </a:cxn>
                <a:cxn ang="0">
                  <a:pos x="423" y="192"/>
                </a:cxn>
                <a:cxn ang="0">
                  <a:pos x="413" y="177"/>
                </a:cxn>
                <a:cxn ang="0">
                  <a:pos x="397" y="165"/>
                </a:cxn>
                <a:cxn ang="0">
                  <a:pos x="378" y="157"/>
                </a:cxn>
              </a:cxnLst>
              <a:rect l="0" t="0" r="r" b="b"/>
              <a:pathLst>
                <a:path w="426" h="265">
                  <a:moveTo>
                    <a:pt x="378" y="157"/>
                  </a:moveTo>
                  <a:lnTo>
                    <a:pt x="378" y="157"/>
                  </a:lnTo>
                  <a:lnTo>
                    <a:pt x="384" y="149"/>
                  </a:lnTo>
                  <a:lnTo>
                    <a:pt x="388" y="142"/>
                  </a:lnTo>
                  <a:lnTo>
                    <a:pt x="390" y="135"/>
                  </a:lnTo>
                  <a:lnTo>
                    <a:pt x="391" y="126"/>
                  </a:lnTo>
                  <a:lnTo>
                    <a:pt x="391" y="126"/>
                  </a:lnTo>
                  <a:lnTo>
                    <a:pt x="391" y="120"/>
                  </a:lnTo>
                  <a:lnTo>
                    <a:pt x="390" y="114"/>
                  </a:lnTo>
                  <a:lnTo>
                    <a:pt x="388" y="109"/>
                  </a:lnTo>
                  <a:lnTo>
                    <a:pt x="386" y="104"/>
                  </a:lnTo>
                  <a:lnTo>
                    <a:pt x="378" y="94"/>
                  </a:lnTo>
                  <a:lnTo>
                    <a:pt x="370" y="86"/>
                  </a:lnTo>
                  <a:lnTo>
                    <a:pt x="359" y="79"/>
                  </a:lnTo>
                  <a:lnTo>
                    <a:pt x="348" y="74"/>
                  </a:lnTo>
                  <a:lnTo>
                    <a:pt x="334" y="71"/>
                  </a:lnTo>
                  <a:lnTo>
                    <a:pt x="320" y="70"/>
                  </a:lnTo>
                  <a:lnTo>
                    <a:pt x="320" y="70"/>
                  </a:lnTo>
                  <a:lnTo>
                    <a:pt x="311" y="70"/>
                  </a:lnTo>
                  <a:lnTo>
                    <a:pt x="302" y="72"/>
                  </a:lnTo>
                  <a:lnTo>
                    <a:pt x="302" y="72"/>
                  </a:lnTo>
                  <a:lnTo>
                    <a:pt x="302" y="70"/>
                  </a:lnTo>
                  <a:lnTo>
                    <a:pt x="302" y="70"/>
                  </a:lnTo>
                  <a:lnTo>
                    <a:pt x="302" y="62"/>
                  </a:lnTo>
                  <a:lnTo>
                    <a:pt x="300" y="55"/>
                  </a:lnTo>
                  <a:lnTo>
                    <a:pt x="298" y="49"/>
                  </a:lnTo>
                  <a:lnTo>
                    <a:pt x="295" y="42"/>
                  </a:lnTo>
                  <a:lnTo>
                    <a:pt x="291" y="36"/>
                  </a:lnTo>
                  <a:lnTo>
                    <a:pt x="287" y="31"/>
                  </a:lnTo>
                  <a:lnTo>
                    <a:pt x="282" y="25"/>
                  </a:lnTo>
                  <a:lnTo>
                    <a:pt x="277" y="20"/>
                  </a:lnTo>
                  <a:lnTo>
                    <a:pt x="270" y="16"/>
                  </a:lnTo>
                  <a:lnTo>
                    <a:pt x="263" y="12"/>
                  </a:lnTo>
                  <a:lnTo>
                    <a:pt x="255" y="8"/>
                  </a:lnTo>
                  <a:lnTo>
                    <a:pt x="248" y="5"/>
                  </a:lnTo>
                  <a:lnTo>
                    <a:pt x="239" y="3"/>
                  </a:lnTo>
                  <a:lnTo>
                    <a:pt x="231" y="1"/>
                  </a:lnTo>
                  <a:lnTo>
                    <a:pt x="223" y="0"/>
                  </a:lnTo>
                  <a:lnTo>
                    <a:pt x="213" y="0"/>
                  </a:lnTo>
                  <a:lnTo>
                    <a:pt x="213" y="0"/>
                  </a:lnTo>
                  <a:lnTo>
                    <a:pt x="204" y="0"/>
                  </a:lnTo>
                  <a:lnTo>
                    <a:pt x="195" y="1"/>
                  </a:lnTo>
                  <a:lnTo>
                    <a:pt x="186" y="3"/>
                  </a:lnTo>
                  <a:lnTo>
                    <a:pt x="179" y="5"/>
                  </a:lnTo>
                  <a:lnTo>
                    <a:pt x="171" y="8"/>
                  </a:lnTo>
                  <a:lnTo>
                    <a:pt x="163" y="12"/>
                  </a:lnTo>
                  <a:lnTo>
                    <a:pt x="157" y="16"/>
                  </a:lnTo>
                  <a:lnTo>
                    <a:pt x="150" y="20"/>
                  </a:lnTo>
                  <a:lnTo>
                    <a:pt x="145" y="25"/>
                  </a:lnTo>
                  <a:lnTo>
                    <a:pt x="140" y="31"/>
                  </a:lnTo>
                  <a:lnTo>
                    <a:pt x="135" y="36"/>
                  </a:lnTo>
                  <a:lnTo>
                    <a:pt x="131" y="42"/>
                  </a:lnTo>
                  <a:lnTo>
                    <a:pt x="128" y="49"/>
                  </a:lnTo>
                  <a:lnTo>
                    <a:pt x="126" y="55"/>
                  </a:lnTo>
                  <a:lnTo>
                    <a:pt x="125" y="62"/>
                  </a:lnTo>
                  <a:lnTo>
                    <a:pt x="124" y="70"/>
                  </a:lnTo>
                  <a:lnTo>
                    <a:pt x="124" y="70"/>
                  </a:lnTo>
                  <a:lnTo>
                    <a:pt x="125" y="72"/>
                  </a:lnTo>
                  <a:lnTo>
                    <a:pt x="125" y="72"/>
                  </a:lnTo>
                  <a:lnTo>
                    <a:pt x="115" y="70"/>
                  </a:lnTo>
                  <a:lnTo>
                    <a:pt x="107" y="70"/>
                  </a:lnTo>
                  <a:lnTo>
                    <a:pt x="107" y="70"/>
                  </a:lnTo>
                  <a:lnTo>
                    <a:pt x="92" y="71"/>
                  </a:lnTo>
                  <a:lnTo>
                    <a:pt x="78" y="74"/>
                  </a:lnTo>
                  <a:lnTo>
                    <a:pt x="67" y="79"/>
                  </a:lnTo>
                  <a:lnTo>
                    <a:pt x="56" y="86"/>
                  </a:lnTo>
                  <a:lnTo>
                    <a:pt x="48" y="94"/>
                  </a:lnTo>
                  <a:lnTo>
                    <a:pt x="41" y="104"/>
                  </a:lnTo>
                  <a:lnTo>
                    <a:pt x="39" y="109"/>
                  </a:lnTo>
                  <a:lnTo>
                    <a:pt x="37" y="114"/>
                  </a:lnTo>
                  <a:lnTo>
                    <a:pt x="36" y="120"/>
                  </a:lnTo>
                  <a:lnTo>
                    <a:pt x="36" y="126"/>
                  </a:lnTo>
                  <a:lnTo>
                    <a:pt x="36" y="126"/>
                  </a:lnTo>
                  <a:lnTo>
                    <a:pt x="36" y="135"/>
                  </a:lnTo>
                  <a:lnTo>
                    <a:pt x="39" y="142"/>
                  </a:lnTo>
                  <a:lnTo>
                    <a:pt x="42" y="149"/>
                  </a:lnTo>
                  <a:lnTo>
                    <a:pt x="48" y="157"/>
                  </a:lnTo>
                  <a:lnTo>
                    <a:pt x="48" y="157"/>
                  </a:lnTo>
                  <a:lnTo>
                    <a:pt x="38" y="160"/>
                  </a:lnTo>
                  <a:lnTo>
                    <a:pt x="28" y="165"/>
                  </a:lnTo>
                  <a:lnTo>
                    <a:pt x="20" y="171"/>
                  </a:lnTo>
                  <a:lnTo>
                    <a:pt x="14" y="177"/>
                  </a:lnTo>
                  <a:lnTo>
                    <a:pt x="7" y="184"/>
                  </a:lnTo>
                  <a:lnTo>
                    <a:pt x="3" y="192"/>
                  </a:lnTo>
                  <a:lnTo>
                    <a:pt x="1" y="200"/>
                  </a:lnTo>
                  <a:lnTo>
                    <a:pt x="0" y="210"/>
                  </a:lnTo>
                  <a:lnTo>
                    <a:pt x="0" y="210"/>
                  </a:lnTo>
                  <a:lnTo>
                    <a:pt x="0" y="215"/>
                  </a:lnTo>
                  <a:lnTo>
                    <a:pt x="1" y="221"/>
                  </a:lnTo>
                  <a:lnTo>
                    <a:pt x="3" y="226"/>
                  </a:lnTo>
                  <a:lnTo>
                    <a:pt x="5" y="231"/>
                  </a:lnTo>
                  <a:lnTo>
                    <a:pt x="12" y="241"/>
                  </a:lnTo>
                  <a:lnTo>
                    <a:pt x="21" y="249"/>
                  </a:lnTo>
                  <a:lnTo>
                    <a:pt x="32" y="256"/>
                  </a:lnTo>
                  <a:lnTo>
                    <a:pt x="43" y="261"/>
                  </a:lnTo>
                  <a:lnTo>
                    <a:pt x="57" y="264"/>
                  </a:lnTo>
                  <a:lnTo>
                    <a:pt x="71" y="265"/>
                  </a:lnTo>
                  <a:lnTo>
                    <a:pt x="355" y="265"/>
                  </a:lnTo>
                  <a:lnTo>
                    <a:pt x="355" y="265"/>
                  </a:lnTo>
                  <a:lnTo>
                    <a:pt x="370" y="264"/>
                  </a:lnTo>
                  <a:lnTo>
                    <a:pt x="383" y="261"/>
                  </a:lnTo>
                  <a:lnTo>
                    <a:pt x="395" y="256"/>
                  </a:lnTo>
                  <a:lnTo>
                    <a:pt x="406" y="249"/>
                  </a:lnTo>
                  <a:lnTo>
                    <a:pt x="414" y="241"/>
                  </a:lnTo>
                  <a:lnTo>
                    <a:pt x="421" y="231"/>
                  </a:lnTo>
                  <a:lnTo>
                    <a:pt x="423" y="226"/>
                  </a:lnTo>
                  <a:lnTo>
                    <a:pt x="425" y="221"/>
                  </a:lnTo>
                  <a:lnTo>
                    <a:pt x="426" y="215"/>
                  </a:lnTo>
                  <a:lnTo>
                    <a:pt x="426" y="210"/>
                  </a:lnTo>
                  <a:lnTo>
                    <a:pt x="426" y="210"/>
                  </a:lnTo>
                  <a:lnTo>
                    <a:pt x="426" y="200"/>
                  </a:lnTo>
                  <a:lnTo>
                    <a:pt x="423" y="192"/>
                  </a:lnTo>
                  <a:lnTo>
                    <a:pt x="419" y="184"/>
                  </a:lnTo>
                  <a:lnTo>
                    <a:pt x="413" y="177"/>
                  </a:lnTo>
                  <a:lnTo>
                    <a:pt x="406" y="171"/>
                  </a:lnTo>
                  <a:lnTo>
                    <a:pt x="397" y="165"/>
                  </a:lnTo>
                  <a:lnTo>
                    <a:pt x="389" y="160"/>
                  </a:lnTo>
                  <a:lnTo>
                    <a:pt x="378" y="157"/>
                  </a:lnTo>
                  <a:lnTo>
                    <a:pt x="378" y="157"/>
                  </a:ln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7562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21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1436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
        <p:nvSpPr>
          <p:cNvPr id="4" name="Content Placeholder 2"/>
          <p:cNvSpPr>
            <a:spLocks noGrp="1"/>
          </p:cNvSpPr>
          <p:nvPr>
            <p:ph sz="quarter" idx="10" hasCustomPrompt="1"/>
          </p:nvPr>
        </p:nvSpPr>
        <p:spPr bwMode="gray">
          <a:xfrm>
            <a:off x="303461" y="1388711"/>
            <a:ext cx="394468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5" name="Content Placeholder 2"/>
          <p:cNvSpPr>
            <a:spLocks noGrp="1"/>
          </p:cNvSpPr>
          <p:nvPr>
            <p:ph sz="quarter" idx="11" hasCustomPrompt="1"/>
          </p:nvPr>
        </p:nvSpPr>
        <p:spPr bwMode="gray">
          <a:xfrm>
            <a:off x="4932611" y="1388711"/>
            <a:ext cx="394468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147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Tree>
    <p:extLst>
      <p:ext uri="{BB962C8B-B14F-4D97-AF65-F5344CB8AC3E}">
        <p14:creationId xmlns:p14="http://schemas.microsoft.com/office/powerpoint/2010/main" val="28271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64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rgbClr val="4D4D4D"/>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3" name="Rectangle 2"/>
          <p:cNvSpPr/>
          <p:nvPr userDrawn="1"/>
        </p:nvSpPr>
        <p:spPr bwMode="gray">
          <a:xfrm>
            <a:off x="0" y="0"/>
            <a:ext cx="9144000" cy="1590675"/>
          </a:xfrm>
          <a:prstGeom prst="rect">
            <a:avLst/>
          </a:prstGeom>
          <a:gradFill flip="none" rotWithShape="1">
            <a:gsLst>
              <a:gs pos="0">
                <a:schemeClr val="tx2">
                  <a:lumMod val="75000"/>
                  <a:lumOff val="25000"/>
                  <a:shade val="30000"/>
                  <a:satMod val="115000"/>
                  <a:alpha val="0"/>
                </a:schemeClr>
              </a:gs>
              <a:gs pos="100000">
                <a:schemeClr val="tx2">
                  <a:lumMod val="85000"/>
                  <a:lumOff val="15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Tree>
    <p:extLst>
      <p:ext uri="{BB962C8B-B14F-4D97-AF65-F5344CB8AC3E}">
        <p14:creationId xmlns:p14="http://schemas.microsoft.com/office/powerpoint/2010/main" val="377549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50000"/>
          </a:schemeClr>
        </a:solidFill>
        <a:effectLst/>
      </p:bgPr>
    </p:bg>
    <p:spTree>
      <p:nvGrpSpPr>
        <p:cNvPr id="1" name=""/>
        <p:cNvGrpSpPr/>
        <p:nvPr/>
      </p:nvGrpSpPr>
      <p:grpSpPr>
        <a:xfrm>
          <a:off x="0" y="0"/>
          <a:ext cx="0" cy="0"/>
          <a:chOff x="0" y="0"/>
          <a:chExt cx="0" cy="0"/>
        </a:xfrm>
      </p:grpSpPr>
      <p:sp>
        <p:nvSpPr>
          <p:cNvPr id="36" name="Rectangle 35"/>
          <p:cNvSpPr/>
          <p:nvPr/>
        </p:nvSpPr>
        <p:spPr bwMode="gray">
          <a:xfrm>
            <a:off x="0" y="0"/>
            <a:ext cx="9144000" cy="5143500"/>
          </a:xfrm>
          <a:prstGeom prst="rect">
            <a:avLst/>
          </a:prstGeom>
          <a:solidFill>
            <a:srgbClr val="4D4D4D"/>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2" name="Rectangle 1"/>
          <p:cNvSpPr/>
          <p:nvPr/>
        </p:nvSpPr>
        <p:spPr bwMode="gray">
          <a:xfrm>
            <a:off x="0" y="0"/>
            <a:ext cx="9144000" cy="1590675"/>
          </a:xfrm>
          <a:prstGeom prst="rect">
            <a:avLst/>
          </a:prstGeom>
          <a:gradFill flip="none" rotWithShape="1">
            <a:gsLst>
              <a:gs pos="0">
                <a:schemeClr val="tx2">
                  <a:lumMod val="75000"/>
                  <a:lumOff val="25000"/>
                  <a:shade val="30000"/>
                  <a:satMod val="115000"/>
                  <a:alpha val="0"/>
                </a:schemeClr>
              </a:gs>
              <a:gs pos="100000">
                <a:schemeClr val="tx2">
                  <a:lumMod val="85000"/>
                  <a:lumOff val="15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029" name="Rectangle 3"/>
          <p:cNvSpPr>
            <a:spLocks noGrp="1" noChangeArrowheads="1"/>
          </p:cNvSpPr>
          <p:nvPr>
            <p:ph type="body" idx="1"/>
          </p:nvPr>
        </p:nvSpPr>
        <p:spPr bwMode="gray">
          <a:xfrm>
            <a:off x="301752" y="1389888"/>
            <a:ext cx="8572501" cy="1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pic>
        <p:nvPicPr>
          <p:cNvPr id="1032" name="Picture 54" descr="wind_river" hidden="1"/>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028" name="Rectangle 2"/>
          <p:cNvSpPr>
            <a:spLocks noGrp="1" noChangeArrowheads="1"/>
          </p:cNvSpPr>
          <p:nvPr>
            <p:ph type="title"/>
          </p:nvPr>
        </p:nvSpPr>
        <p:spPr bwMode="white">
          <a:xfrm>
            <a:off x="295274" y="506625"/>
            <a:ext cx="8572501" cy="3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eaLnBrk="1" hangingPunct="1"/>
            <a:r>
              <a:rPr lang="en-US" dirty="0" smtClean="0"/>
              <a:t>Click to Add Title</a:t>
            </a:r>
          </a:p>
        </p:txBody>
      </p:sp>
      <p:sp>
        <p:nvSpPr>
          <p:cNvPr id="101" name="TextBox 100"/>
          <p:cNvSpPr txBox="1"/>
          <p:nvPr/>
        </p:nvSpPr>
        <p:spPr bwMode="gray">
          <a:xfrm>
            <a:off x="277219" y="4847753"/>
            <a:ext cx="110608"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fld id="{58EC7406-F4CC-4ABF-902E-2AF4E70E5C0F}" type="slidenum">
              <a:rPr lang="en-US" sz="700" smtClean="0">
                <a:solidFill>
                  <a:schemeClr val="bg1">
                    <a:lumMod val="65000"/>
                  </a:schemeClr>
                </a:solidFill>
                <a:latin typeface="Arial"/>
              </a:rPr>
              <a:pPr/>
              <a:t>‹#›</a:t>
            </a:fld>
            <a:endParaRPr lang="en-US" sz="700" dirty="0" smtClean="0">
              <a:solidFill>
                <a:schemeClr val="bg1">
                  <a:lumMod val="65000"/>
                </a:schemeClr>
              </a:solidFill>
              <a:latin typeface="Arial"/>
            </a:endParaRPr>
          </a:p>
        </p:txBody>
      </p:sp>
      <p:grpSp>
        <p:nvGrpSpPr>
          <p:cNvPr id="4" name="Group 3"/>
          <p:cNvGrpSpPr/>
          <p:nvPr/>
        </p:nvGrpSpPr>
        <p:grpSpPr>
          <a:xfrm>
            <a:off x="592658" y="4752120"/>
            <a:ext cx="8551343" cy="392025"/>
            <a:chOff x="592658" y="4752120"/>
            <a:chExt cx="8551343" cy="392025"/>
          </a:xfrm>
        </p:grpSpPr>
        <p:sp>
          <p:nvSpPr>
            <p:cNvPr id="102" name="TextBox 101"/>
            <p:cNvSpPr txBox="1"/>
            <p:nvPr userDrawn="1"/>
          </p:nvSpPr>
          <p:spPr bwMode="gray">
            <a:xfrm>
              <a:off x="592658" y="4847753"/>
              <a:ext cx="1615827"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700" dirty="0" smtClean="0">
                  <a:solidFill>
                    <a:schemeClr val="bg1">
                      <a:lumMod val="65000"/>
                    </a:schemeClr>
                  </a:solidFill>
                </a:rPr>
                <a:t>© 2016 Wind River. All Rights Reserved.</a:t>
              </a:r>
              <a:endParaRPr lang="en-US" sz="700" dirty="0">
                <a:solidFill>
                  <a:schemeClr val="bg1">
                    <a:lumMod val="65000"/>
                  </a:schemeClr>
                </a:solidFill>
              </a:endParaRPr>
            </a:p>
          </p:txBody>
        </p:sp>
        <p:cxnSp>
          <p:nvCxnSpPr>
            <p:cNvPr id="6" name="Straight Connector 5"/>
            <p:cNvCxnSpPr/>
            <p:nvPr userDrawn="1"/>
          </p:nvCxnSpPr>
          <p:spPr bwMode="gray">
            <a:xfrm flipH="1">
              <a:off x="2257572" y="4901325"/>
              <a:ext cx="6229608" cy="3471"/>
            </a:xfrm>
            <a:prstGeom prst="line">
              <a:avLst/>
            </a:prstGeom>
            <a:solidFill>
              <a:schemeClr val="accent2"/>
            </a:solidFill>
            <a:ln w="9525" cap="flat" cmpd="sng" algn="ctr">
              <a:gradFill>
                <a:gsLst>
                  <a:gs pos="0">
                    <a:schemeClr val="bg1"/>
                  </a:gs>
                  <a:gs pos="19000">
                    <a:schemeClr val="bg1"/>
                  </a:gs>
                  <a:gs pos="100000">
                    <a:schemeClr val="accent1">
                      <a:tint val="23500"/>
                      <a:satMod val="160000"/>
                      <a:alpha val="0"/>
                    </a:schemeClr>
                  </a:gs>
                </a:gsLst>
                <a:lin ang="0" scaled="0"/>
              </a:gradFill>
              <a:prstDash val="solid"/>
              <a:round/>
              <a:headEnd type="none" w="med" len="med"/>
              <a:tailEnd type="none" w="med" len="med"/>
            </a:ln>
            <a:effectLst/>
          </p:spPr>
        </p:cxnSp>
        <p:pic>
          <p:nvPicPr>
            <p:cNvPr id="43"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483600" y="4752120"/>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Group 29"/>
            <p:cNvGrpSpPr/>
            <p:nvPr userDrawn="1"/>
          </p:nvGrpSpPr>
          <p:grpSpPr>
            <a:xfrm>
              <a:off x="3770949" y="4797225"/>
              <a:ext cx="2003565" cy="216027"/>
              <a:chOff x="3770949" y="4797225"/>
              <a:chExt cx="2003565" cy="216027"/>
            </a:xfrm>
          </p:grpSpPr>
          <p:grpSp>
            <p:nvGrpSpPr>
              <p:cNvPr id="31" name="Group 30"/>
              <p:cNvGrpSpPr/>
              <p:nvPr userDrawn="1"/>
            </p:nvGrpSpPr>
            <p:grpSpPr>
              <a:xfrm>
                <a:off x="5212944" y="4802764"/>
                <a:ext cx="204064" cy="204064"/>
                <a:chOff x="5152095" y="4802764"/>
                <a:chExt cx="204064" cy="204064"/>
              </a:xfrm>
            </p:grpSpPr>
            <p:sp>
              <p:nvSpPr>
                <p:cNvPr id="76" name="Oval 75"/>
                <p:cNvSpPr/>
                <p:nvPr userDrawn="1"/>
              </p:nvSpPr>
              <p:spPr bwMode="gray">
                <a:xfrm>
                  <a:off x="5152095"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77" name="Group 76"/>
                <p:cNvGrpSpPr/>
                <p:nvPr userDrawn="1"/>
              </p:nvGrpSpPr>
              <p:grpSpPr>
                <a:xfrm>
                  <a:off x="5181908" y="4845984"/>
                  <a:ext cx="144439" cy="132570"/>
                  <a:chOff x="5547617" y="4845984"/>
                  <a:chExt cx="144439" cy="132570"/>
                </a:xfrm>
              </p:grpSpPr>
              <p:sp>
                <p:nvSpPr>
                  <p:cNvPr id="78" name="Freeform 36"/>
                  <p:cNvSpPr>
                    <a:spLocks/>
                  </p:cNvSpPr>
                  <p:nvPr userDrawn="1"/>
                </p:nvSpPr>
                <p:spPr bwMode="gray">
                  <a:xfrm flipH="1">
                    <a:off x="5600236" y="4883307"/>
                    <a:ext cx="39403" cy="95247"/>
                  </a:xfrm>
                  <a:custGeom>
                    <a:avLst/>
                    <a:gdLst>
                      <a:gd name="T0" fmla="*/ 264 w 415"/>
                      <a:gd name="T1" fmla="*/ 224 h 1003"/>
                      <a:gd name="T2" fmla="*/ 265 w 415"/>
                      <a:gd name="T3" fmla="*/ 219 h 1003"/>
                      <a:gd name="T4" fmla="*/ 287 w 415"/>
                      <a:gd name="T5" fmla="*/ 202 h 1003"/>
                      <a:gd name="T6" fmla="*/ 287 w 415"/>
                      <a:gd name="T7" fmla="*/ 43 h 1003"/>
                      <a:gd name="T8" fmla="*/ 129 w 415"/>
                      <a:gd name="T9" fmla="*/ 43 h 1003"/>
                      <a:gd name="T10" fmla="*/ 129 w 415"/>
                      <a:gd name="T11" fmla="*/ 202 h 1003"/>
                      <a:gd name="T12" fmla="*/ 151 w 415"/>
                      <a:gd name="T13" fmla="*/ 218 h 1003"/>
                      <a:gd name="T14" fmla="*/ 152 w 415"/>
                      <a:gd name="T15" fmla="*/ 224 h 1003"/>
                      <a:gd name="T16" fmla="*/ 3 w 415"/>
                      <a:gd name="T17" fmla="*/ 976 h 1003"/>
                      <a:gd name="T18" fmla="*/ 26 w 415"/>
                      <a:gd name="T19" fmla="*/ 1003 h 1003"/>
                      <a:gd name="T20" fmla="*/ 82 w 415"/>
                      <a:gd name="T21" fmla="*/ 1003 h 1003"/>
                      <a:gd name="T22" fmla="*/ 115 w 415"/>
                      <a:gd name="T23" fmla="*/ 976 h 1003"/>
                      <a:gd name="T24" fmla="*/ 208 w 415"/>
                      <a:gd name="T25" fmla="*/ 508 h 1003"/>
                      <a:gd name="T26" fmla="*/ 300 w 415"/>
                      <a:gd name="T27" fmla="*/ 976 h 1003"/>
                      <a:gd name="T28" fmla="*/ 334 w 415"/>
                      <a:gd name="T29" fmla="*/ 1003 h 1003"/>
                      <a:gd name="T30" fmla="*/ 390 w 415"/>
                      <a:gd name="T31" fmla="*/ 1003 h 1003"/>
                      <a:gd name="T32" fmla="*/ 412 w 415"/>
                      <a:gd name="T33" fmla="*/ 976 h 1003"/>
                      <a:gd name="T34" fmla="*/ 264 w 415"/>
                      <a:gd name="T35" fmla="*/ 224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5" h="1003">
                        <a:moveTo>
                          <a:pt x="264" y="224"/>
                        </a:moveTo>
                        <a:cubicBezTo>
                          <a:pt x="265" y="219"/>
                          <a:pt x="265" y="219"/>
                          <a:pt x="265" y="219"/>
                        </a:cubicBezTo>
                        <a:cubicBezTo>
                          <a:pt x="273" y="214"/>
                          <a:pt x="280" y="209"/>
                          <a:pt x="287" y="202"/>
                        </a:cubicBezTo>
                        <a:cubicBezTo>
                          <a:pt x="331" y="158"/>
                          <a:pt x="331" y="87"/>
                          <a:pt x="287" y="43"/>
                        </a:cubicBezTo>
                        <a:cubicBezTo>
                          <a:pt x="244" y="0"/>
                          <a:pt x="173" y="0"/>
                          <a:pt x="129" y="43"/>
                        </a:cubicBezTo>
                        <a:cubicBezTo>
                          <a:pt x="85" y="87"/>
                          <a:pt x="85" y="158"/>
                          <a:pt x="129" y="202"/>
                        </a:cubicBezTo>
                        <a:cubicBezTo>
                          <a:pt x="136" y="208"/>
                          <a:pt x="143" y="214"/>
                          <a:pt x="151" y="218"/>
                        </a:cubicBezTo>
                        <a:cubicBezTo>
                          <a:pt x="152" y="224"/>
                          <a:pt x="152" y="224"/>
                          <a:pt x="152" y="224"/>
                        </a:cubicBezTo>
                        <a:cubicBezTo>
                          <a:pt x="3" y="976"/>
                          <a:pt x="3" y="976"/>
                          <a:pt x="3" y="976"/>
                        </a:cubicBezTo>
                        <a:cubicBezTo>
                          <a:pt x="0" y="991"/>
                          <a:pt x="10" y="1003"/>
                          <a:pt x="26" y="1003"/>
                        </a:cubicBezTo>
                        <a:cubicBezTo>
                          <a:pt x="82" y="1003"/>
                          <a:pt x="82" y="1003"/>
                          <a:pt x="82" y="1003"/>
                        </a:cubicBezTo>
                        <a:cubicBezTo>
                          <a:pt x="97" y="1003"/>
                          <a:pt x="112" y="991"/>
                          <a:pt x="115" y="976"/>
                        </a:cubicBezTo>
                        <a:cubicBezTo>
                          <a:pt x="208" y="508"/>
                          <a:pt x="208" y="508"/>
                          <a:pt x="208" y="508"/>
                        </a:cubicBezTo>
                        <a:cubicBezTo>
                          <a:pt x="300" y="976"/>
                          <a:pt x="300" y="976"/>
                          <a:pt x="300" y="976"/>
                        </a:cubicBezTo>
                        <a:cubicBezTo>
                          <a:pt x="303" y="991"/>
                          <a:pt x="318" y="1003"/>
                          <a:pt x="334" y="1003"/>
                        </a:cubicBezTo>
                        <a:cubicBezTo>
                          <a:pt x="390" y="1003"/>
                          <a:pt x="390" y="1003"/>
                          <a:pt x="390" y="1003"/>
                        </a:cubicBezTo>
                        <a:cubicBezTo>
                          <a:pt x="405" y="1003"/>
                          <a:pt x="415" y="991"/>
                          <a:pt x="412" y="976"/>
                        </a:cubicBezTo>
                        <a:lnTo>
                          <a:pt x="264" y="224"/>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9" name="Freeform 37"/>
                  <p:cNvSpPr>
                    <a:spLocks/>
                  </p:cNvSpPr>
                  <p:nvPr userDrawn="1"/>
                </p:nvSpPr>
                <p:spPr bwMode="gray">
                  <a:xfrm flipH="1">
                    <a:off x="5655100" y="4845984"/>
                    <a:ext cx="36956" cy="97327"/>
                  </a:xfrm>
                  <a:custGeom>
                    <a:avLst/>
                    <a:gdLst>
                      <a:gd name="T0" fmla="*/ 363 w 389"/>
                      <a:gd name="T1" fmla="*/ 118 h 1025"/>
                      <a:gd name="T2" fmla="*/ 363 w 389"/>
                      <a:gd name="T3" fmla="*/ 25 h 1025"/>
                      <a:gd name="T4" fmla="*/ 270 w 389"/>
                      <a:gd name="T5" fmla="*/ 25 h 1025"/>
                      <a:gd name="T6" fmla="*/ 270 w 389"/>
                      <a:gd name="T7" fmla="*/ 1006 h 1025"/>
                      <a:gd name="T8" fmla="*/ 316 w 389"/>
                      <a:gd name="T9" fmla="*/ 1025 h 1025"/>
                      <a:gd name="T10" fmla="*/ 363 w 389"/>
                      <a:gd name="T11" fmla="*/ 1006 h 1025"/>
                      <a:gd name="T12" fmla="*/ 363 w 389"/>
                      <a:gd name="T13" fmla="*/ 913 h 1025"/>
                      <a:gd name="T14" fmla="*/ 363 w 389"/>
                      <a:gd name="T15" fmla="*/ 118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363" y="118"/>
                        </a:moveTo>
                        <a:cubicBezTo>
                          <a:pt x="389" y="93"/>
                          <a:pt x="389" y="51"/>
                          <a:pt x="363" y="25"/>
                        </a:cubicBezTo>
                        <a:cubicBezTo>
                          <a:pt x="337" y="0"/>
                          <a:pt x="296" y="0"/>
                          <a:pt x="270" y="25"/>
                        </a:cubicBezTo>
                        <a:cubicBezTo>
                          <a:pt x="0" y="296"/>
                          <a:pt x="0" y="735"/>
                          <a:pt x="270" y="1006"/>
                        </a:cubicBezTo>
                        <a:cubicBezTo>
                          <a:pt x="283" y="1019"/>
                          <a:pt x="300" y="1025"/>
                          <a:pt x="316" y="1025"/>
                        </a:cubicBezTo>
                        <a:cubicBezTo>
                          <a:pt x="333" y="1025"/>
                          <a:pt x="350" y="1019"/>
                          <a:pt x="363" y="1006"/>
                        </a:cubicBezTo>
                        <a:cubicBezTo>
                          <a:pt x="389" y="980"/>
                          <a:pt x="389" y="938"/>
                          <a:pt x="363" y="913"/>
                        </a:cubicBezTo>
                        <a:cubicBezTo>
                          <a:pt x="144" y="694"/>
                          <a:pt x="144" y="337"/>
                          <a:pt x="363" y="11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0" name="Freeform 38"/>
                  <p:cNvSpPr>
                    <a:spLocks/>
                  </p:cNvSpPr>
                  <p:nvPr userDrawn="1"/>
                </p:nvSpPr>
                <p:spPr bwMode="gray">
                  <a:xfrm flipH="1">
                    <a:off x="5547617" y="4845984"/>
                    <a:ext cx="36956" cy="97327"/>
                  </a:xfrm>
                  <a:custGeom>
                    <a:avLst/>
                    <a:gdLst>
                      <a:gd name="T0" fmla="*/ 118 w 389"/>
                      <a:gd name="T1" fmla="*/ 25 h 1025"/>
                      <a:gd name="T2" fmla="*/ 25 w 389"/>
                      <a:gd name="T3" fmla="*/ 25 h 1025"/>
                      <a:gd name="T4" fmla="*/ 25 w 389"/>
                      <a:gd name="T5" fmla="*/ 118 h 1025"/>
                      <a:gd name="T6" fmla="*/ 25 w 389"/>
                      <a:gd name="T7" fmla="*/ 913 h 1025"/>
                      <a:gd name="T8" fmla="*/ 25 w 389"/>
                      <a:gd name="T9" fmla="*/ 1006 h 1025"/>
                      <a:gd name="T10" fmla="*/ 72 w 389"/>
                      <a:gd name="T11" fmla="*/ 1025 h 1025"/>
                      <a:gd name="T12" fmla="*/ 118 w 389"/>
                      <a:gd name="T13" fmla="*/ 1006 h 1025"/>
                      <a:gd name="T14" fmla="*/ 118 w 389"/>
                      <a:gd name="T15" fmla="*/ 25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118" y="25"/>
                        </a:moveTo>
                        <a:cubicBezTo>
                          <a:pt x="93" y="0"/>
                          <a:pt x="51" y="0"/>
                          <a:pt x="25" y="25"/>
                        </a:cubicBezTo>
                        <a:cubicBezTo>
                          <a:pt x="0" y="51"/>
                          <a:pt x="0" y="93"/>
                          <a:pt x="25" y="118"/>
                        </a:cubicBezTo>
                        <a:cubicBezTo>
                          <a:pt x="244" y="337"/>
                          <a:pt x="244" y="694"/>
                          <a:pt x="25" y="913"/>
                        </a:cubicBezTo>
                        <a:cubicBezTo>
                          <a:pt x="0" y="938"/>
                          <a:pt x="0" y="980"/>
                          <a:pt x="25" y="1006"/>
                        </a:cubicBezTo>
                        <a:cubicBezTo>
                          <a:pt x="38" y="1019"/>
                          <a:pt x="55" y="1025"/>
                          <a:pt x="72" y="1025"/>
                        </a:cubicBezTo>
                        <a:cubicBezTo>
                          <a:pt x="89" y="1025"/>
                          <a:pt x="106" y="1019"/>
                          <a:pt x="118" y="1006"/>
                        </a:cubicBezTo>
                        <a:cubicBezTo>
                          <a:pt x="389" y="735"/>
                          <a:pt x="389" y="296"/>
                          <a:pt x="118" y="2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1" name="Freeform 39"/>
                  <p:cNvSpPr>
                    <a:spLocks/>
                  </p:cNvSpPr>
                  <p:nvPr userDrawn="1"/>
                </p:nvSpPr>
                <p:spPr bwMode="gray">
                  <a:xfrm flipH="1">
                    <a:off x="5635153" y="4865931"/>
                    <a:ext cx="25943" cy="57434"/>
                  </a:xfrm>
                  <a:custGeom>
                    <a:avLst/>
                    <a:gdLst>
                      <a:gd name="T0" fmla="*/ 247 w 273"/>
                      <a:gd name="T1" fmla="*/ 493 h 605"/>
                      <a:gd name="T2" fmla="*/ 247 w 273"/>
                      <a:gd name="T3" fmla="*/ 118 h 605"/>
                      <a:gd name="T4" fmla="*/ 247 w 273"/>
                      <a:gd name="T5" fmla="*/ 25 h 605"/>
                      <a:gd name="T6" fmla="*/ 154 w 273"/>
                      <a:gd name="T7" fmla="*/ 25 h 605"/>
                      <a:gd name="T8" fmla="*/ 154 w 273"/>
                      <a:gd name="T9" fmla="*/ 586 h 605"/>
                      <a:gd name="T10" fmla="*/ 201 w 273"/>
                      <a:gd name="T11" fmla="*/ 605 h 605"/>
                      <a:gd name="T12" fmla="*/ 247 w 273"/>
                      <a:gd name="T13" fmla="*/ 586 h 605"/>
                      <a:gd name="T14" fmla="*/ 247 w 273"/>
                      <a:gd name="T15" fmla="*/ 493 h 6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605">
                        <a:moveTo>
                          <a:pt x="247" y="493"/>
                        </a:moveTo>
                        <a:cubicBezTo>
                          <a:pt x="144" y="389"/>
                          <a:pt x="144" y="222"/>
                          <a:pt x="247" y="118"/>
                        </a:cubicBezTo>
                        <a:cubicBezTo>
                          <a:pt x="273" y="93"/>
                          <a:pt x="273" y="51"/>
                          <a:pt x="247" y="25"/>
                        </a:cubicBezTo>
                        <a:cubicBezTo>
                          <a:pt x="221" y="0"/>
                          <a:pt x="180" y="0"/>
                          <a:pt x="154" y="25"/>
                        </a:cubicBezTo>
                        <a:cubicBezTo>
                          <a:pt x="0" y="180"/>
                          <a:pt x="0" y="431"/>
                          <a:pt x="154" y="586"/>
                        </a:cubicBezTo>
                        <a:cubicBezTo>
                          <a:pt x="167" y="598"/>
                          <a:pt x="184" y="605"/>
                          <a:pt x="201" y="605"/>
                        </a:cubicBezTo>
                        <a:cubicBezTo>
                          <a:pt x="217" y="605"/>
                          <a:pt x="234" y="598"/>
                          <a:pt x="247" y="586"/>
                        </a:cubicBezTo>
                        <a:cubicBezTo>
                          <a:pt x="273" y="560"/>
                          <a:pt x="273" y="518"/>
                          <a:pt x="247" y="49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2" name="Freeform 40"/>
                  <p:cNvSpPr>
                    <a:spLocks/>
                  </p:cNvSpPr>
                  <p:nvPr userDrawn="1"/>
                </p:nvSpPr>
                <p:spPr bwMode="gray">
                  <a:xfrm flipH="1">
                    <a:off x="5582289" y="4865931"/>
                    <a:ext cx="22231" cy="57434"/>
                  </a:xfrm>
                  <a:custGeom>
                    <a:avLst/>
                    <a:gdLst>
                      <a:gd name="T0" fmla="*/ 118 w 234"/>
                      <a:gd name="T1" fmla="*/ 25 h 605"/>
                      <a:gd name="T2" fmla="*/ 25 w 234"/>
                      <a:gd name="T3" fmla="*/ 25 h 605"/>
                      <a:gd name="T4" fmla="*/ 25 w 234"/>
                      <a:gd name="T5" fmla="*/ 118 h 605"/>
                      <a:gd name="T6" fmla="*/ 103 w 234"/>
                      <a:gd name="T7" fmla="*/ 305 h 605"/>
                      <a:gd name="T8" fmla="*/ 25 w 234"/>
                      <a:gd name="T9" fmla="*/ 493 h 605"/>
                      <a:gd name="T10" fmla="*/ 25 w 234"/>
                      <a:gd name="T11" fmla="*/ 586 h 605"/>
                      <a:gd name="T12" fmla="*/ 72 w 234"/>
                      <a:gd name="T13" fmla="*/ 605 h 605"/>
                      <a:gd name="T14" fmla="*/ 118 w 234"/>
                      <a:gd name="T15" fmla="*/ 586 h 605"/>
                      <a:gd name="T16" fmla="*/ 234 w 234"/>
                      <a:gd name="T17" fmla="*/ 305 h 605"/>
                      <a:gd name="T18" fmla="*/ 118 w 234"/>
                      <a:gd name="T19" fmla="*/ 2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605">
                        <a:moveTo>
                          <a:pt x="118" y="25"/>
                        </a:moveTo>
                        <a:cubicBezTo>
                          <a:pt x="93" y="0"/>
                          <a:pt x="51" y="0"/>
                          <a:pt x="25" y="25"/>
                        </a:cubicBezTo>
                        <a:cubicBezTo>
                          <a:pt x="0" y="51"/>
                          <a:pt x="0" y="93"/>
                          <a:pt x="25" y="118"/>
                        </a:cubicBezTo>
                        <a:cubicBezTo>
                          <a:pt x="75" y="168"/>
                          <a:pt x="103" y="235"/>
                          <a:pt x="103" y="305"/>
                        </a:cubicBezTo>
                        <a:cubicBezTo>
                          <a:pt x="103" y="376"/>
                          <a:pt x="75" y="443"/>
                          <a:pt x="25" y="493"/>
                        </a:cubicBezTo>
                        <a:cubicBezTo>
                          <a:pt x="0" y="518"/>
                          <a:pt x="0" y="560"/>
                          <a:pt x="25" y="586"/>
                        </a:cubicBezTo>
                        <a:cubicBezTo>
                          <a:pt x="38" y="598"/>
                          <a:pt x="55" y="605"/>
                          <a:pt x="72" y="605"/>
                        </a:cubicBezTo>
                        <a:cubicBezTo>
                          <a:pt x="89" y="605"/>
                          <a:pt x="105" y="598"/>
                          <a:pt x="118" y="586"/>
                        </a:cubicBezTo>
                        <a:cubicBezTo>
                          <a:pt x="193" y="511"/>
                          <a:pt x="234" y="411"/>
                          <a:pt x="234" y="305"/>
                        </a:cubicBezTo>
                        <a:cubicBezTo>
                          <a:pt x="234" y="200"/>
                          <a:pt x="193" y="100"/>
                          <a:pt x="118" y="2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32" name="Group 31"/>
              <p:cNvGrpSpPr/>
              <p:nvPr userDrawn="1"/>
            </p:nvGrpSpPr>
            <p:grpSpPr>
              <a:xfrm>
                <a:off x="5570450" y="4802764"/>
                <a:ext cx="204064" cy="204064"/>
                <a:chOff x="5513300" y="4802764"/>
                <a:chExt cx="204064" cy="204064"/>
              </a:xfrm>
            </p:grpSpPr>
            <p:sp>
              <p:nvSpPr>
                <p:cNvPr id="74" name="Oval 73"/>
                <p:cNvSpPr/>
                <p:nvPr userDrawn="1"/>
              </p:nvSpPr>
              <p:spPr bwMode="gray">
                <a:xfrm>
                  <a:off x="5513300"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5" name="Freeform 5"/>
                <p:cNvSpPr>
                  <a:spLocks/>
                </p:cNvSpPr>
                <p:nvPr userDrawn="1"/>
              </p:nvSpPr>
              <p:spPr bwMode="gray">
                <a:xfrm>
                  <a:off x="5547173" y="4854474"/>
                  <a:ext cx="136318" cy="84799"/>
                </a:xfrm>
                <a:custGeom>
                  <a:avLst/>
                  <a:gdLst/>
                  <a:ahLst/>
                  <a:cxnLst>
                    <a:cxn ang="0">
                      <a:pos x="378" y="157"/>
                    </a:cxn>
                    <a:cxn ang="0">
                      <a:pos x="388" y="142"/>
                    </a:cxn>
                    <a:cxn ang="0">
                      <a:pos x="391" y="126"/>
                    </a:cxn>
                    <a:cxn ang="0">
                      <a:pos x="391" y="120"/>
                    </a:cxn>
                    <a:cxn ang="0">
                      <a:pos x="388" y="109"/>
                    </a:cxn>
                    <a:cxn ang="0">
                      <a:pos x="378" y="94"/>
                    </a:cxn>
                    <a:cxn ang="0">
                      <a:pos x="359" y="79"/>
                    </a:cxn>
                    <a:cxn ang="0">
                      <a:pos x="334" y="71"/>
                    </a:cxn>
                    <a:cxn ang="0">
                      <a:pos x="320" y="70"/>
                    </a:cxn>
                    <a:cxn ang="0">
                      <a:pos x="302" y="72"/>
                    </a:cxn>
                    <a:cxn ang="0">
                      <a:pos x="302" y="70"/>
                    </a:cxn>
                    <a:cxn ang="0">
                      <a:pos x="302" y="62"/>
                    </a:cxn>
                    <a:cxn ang="0">
                      <a:pos x="298" y="49"/>
                    </a:cxn>
                    <a:cxn ang="0">
                      <a:pos x="291" y="36"/>
                    </a:cxn>
                    <a:cxn ang="0">
                      <a:pos x="282" y="25"/>
                    </a:cxn>
                    <a:cxn ang="0">
                      <a:pos x="270" y="16"/>
                    </a:cxn>
                    <a:cxn ang="0">
                      <a:pos x="255" y="8"/>
                    </a:cxn>
                    <a:cxn ang="0">
                      <a:pos x="239" y="3"/>
                    </a:cxn>
                    <a:cxn ang="0">
                      <a:pos x="223" y="0"/>
                    </a:cxn>
                    <a:cxn ang="0">
                      <a:pos x="213" y="0"/>
                    </a:cxn>
                    <a:cxn ang="0">
                      <a:pos x="195" y="1"/>
                    </a:cxn>
                    <a:cxn ang="0">
                      <a:pos x="179" y="5"/>
                    </a:cxn>
                    <a:cxn ang="0">
                      <a:pos x="163" y="12"/>
                    </a:cxn>
                    <a:cxn ang="0">
                      <a:pos x="150" y="20"/>
                    </a:cxn>
                    <a:cxn ang="0">
                      <a:pos x="140" y="31"/>
                    </a:cxn>
                    <a:cxn ang="0">
                      <a:pos x="131" y="42"/>
                    </a:cxn>
                    <a:cxn ang="0">
                      <a:pos x="126" y="55"/>
                    </a:cxn>
                    <a:cxn ang="0">
                      <a:pos x="124" y="70"/>
                    </a:cxn>
                    <a:cxn ang="0">
                      <a:pos x="125" y="72"/>
                    </a:cxn>
                    <a:cxn ang="0">
                      <a:pos x="115" y="70"/>
                    </a:cxn>
                    <a:cxn ang="0">
                      <a:pos x="107" y="70"/>
                    </a:cxn>
                    <a:cxn ang="0">
                      <a:pos x="78" y="74"/>
                    </a:cxn>
                    <a:cxn ang="0">
                      <a:pos x="56" y="86"/>
                    </a:cxn>
                    <a:cxn ang="0">
                      <a:pos x="41" y="104"/>
                    </a:cxn>
                    <a:cxn ang="0">
                      <a:pos x="37" y="114"/>
                    </a:cxn>
                    <a:cxn ang="0">
                      <a:pos x="36" y="126"/>
                    </a:cxn>
                    <a:cxn ang="0">
                      <a:pos x="36" y="135"/>
                    </a:cxn>
                    <a:cxn ang="0">
                      <a:pos x="42" y="149"/>
                    </a:cxn>
                    <a:cxn ang="0">
                      <a:pos x="48" y="157"/>
                    </a:cxn>
                    <a:cxn ang="0">
                      <a:pos x="28" y="165"/>
                    </a:cxn>
                    <a:cxn ang="0">
                      <a:pos x="14" y="177"/>
                    </a:cxn>
                    <a:cxn ang="0">
                      <a:pos x="3" y="192"/>
                    </a:cxn>
                    <a:cxn ang="0">
                      <a:pos x="0" y="210"/>
                    </a:cxn>
                    <a:cxn ang="0">
                      <a:pos x="0" y="215"/>
                    </a:cxn>
                    <a:cxn ang="0">
                      <a:pos x="3" y="226"/>
                    </a:cxn>
                    <a:cxn ang="0">
                      <a:pos x="12" y="241"/>
                    </a:cxn>
                    <a:cxn ang="0">
                      <a:pos x="32" y="256"/>
                    </a:cxn>
                    <a:cxn ang="0">
                      <a:pos x="57" y="264"/>
                    </a:cxn>
                    <a:cxn ang="0">
                      <a:pos x="355" y="265"/>
                    </a:cxn>
                    <a:cxn ang="0">
                      <a:pos x="370" y="264"/>
                    </a:cxn>
                    <a:cxn ang="0">
                      <a:pos x="395" y="256"/>
                    </a:cxn>
                    <a:cxn ang="0">
                      <a:pos x="414" y="241"/>
                    </a:cxn>
                    <a:cxn ang="0">
                      <a:pos x="423" y="226"/>
                    </a:cxn>
                    <a:cxn ang="0">
                      <a:pos x="426" y="215"/>
                    </a:cxn>
                    <a:cxn ang="0">
                      <a:pos x="426" y="210"/>
                    </a:cxn>
                    <a:cxn ang="0">
                      <a:pos x="423" y="192"/>
                    </a:cxn>
                    <a:cxn ang="0">
                      <a:pos x="413" y="177"/>
                    </a:cxn>
                    <a:cxn ang="0">
                      <a:pos x="397" y="165"/>
                    </a:cxn>
                    <a:cxn ang="0">
                      <a:pos x="378" y="157"/>
                    </a:cxn>
                  </a:cxnLst>
                  <a:rect l="0" t="0" r="r" b="b"/>
                  <a:pathLst>
                    <a:path w="426" h="265">
                      <a:moveTo>
                        <a:pt x="378" y="157"/>
                      </a:moveTo>
                      <a:lnTo>
                        <a:pt x="378" y="157"/>
                      </a:lnTo>
                      <a:lnTo>
                        <a:pt x="384" y="149"/>
                      </a:lnTo>
                      <a:lnTo>
                        <a:pt x="388" y="142"/>
                      </a:lnTo>
                      <a:lnTo>
                        <a:pt x="390" y="135"/>
                      </a:lnTo>
                      <a:lnTo>
                        <a:pt x="391" y="126"/>
                      </a:lnTo>
                      <a:lnTo>
                        <a:pt x="391" y="126"/>
                      </a:lnTo>
                      <a:lnTo>
                        <a:pt x="391" y="120"/>
                      </a:lnTo>
                      <a:lnTo>
                        <a:pt x="390" y="114"/>
                      </a:lnTo>
                      <a:lnTo>
                        <a:pt x="388" y="109"/>
                      </a:lnTo>
                      <a:lnTo>
                        <a:pt x="386" y="104"/>
                      </a:lnTo>
                      <a:lnTo>
                        <a:pt x="378" y="94"/>
                      </a:lnTo>
                      <a:lnTo>
                        <a:pt x="370" y="86"/>
                      </a:lnTo>
                      <a:lnTo>
                        <a:pt x="359" y="79"/>
                      </a:lnTo>
                      <a:lnTo>
                        <a:pt x="348" y="74"/>
                      </a:lnTo>
                      <a:lnTo>
                        <a:pt x="334" y="71"/>
                      </a:lnTo>
                      <a:lnTo>
                        <a:pt x="320" y="70"/>
                      </a:lnTo>
                      <a:lnTo>
                        <a:pt x="320" y="70"/>
                      </a:lnTo>
                      <a:lnTo>
                        <a:pt x="311" y="70"/>
                      </a:lnTo>
                      <a:lnTo>
                        <a:pt x="302" y="72"/>
                      </a:lnTo>
                      <a:lnTo>
                        <a:pt x="302" y="72"/>
                      </a:lnTo>
                      <a:lnTo>
                        <a:pt x="302" y="70"/>
                      </a:lnTo>
                      <a:lnTo>
                        <a:pt x="302" y="70"/>
                      </a:lnTo>
                      <a:lnTo>
                        <a:pt x="302" y="62"/>
                      </a:lnTo>
                      <a:lnTo>
                        <a:pt x="300" y="55"/>
                      </a:lnTo>
                      <a:lnTo>
                        <a:pt x="298" y="49"/>
                      </a:lnTo>
                      <a:lnTo>
                        <a:pt x="295" y="42"/>
                      </a:lnTo>
                      <a:lnTo>
                        <a:pt x="291" y="36"/>
                      </a:lnTo>
                      <a:lnTo>
                        <a:pt x="287" y="31"/>
                      </a:lnTo>
                      <a:lnTo>
                        <a:pt x="282" y="25"/>
                      </a:lnTo>
                      <a:lnTo>
                        <a:pt x="277" y="20"/>
                      </a:lnTo>
                      <a:lnTo>
                        <a:pt x="270" y="16"/>
                      </a:lnTo>
                      <a:lnTo>
                        <a:pt x="263" y="12"/>
                      </a:lnTo>
                      <a:lnTo>
                        <a:pt x="255" y="8"/>
                      </a:lnTo>
                      <a:lnTo>
                        <a:pt x="248" y="5"/>
                      </a:lnTo>
                      <a:lnTo>
                        <a:pt x="239" y="3"/>
                      </a:lnTo>
                      <a:lnTo>
                        <a:pt x="231" y="1"/>
                      </a:lnTo>
                      <a:lnTo>
                        <a:pt x="223" y="0"/>
                      </a:lnTo>
                      <a:lnTo>
                        <a:pt x="213" y="0"/>
                      </a:lnTo>
                      <a:lnTo>
                        <a:pt x="213" y="0"/>
                      </a:lnTo>
                      <a:lnTo>
                        <a:pt x="204" y="0"/>
                      </a:lnTo>
                      <a:lnTo>
                        <a:pt x="195" y="1"/>
                      </a:lnTo>
                      <a:lnTo>
                        <a:pt x="186" y="3"/>
                      </a:lnTo>
                      <a:lnTo>
                        <a:pt x="179" y="5"/>
                      </a:lnTo>
                      <a:lnTo>
                        <a:pt x="171" y="8"/>
                      </a:lnTo>
                      <a:lnTo>
                        <a:pt x="163" y="12"/>
                      </a:lnTo>
                      <a:lnTo>
                        <a:pt x="157" y="16"/>
                      </a:lnTo>
                      <a:lnTo>
                        <a:pt x="150" y="20"/>
                      </a:lnTo>
                      <a:lnTo>
                        <a:pt x="145" y="25"/>
                      </a:lnTo>
                      <a:lnTo>
                        <a:pt x="140" y="31"/>
                      </a:lnTo>
                      <a:lnTo>
                        <a:pt x="135" y="36"/>
                      </a:lnTo>
                      <a:lnTo>
                        <a:pt x="131" y="42"/>
                      </a:lnTo>
                      <a:lnTo>
                        <a:pt x="128" y="49"/>
                      </a:lnTo>
                      <a:lnTo>
                        <a:pt x="126" y="55"/>
                      </a:lnTo>
                      <a:lnTo>
                        <a:pt x="125" y="62"/>
                      </a:lnTo>
                      <a:lnTo>
                        <a:pt x="124" y="70"/>
                      </a:lnTo>
                      <a:lnTo>
                        <a:pt x="124" y="70"/>
                      </a:lnTo>
                      <a:lnTo>
                        <a:pt x="125" y="72"/>
                      </a:lnTo>
                      <a:lnTo>
                        <a:pt x="125" y="72"/>
                      </a:lnTo>
                      <a:lnTo>
                        <a:pt x="115" y="70"/>
                      </a:lnTo>
                      <a:lnTo>
                        <a:pt x="107" y="70"/>
                      </a:lnTo>
                      <a:lnTo>
                        <a:pt x="107" y="70"/>
                      </a:lnTo>
                      <a:lnTo>
                        <a:pt x="92" y="71"/>
                      </a:lnTo>
                      <a:lnTo>
                        <a:pt x="78" y="74"/>
                      </a:lnTo>
                      <a:lnTo>
                        <a:pt x="67" y="79"/>
                      </a:lnTo>
                      <a:lnTo>
                        <a:pt x="56" y="86"/>
                      </a:lnTo>
                      <a:lnTo>
                        <a:pt x="48" y="94"/>
                      </a:lnTo>
                      <a:lnTo>
                        <a:pt x="41" y="104"/>
                      </a:lnTo>
                      <a:lnTo>
                        <a:pt x="39" y="109"/>
                      </a:lnTo>
                      <a:lnTo>
                        <a:pt x="37" y="114"/>
                      </a:lnTo>
                      <a:lnTo>
                        <a:pt x="36" y="120"/>
                      </a:lnTo>
                      <a:lnTo>
                        <a:pt x="36" y="126"/>
                      </a:lnTo>
                      <a:lnTo>
                        <a:pt x="36" y="126"/>
                      </a:lnTo>
                      <a:lnTo>
                        <a:pt x="36" y="135"/>
                      </a:lnTo>
                      <a:lnTo>
                        <a:pt x="39" y="142"/>
                      </a:lnTo>
                      <a:lnTo>
                        <a:pt x="42" y="149"/>
                      </a:lnTo>
                      <a:lnTo>
                        <a:pt x="48" y="157"/>
                      </a:lnTo>
                      <a:lnTo>
                        <a:pt x="48" y="157"/>
                      </a:lnTo>
                      <a:lnTo>
                        <a:pt x="38" y="160"/>
                      </a:lnTo>
                      <a:lnTo>
                        <a:pt x="28" y="165"/>
                      </a:lnTo>
                      <a:lnTo>
                        <a:pt x="20" y="171"/>
                      </a:lnTo>
                      <a:lnTo>
                        <a:pt x="14" y="177"/>
                      </a:lnTo>
                      <a:lnTo>
                        <a:pt x="7" y="184"/>
                      </a:lnTo>
                      <a:lnTo>
                        <a:pt x="3" y="192"/>
                      </a:lnTo>
                      <a:lnTo>
                        <a:pt x="1" y="200"/>
                      </a:lnTo>
                      <a:lnTo>
                        <a:pt x="0" y="210"/>
                      </a:lnTo>
                      <a:lnTo>
                        <a:pt x="0" y="210"/>
                      </a:lnTo>
                      <a:lnTo>
                        <a:pt x="0" y="215"/>
                      </a:lnTo>
                      <a:lnTo>
                        <a:pt x="1" y="221"/>
                      </a:lnTo>
                      <a:lnTo>
                        <a:pt x="3" y="226"/>
                      </a:lnTo>
                      <a:lnTo>
                        <a:pt x="5" y="231"/>
                      </a:lnTo>
                      <a:lnTo>
                        <a:pt x="12" y="241"/>
                      </a:lnTo>
                      <a:lnTo>
                        <a:pt x="21" y="249"/>
                      </a:lnTo>
                      <a:lnTo>
                        <a:pt x="32" y="256"/>
                      </a:lnTo>
                      <a:lnTo>
                        <a:pt x="43" y="261"/>
                      </a:lnTo>
                      <a:lnTo>
                        <a:pt x="57" y="264"/>
                      </a:lnTo>
                      <a:lnTo>
                        <a:pt x="71" y="265"/>
                      </a:lnTo>
                      <a:lnTo>
                        <a:pt x="355" y="265"/>
                      </a:lnTo>
                      <a:lnTo>
                        <a:pt x="355" y="265"/>
                      </a:lnTo>
                      <a:lnTo>
                        <a:pt x="370" y="264"/>
                      </a:lnTo>
                      <a:lnTo>
                        <a:pt x="383" y="261"/>
                      </a:lnTo>
                      <a:lnTo>
                        <a:pt x="395" y="256"/>
                      </a:lnTo>
                      <a:lnTo>
                        <a:pt x="406" y="249"/>
                      </a:lnTo>
                      <a:lnTo>
                        <a:pt x="414" y="241"/>
                      </a:lnTo>
                      <a:lnTo>
                        <a:pt x="421" y="231"/>
                      </a:lnTo>
                      <a:lnTo>
                        <a:pt x="423" y="226"/>
                      </a:lnTo>
                      <a:lnTo>
                        <a:pt x="425" y="221"/>
                      </a:lnTo>
                      <a:lnTo>
                        <a:pt x="426" y="215"/>
                      </a:lnTo>
                      <a:lnTo>
                        <a:pt x="426" y="210"/>
                      </a:lnTo>
                      <a:lnTo>
                        <a:pt x="426" y="210"/>
                      </a:lnTo>
                      <a:lnTo>
                        <a:pt x="426" y="200"/>
                      </a:lnTo>
                      <a:lnTo>
                        <a:pt x="423" y="192"/>
                      </a:lnTo>
                      <a:lnTo>
                        <a:pt x="419" y="184"/>
                      </a:lnTo>
                      <a:lnTo>
                        <a:pt x="413" y="177"/>
                      </a:lnTo>
                      <a:lnTo>
                        <a:pt x="406" y="171"/>
                      </a:lnTo>
                      <a:lnTo>
                        <a:pt x="397" y="165"/>
                      </a:lnTo>
                      <a:lnTo>
                        <a:pt x="389" y="160"/>
                      </a:lnTo>
                      <a:lnTo>
                        <a:pt x="378" y="157"/>
                      </a:lnTo>
                      <a:lnTo>
                        <a:pt x="378" y="157"/>
                      </a:ln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userDrawn="1"/>
            </p:nvGrpSpPr>
            <p:grpSpPr bwMode="gray">
              <a:xfrm>
                <a:off x="3770949" y="4797225"/>
                <a:ext cx="216027" cy="216027"/>
                <a:chOff x="1676399" y="895350"/>
                <a:chExt cx="304800" cy="304800"/>
              </a:xfrm>
            </p:grpSpPr>
            <p:sp>
              <p:nvSpPr>
                <p:cNvPr id="72" name="Oval 71"/>
                <p:cNvSpPr/>
                <p:nvPr userDrawn="1"/>
              </p:nvSpPr>
              <p:spPr bwMode="gray">
                <a:xfrm>
                  <a:off x="1676399"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3" name="Freeform 11"/>
                <p:cNvSpPr>
                  <a:spLocks/>
                </p:cNvSpPr>
                <p:nvPr userDrawn="1"/>
              </p:nvSpPr>
              <p:spPr bwMode="gray">
                <a:xfrm>
                  <a:off x="1726683" y="928563"/>
                  <a:ext cx="204233" cy="233408"/>
                </a:xfrm>
                <a:custGeom>
                  <a:avLst/>
                  <a:gdLst>
                    <a:gd name="T0" fmla="*/ 325 w 618"/>
                    <a:gd name="T1" fmla="*/ 683 h 706"/>
                    <a:gd name="T2" fmla="*/ 423 w 618"/>
                    <a:gd name="T3" fmla="*/ 695 h 706"/>
                    <a:gd name="T4" fmla="*/ 341 w 618"/>
                    <a:gd name="T5" fmla="*/ 606 h 706"/>
                    <a:gd name="T6" fmla="*/ 340 w 618"/>
                    <a:gd name="T7" fmla="*/ 494 h 706"/>
                    <a:gd name="T8" fmla="*/ 348 w 618"/>
                    <a:gd name="T9" fmla="*/ 360 h 706"/>
                    <a:gd name="T10" fmla="*/ 427 w 618"/>
                    <a:gd name="T11" fmla="*/ 384 h 706"/>
                    <a:gd name="T12" fmla="*/ 617 w 618"/>
                    <a:gd name="T13" fmla="*/ 484 h 706"/>
                    <a:gd name="T14" fmla="*/ 611 w 618"/>
                    <a:gd name="T15" fmla="*/ 438 h 706"/>
                    <a:gd name="T16" fmla="*/ 538 w 618"/>
                    <a:gd name="T17" fmla="*/ 359 h 706"/>
                    <a:gd name="T18" fmla="*/ 524 w 618"/>
                    <a:gd name="T19" fmla="*/ 322 h 706"/>
                    <a:gd name="T20" fmla="*/ 513 w 618"/>
                    <a:gd name="T21" fmla="*/ 338 h 706"/>
                    <a:gd name="T22" fmla="*/ 496 w 618"/>
                    <a:gd name="T23" fmla="*/ 340 h 706"/>
                    <a:gd name="T24" fmla="*/ 443 w 618"/>
                    <a:gd name="T25" fmla="*/ 290 h 706"/>
                    <a:gd name="T26" fmla="*/ 430 w 618"/>
                    <a:gd name="T27" fmla="*/ 238 h 706"/>
                    <a:gd name="T28" fmla="*/ 418 w 618"/>
                    <a:gd name="T29" fmla="*/ 256 h 706"/>
                    <a:gd name="T30" fmla="*/ 398 w 618"/>
                    <a:gd name="T31" fmla="*/ 254 h 706"/>
                    <a:gd name="T32" fmla="*/ 337 w 618"/>
                    <a:gd name="T33" fmla="*/ 185 h 706"/>
                    <a:gd name="T34" fmla="*/ 305 w 618"/>
                    <a:gd name="T35" fmla="*/ 0 h 706"/>
                    <a:gd name="T36" fmla="*/ 274 w 618"/>
                    <a:gd name="T37" fmla="*/ 185 h 706"/>
                    <a:gd name="T38" fmla="*/ 218 w 618"/>
                    <a:gd name="T39" fmla="*/ 253 h 706"/>
                    <a:gd name="T40" fmla="*/ 196 w 618"/>
                    <a:gd name="T41" fmla="*/ 258 h 706"/>
                    <a:gd name="T42" fmla="*/ 183 w 618"/>
                    <a:gd name="T43" fmla="*/ 240 h 706"/>
                    <a:gd name="T44" fmla="*/ 170 w 618"/>
                    <a:gd name="T45" fmla="*/ 283 h 706"/>
                    <a:gd name="T46" fmla="*/ 117 w 618"/>
                    <a:gd name="T47" fmla="*/ 344 h 706"/>
                    <a:gd name="T48" fmla="*/ 99 w 618"/>
                    <a:gd name="T49" fmla="*/ 344 h 706"/>
                    <a:gd name="T50" fmla="*/ 86 w 618"/>
                    <a:gd name="T51" fmla="*/ 322 h 706"/>
                    <a:gd name="T52" fmla="*/ 73 w 618"/>
                    <a:gd name="T53" fmla="*/ 369 h 706"/>
                    <a:gd name="T54" fmla="*/ 8 w 618"/>
                    <a:gd name="T55" fmla="*/ 441 h 706"/>
                    <a:gd name="T56" fmla="*/ 3 w 618"/>
                    <a:gd name="T57" fmla="*/ 485 h 706"/>
                    <a:gd name="T58" fmla="*/ 181 w 618"/>
                    <a:gd name="T59" fmla="*/ 387 h 706"/>
                    <a:gd name="T60" fmla="*/ 267 w 618"/>
                    <a:gd name="T61" fmla="*/ 361 h 706"/>
                    <a:gd name="T62" fmla="*/ 275 w 618"/>
                    <a:gd name="T63" fmla="*/ 494 h 706"/>
                    <a:gd name="T64" fmla="*/ 272 w 618"/>
                    <a:gd name="T65" fmla="*/ 612 h 706"/>
                    <a:gd name="T66" fmla="*/ 193 w 618"/>
                    <a:gd name="T67" fmla="*/ 693 h 706"/>
                    <a:gd name="T68" fmla="*/ 293 w 618"/>
                    <a:gd name="T69" fmla="*/ 684 h 706"/>
                    <a:gd name="T70" fmla="*/ 308 w 618"/>
                    <a:gd name="T71"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8" h="706">
                      <a:moveTo>
                        <a:pt x="317" y="690"/>
                      </a:moveTo>
                      <a:cubicBezTo>
                        <a:pt x="319" y="684"/>
                        <a:pt x="323" y="683"/>
                        <a:pt x="325" y="683"/>
                      </a:cubicBezTo>
                      <a:cubicBezTo>
                        <a:pt x="417" y="704"/>
                        <a:pt x="417" y="704"/>
                        <a:pt x="417" y="704"/>
                      </a:cubicBezTo>
                      <a:cubicBezTo>
                        <a:pt x="421" y="704"/>
                        <a:pt x="423" y="700"/>
                        <a:pt x="423" y="695"/>
                      </a:cubicBezTo>
                      <a:cubicBezTo>
                        <a:pt x="423" y="687"/>
                        <a:pt x="419" y="679"/>
                        <a:pt x="413" y="673"/>
                      </a:cubicBezTo>
                      <a:cubicBezTo>
                        <a:pt x="341" y="606"/>
                        <a:pt x="341" y="606"/>
                        <a:pt x="341" y="606"/>
                      </a:cubicBezTo>
                      <a:cubicBezTo>
                        <a:pt x="335" y="601"/>
                        <a:pt x="334" y="597"/>
                        <a:pt x="334" y="592"/>
                      </a:cubicBezTo>
                      <a:cubicBezTo>
                        <a:pt x="334" y="581"/>
                        <a:pt x="340" y="569"/>
                        <a:pt x="340" y="494"/>
                      </a:cubicBezTo>
                      <a:cubicBezTo>
                        <a:pt x="340" y="387"/>
                        <a:pt x="340" y="387"/>
                        <a:pt x="340" y="387"/>
                      </a:cubicBezTo>
                      <a:cubicBezTo>
                        <a:pt x="340" y="366"/>
                        <a:pt x="340" y="360"/>
                        <a:pt x="348" y="360"/>
                      </a:cubicBezTo>
                      <a:cubicBezTo>
                        <a:pt x="349" y="360"/>
                        <a:pt x="353" y="362"/>
                        <a:pt x="361" y="364"/>
                      </a:cubicBezTo>
                      <a:cubicBezTo>
                        <a:pt x="427" y="384"/>
                        <a:pt x="427" y="384"/>
                        <a:pt x="427" y="384"/>
                      </a:cubicBezTo>
                      <a:cubicBezTo>
                        <a:pt x="438" y="387"/>
                        <a:pt x="448" y="391"/>
                        <a:pt x="463" y="399"/>
                      </a:cubicBezTo>
                      <a:cubicBezTo>
                        <a:pt x="617" y="484"/>
                        <a:pt x="617" y="484"/>
                        <a:pt x="617" y="484"/>
                      </a:cubicBezTo>
                      <a:cubicBezTo>
                        <a:pt x="618" y="458"/>
                        <a:pt x="618" y="458"/>
                        <a:pt x="618" y="458"/>
                      </a:cubicBezTo>
                      <a:cubicBezTo>
                        <a:pt x="618" y="447"/>
                        <a:pt x="618" y="444"/>
                        <a:pt x="611" y="438"/>
                      </a:cubicBezTo>
                      <a:cubicBezTo>
                        <a:pt x="545" y="381"/>
                        <a:pt x="545" y="381"/>
                        <a:pt x="545" y="381"/>
                      </a:cubicBezTo>
                      <a:cubicBezTo>
                        <a:pt x="538" y="375"/>
                        <a:pt x="538" y="374"/>
                        <a:pt x="538" y="359"/>
                      </a:cubicBezTo>
                      <a:cubicBezTo>
                        <a:pt x="538" y="337"/>
                        <a:pt x="538" y="337"/>
                        <a:pt x="538" y="337"/>
                      </a:cubicBezTo>
                      <a:cubicBezTo>
                        <a:pt x="538" y="326"/>
                        <a:pt x="537" y="322"/>
                        <a:pt x="524" y="322"/>
                      </a:cubicBezTo>
                      <a:cubicBezTo>
                        <a:pt x="516" y="322"/>
                        <a:pt x="513" y="324"/>
                        <a:pt x="513" y="331"/>
                      </a:cubicBezTo>
                      <a:cubicBezTo>
                        <a:pt x="513" y="338"/>
                        <a:pt x="513" y="338"/>
                        <a:pt x="513" y="338"/>
                      </a:cubicBezTo>
                      <a:cubicBezTo>
                        <a:pt x="513" y="342"/>
                        <a:pt x="509" y="345"/>
                        <a:pt x="506" y="345"/>
                      </a:cubicBezTo>
                      <a:cubicBezTo>
                        <a:pt x="505" y="345"/>
                        <a:pt x="502" y="345"/>
                        <a:pt x="496" y="340"/>
                      </a:cubicBezTo>
                      <a:cubicBezTo>
                        <a:pt x="449" y="299"/>
                        <a:pt x="449" y="299"/>
                        <a:pt x="449" y="299"/>
                      </a:cubicBezTo>
                      <a:cubicBezTo>
                        <a:pt x="444" y="295"/>
                        <a:pt x="443" y="292"/>
                        <a:pt x="443" y="290"/>
                      </a:cubicBezTo>
                      <a:cubicBezTo>
                        <a:pt x="445" y="251"/>
                        <a:pt x="445" y="251"/>
                        <a:pt x="445" y="251"/>
                      </a:cubicBezTo>
                      <a:cubicBezTo>
                        <a:pt x="445" y="241"/>
                        <a:pt x="442" y="238"/>
                        <a:pt x="430" y="238"/>
                      </a:cubicBezTo>
                      <a:cubicBezTo>
                        <a:pt x="421" y="238"/>
                        <a:pt x="418" y="241"/>
                        <a:pt x="418" y="250"/>
                      </a:cubicBezTo>
                      <a:cubicBezTo>
                        <a:pt x="418" y="256"/>
                        <a:pt x="418" y="256"/>
                        <a:pt x="418" y="256"/>
                      </a:cubicBezTo>
                      <a:cubicBezTo>
                        <a:pt x="418" y="260"/>
                        <a:pt x="415" y="263"/>
                        <a:pt x="411" y="263"/>
                      </a:cubicBezTo>
                      <a:cubicBezTo>
                        <a:pt x="407" y="263"/>
                        <a:pt x="404" y="260"/>
                        <a:pt x="398" y="254"/>
                      </a:cubicBezTo>
                      <a:cubicBezTo>
                        <a:pt x="348" y="211"/>
                        <a:pt x="348" y="211"/>
                        <a:pt x="348" y="211"/>
                      </a:cubicBezTo>
                      <a:cubicBezTo>
                        <a:pt x="338" y="202"/>
                        <a:pt x="338" y="202"/>
                        <a:pt x="337" y="185"/>
                      </a:cubicBezTo>
                      <a:cubicBezTo>
                        <a:pt x="336" y="144"/>
                        <a:pt x="336" y="144"/>
                        <a:pt x="336" y="144"/>
                      </a:cubicBezTo>
                      <a:cubicBezTo>
                        <a:pt x="334" y="73"/>
                        <a:pt x="324" y="0"/>
                        <a:pt x="305" y="0"/>
                      </a:cubicBezTo>
                      <a:cubicBezTo>
                        <a:pt x="285" y="0"/>
                        <a:pt x="275" y="87"/>
                        <a:pt x="274" y="144"/>
                      </a:cubicBezTo>
                      <a:cubicBezTo>
                        <a:pt x="274" y="185"/>
                        <a:pt x="274" y="185"/>
                        <a:pt x="274" y="185"/>
                      </a:cubicBezTo>
                      <a:cubicBezTo>
                        <a:pt x="274" y="202"/>
                        <a:pt x="274" y="203"/>
                        <a:pt x="264" y="212"/>
                      </a:cubicBezTo>
                      <a:cubicBezTo>
                        <a:pt x="218" y="253"/>
                        <a:pt x="218" y="253"/>
                        <a:pt x="218" y="253"/>
                      </a:cubicBezTo>
                      <a:cubicBezTo>
                        <a:pt x="209" y="262"/>
                        <a:pt x="204" y="263"/>
                        <a:pt x="201" y="263"/>
                      </a:cubicBezTo>
                      <a:cubicBezTo>
                        <a:pt x="198" y="263"/>
                        <a:pt x="196" y="261"/>
                        <a:pt x="196" y="258"/>
                      </a:cubicBezTo>
                      <a:cubicBezTo>
                        <a:pt x="196" y="252"/>
                        <a:pt x="196" y="252"/>
                        <a:pt x="196" y="252"/>
                      </a:cubicBezTo>
                      <a:cubicBezTo>
                        <a:pt x="196" y="244"/>
                        <a:pt x="195" y="240"/>
                        <a:pt x="183" y="240"/>
                      </a:cubicBezTo>
                      <a:cubicBezTo>
                        <a:pt x="170" y="240"/>
                        <a:pt x="170" y="245"/>
                        <a:pt x="170" y="258"/>
                      </a:cubicBezTo>
                      <a:cubicBezTo>
                        <a:pt x="170" y="283"/>
                        <a:pt x="170" y="283"/>
                        <a:pt x="170" y="283"/>
                      </a:cubicBezTo>
                      <a:cubicBezTo>
                        <a:pt x="170" y="294"/>
                        <a:pt x="169" y="298"/>
                        <a:pt x="161" y="304"/>
                      </a:cubicBezTo>
                      <a:cubicBezTo>
                        <a:pt x="117" y="344"/>
                        <a:pt x="117" y="344"/>
                        <a:pt x="117" y="344"/>
                      </a:cubicBezTo>
                      <a:cubicBezTo>
                        <a:pt x="110" y="349"/>
                        <a:pt x="106" y="351"/>
                        <a:pt x="104" y="351"/>
                      </a:cubicBezTo>
                      <a:cubicBezTo>
                        <a:pt x="102" y="351"/>
                        <a:pt x="99" y="348"/>
                        <a:pt x="99" y="344"/>
                      </a:cubicBezTo>
                      <a:cubicBezTo>
                        <a:pt x="99" y="334"/>
                        <a:pt x="99" y="334"/>
                        <a:pt x="99" y="334"/>
                      </a:cubicBezTo>
                      <a:cubicBezTo>
                        <a:pt x="99" y="324"/>
                        <a:pt x="96" y="322"/>
                        <a:pt x="86" y="322"/>
                      </a:cubicBezTo>
                      <a:cubicBezTo>
                        <a:pt x="75" y="322"/>
                        <a:pt x="73" y="327"/>
                        <a:pt x="73" y="340"/>
                      </a:cubicBezTo>
                      <a:cubicBezTo>
                        <a:pt x="73" y="369"/>
                        <a:pt x="73" y="369"/>
                        <a:pt x="73" y="369"/>
                      </a:cubicBezTo>
                      <a:cubicBezTo>
                        <a:pt x="73" y="382"/>
                        <a:pt x="72" y="384"/>
                        <a:pt x="63" y="392"/>
                      </a:cubicBezTo>
                      <a:cubicBezTo>
                        <a:pt x="8" y="441"/>
                        <a:pt x="8" y="441"/>
                        <a:pt x="8" y="441"/>
                      </a:cubicBezTo>
                      <a:cubicBezTo>
                        <a:pt x="0" y="448"/>
                        <a:pt x="0" y="449"/>
                        <a:pt x="0" y="457"/>
                      </a:cubicBezTo>
                      <a:cubicBezTo>
                        <a:pt x="3" y="485"/>
                        <a:pt x="3" y="485"/>
                        <a:pt x="3" y="485"/>
                      </a:cubicBezTo>
                      <a:cubicBezTo>
                        <a:pt x="147" y="401"/>
                        <a:pt x="147" y="401"/>
                        <a:pt x="147" y="401"/>
                      </a:cubicBezTo>
                      <a:cubicBezTo>
                        <a:pt x="162" y="392"/>
                        <a:pt x="163" y="392"/>
                        <a:pt x="181" y="387"/>
                      </a:cubicBezTo>
                      <a:cubicBezTo>
                        <a:pt x="248" y="366"/>
                        <a:pt x="248" y="366"/>
                        <a:pt x="248" y="366"/>
                      </a:cubicBezTo>
                      <a:cubicBezTo>
                        <a:pt x="259" y="362"/>
                        <a:pt x="265" y="361"/>
                        <a:pt x="267" y="361"/>
                      </a:cubicBezTo>
                      <a:cubicBezTo>
                        <a:pt x="275" y="361"/>
                        <a:pt x="275" y="367"/>
                        <a:pt x="275" y="387"/>
                      </a:cubicBezTo>
                      <a:cubicBezTo>
                        <a:pt x="275" y="494"/>
                        <a:pt x="275" y="494"/>
                        <a:pt x="275" y="494"/>
                      </a:cubicBezTo>
                      <a:cubicBezTo>
                        <a:pt x="275" y="587"/>
                        <a:pt x="281" y="574"/>
                        <a:pt x="281" y="593"/>
                      </a:cubicBezTo>
                      <a:cubicBezTo>
                        <a:pt x="281" y="599"/>
                        <a:pt x="279" y="605"/>
                        <a:pt x="272" y="612"/>
                      </a:cubicBezTo>
                      <a:cubicBezTo>
                        <a:pt x="202" y="677"/>
                        <a:pt x="202" y="677"/>
                        <a:pt x="202" y="677"/>
                      </a:cubicBezTo>
                      <a:cubicBezTo>
                        <a:pt x="195" y="683"/>
                        <a:pt x="193" y="686"/>
                        <a:pt x="193" y="693"/>
                      </a:cubicBezTo>
                      <a:cubicBezTo>
                        <a:pt x="193" y="705"/>
                        <a:pt x="195" y="706"/>
                        <a:pt x="199" y="706"/>
                      </a:cubicBezTo>
                      <a:cubicBezTo>
                        <a:pt x="293" y="684"/>
                        <a:pt x="293" y="684"/>
                        <a:pt x="293" y="684"/>
                      </a:cubicBezTo>
                      <a:cubicBezTo>
                        <a:pt x="296" y="684"/>
                        <a:pt x="299" y="686"/>
                        <a:pt x="300" y="688"/>
                      </a:cubicBezTo>
                      <a:cubicBezTo>
                        <a:pt x="308" y="706"/>
                        <a:pt x="308" y="706"/>
                        <a:pt x="308" y="706"/>
                      </a:cubicBezTo>
                      <a:lnTo>
                        <a:pt x="317" y="690"/>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0" name="Group 39"/>
              <p:cNvGrpSpPr/>
              <p:nvPr userDrawn="1"/>
            </p:nvGrpSpPr>
            <p:grpSpPr>
              <a:xfrm>
                <a:off x="4497928" y="4802764"/>
                <a:ext cx="204064" cy="204064"/>
                <a:chOff x="4331741" y="4802764"/>
                <a:chExt cx="204064" cy="204064"/>
              </a:xfrm>
            </p:grpSpPr>
            <p:sp>
              <p:nvSpPr>
                <p:cNvPr id="69" name="Oval 68"/>
                <p:cNvSpPr/>
                <p:nvPr userDrawn="1"/>
              </p:nvSpPr>
              <p:spPr bwMode="gray">
                <a:xfrm>
                  <a:off x="4331741"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0" name="Freeform 8"/>
                <p:cNvSpPr>
                  <a:spLocks/>
                </p:cNvSpPr>
                <p:nvPr userDrawn="1"/>
              </p:nvSpPr>
              <p:spPr bwMode="auto">
                <a:xfrm>
                  <a:off x="4398963" y="4937126"/>
                  <a:ext cx="3175" cy="3175"/>
                </a:xfrm>
                <a:custGeom>
                  <a:avLst/>
                  <a:gdLst>
                    <a:gd name="T0" fmla="*/ 7 w 19"/>
                    <a:gd name="T1" fmla="*/ 0 h 24"/>
                    <a:gd name="T2" fmla="*/ 8 w 19"/>
                    <a:gd name="T3" fmla="*/ 0 h 24"/>
                    <a:gd name="T4" fmla="*/ 13 w 19"/>
                    <a:gd name="T5" fmla="*/ 3 h 24"/>
                    <a:gd name="T6" fmla="*/ 14 w 19"/>
                    <a:gd name="T7" fmla="*/ 4 h 24"/>
                    <a:gd name="T8" fmla="*/ 19 w 19"/>
                    <a:gd name="T9" fmla="*/ 7 h 24"/>
                    <a:gd name="T10" fmla="*/ 18 w 19"/>
                    <a:gd name="T11" fmla="*/ 8 h 24"/>
                    <a:gd name="T12" fmla="*/ 15 w 19"/>
                    <a:gd name="T13" fmla="*/ 11 h 24"/>
                    <a:gd name="T14" fmla="*/ 11 w 19"/>
                    <a:gd name="T15" fmla="*/ 14 h 24"/>
                    <a:gd name="T16" fmla="*/ 8 w 19"/>
                    <a:gd name="T17" fmla="*/ 16 h 24"/>
                    <a:gd name="T18" fmla="*/ 5 w 19"/>
                    <a:gd name="T19" fmla="*/ 19 h 24"/>
                    <a:gd name="T20" fmla="*/ 2 w 19"/>
                    <a:gd name="T21" fmla="*/ 23 h 24"/>
                    <a:gd name="T22" fmla="*/ 1 w 19"/>
                    <a:gd name="T23" fmla="*/ 24 h 24"/>
                    <a:gd name="T24" fmla="*/ 0 w 19"/>
                    <a:gd name="T25" fmla="*/ 24 h 24"/>
                    <a:gd name="T26" fmla="*/ 1 w 19"/>
                    <a:gd name="T27" fmla="*/ 23 h 24"/>
                    <a:gd name="T28" fmla="*/ 0 w 19"/>
                    <a:gd name="T29" fmla="*/ 17 h 24"/>
                    <a:gd name="T30" fmla="*/ 3 w 19"/>
                    <a:gd name="T31" fmla="*/ 13 h 24"/>
                    <a:gd name="T32" fmla="*/ 4 w 19"/>
                    <a:gd name="T33" fmla="*/ 12 h 24"/>
                    <a:gd name="T34" fmla="*/ 6 w 19"/>
                    <a:gd name="T35" fmla="*/ 7 h 24"/>
                    <a:gd name="T36" fmla="*/ 7 w 19"/>
                    <a:gd name="T37" fmla="*/ 2 h 24"/>
                    <a:gd name="T38" fmla="*/ 7 w 19"/>
                    <a:gd name="T3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4">
                      <a:moveTo>
                        <a:pt x="7" y="0"/>
                      </a:moveTo>
                      <a:lnTo>
                        <a:pt x="8" y="0"/>
                      </a:lnTo>
                      <a:lnTo>
                        <a:pt x="13" y="3"/>
                      </a:lnTo>
                      <a:lnTo>
                        <a:pt x="14" y="4"/>
                      </a:lnTo>
                      <a:lnTo>
                        <a:pt x="19" y="7"/>
                      </a:lnTo>
                      <a:lnTo>
                        <a:pt x="18" y="8"/>
                      </a:lnTo>
                      <a:lnTo>
                        <a:pt x="15" y="11"/>
                      </a:lnTo>
                      <a:lnTo>
                        <a:pt x="11" y="14"/>
                      </a:lnTo>
                      <a:lnTo>
                        <a:pt x="8" y="16"/>
                      </a:lnTo>
                      <a:lnTo>
                        <a:pt x="5" y="19"/>
                      </a:lnTo>
                      <a:lnTo>
                        <a:pt x="2" y="23"/>
                      </a:lnTo>
                      <a:lnTo>
                        <a:pt x="1" y="24"/>
                      </a:lnTo>
                      <a:lnTo>
                        <a:pt x="0" y="24"/>
                      </a:lnTo>
                      <a:lnTo>
                        <a:pt x="1" y="23"/>
                      </a:lnTo>
                      <a:lnTo>
                        <a:pt x="0" y="17"/>
                      </a:lnTo>
                      <a:lnTo>
                        <a:pt x="3" y="13"/>
                      </a:lnTo>
                      <a:lnTo>
                        <a:pt x="4" y="12"/>
                      </a:lnTo>
                      <a:lnTo>
                        <a:pt x="6" y="7"/>
                      </a:lnTo>
                      <a:lnTo>
                        <a:pt x="7" y="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1"/>
                <p:cNvSpPr>
                  <a:spLocks noEditPoints="1"/>
                </p:cNvSpPr>
                <p:nvPr userDrawn="1"/>
              </p:nvSpPr>
              <p:spPr bwMode="gray">
                <a:xfrm>
                  <a:off x="4357915" y="4851399"/>
                  <a:ext cx="154425" cy="94865"/>
                </a:xfrm>
                <a:custGeom>
                  <a:avLst/>
                  <a:gdLst>
                    <a:gd name="T0" fmla="*/ 6 w 277"/>
                    <a:gd name="T1" fmla="*/ 144 h 169"/>
                    <a:gd name="T2" fmla="*/ 0 w 277"/>
                    <a:gd name="T3" fmla="*/ 136 h 169"/>
                    <a:gd name="T4" fmla="*/ 8 w 277"/>
                    <a:gd name="T5" fmla="*/ 101 h 169"/>
                    <a:gd name="T6" fmla="*/ 51 w 277"/>
                    <a:gd name="T7" fmla="*/ 106 h 169"/>
                    <a:gd name="T8" fmla="*/ 4 w 277"/>
                    <a:gd name="T9" fmla="*/ 78 h 169"/>
                    <a:gd name="T10" fmla="*/ 6 w 277"/>
                    <a:gd name="T11" fmla="*/ 58 h 169"/>
                    <a:gd name="T12" fmla="*/ 15 w 277"/>
                    <a:gd name="T13" fmla="*/ 40 h 169"/>
                    <a:gd name="T14" fmla="*/ 64 w 277"/>
                    <a:gd name="T15" fmla="*/ 7 h 169"/>
                    <a:gd name="T16" fmla="*/ 206 w 277"/>
                    <a:gd name="T17" fmla="*/ 4 h 169"/>
                    <a:gd name="T18" fmla="*/ 240 w 277"/>
                    <a:gd name="T19" fmla="*/ 39 h 169"/>
                    <a:gd name="T20" fmla="*/ 270 w 277"/>
                    <a:gd name="T21" fmla="*/ 43 h 169"/>
                    <a:gd name="T22" fmla="*/ 257 w 277"/>
                    <a:gd name="T23" fmla="*/ 60 h 169"/>
                    <a:gd name="T24" fmla="*/ 235 w 277"/>
                    <a:gd name="T25" fmla="*/ 89 h 169"/>
                    <a:gd name="T26" fmla="*/ 226 w 277"/>
                    <a:gd name="T27" fmla="*/ 107 h 169"/>
                    <a:gd name="T28" fmla="*/ 277 w 277"/>
                    <a:gd name="T29" fmla="*/ 95 h 169"/>
                    <a:gd name="T30" fmla="*/ 276 w 277"/>
                    <a:gd name="T31" fmla="*/ 140 h 169"/>
                    <a:gd name="T32" fmla="*/ 203 w 277"/>
                    <a:gd name="T33" fmla="*/ 149 h 169"/>
                    <a:gd name="T34" fmla="*/ 73 w 277"/>
                    <a:gd name="T35" fmla="*/ 149 h 169"/>
                    <a:gd name="T36" fmla="*/ 68 w 277"/>
                    <a:gd name="T37" fmla="*/ 17 h 169"/>
                    <a:gd name="T38" fmla="*/ 46 w 277"/>
                    <a:gd name="T39" fmla="*/ 52 h 169"/>
                    <a:gd name="T40" fmla="*/ 232 w 277"/>
                    <a:gd name="T41" fmla="*/ 48 h 169"/>
                    <a:gd name="T42" fmla="*/ 200 w 277"/>
                    <a:gd name="T43" fmla="*/ 14 h 169"/>
                    <a:gd name="T44" fmla="*/ 95 w 277"/>
                    <a:gd name="T45" fmla="*/ 77 h 169"/>
                    <a:gd name="T46" fmla="*/ 88 w 277"/>
                    <a:gd name="T47" fmla="*/ 132 h 169"/>
                    <a:gd name="T48" fmla="*/ 180 w 277"/>
                    <a:gd name="T49" fmla="*/ 140 h 169"/>
                    <a:gd name="T50" fmla="*/ 190 w 277"/>
                    <a:gd name="T51" fmla="*/ 86 h 169"/>
                    <a:gd name="T52" fmla="*/ 95 w 277"/>
                    <a:gd name="T53" fmla="*/ 77 h 169"/>
                    <a:gd name="T54" fmla="*/ 225 w 277"/>
                    <a:gd name="T55" fmla="*/ 164 h 169"/>
                    <a:gd name="T56" fmla="*/ 272 w 277"/>
                    <a:gd name="T57" fmla="*/ 169 h 169"/>
                    <a:gd name="T58" fmla="*/ 277 w 277"/>
                    <a:gd name="T59" fmla="*/ 149 h 169"/>
                    <a:gd name="T60" fmla="*/ 271 w 277"/>
                    <a:gd name="T61" fmla="*/ 150 h 169"/>
                    <a:gd name="T62" fmla="*/ 218 w 277"/>
                    <a:gd name="T63" fmla="*/ 117 h 169"/>
                    <a:gd name="T64" fmla="*/ 218 w 277"/>
                    <a:gd name="T65" fmla="*/ 136 h 169"/>
                    <a:gd name="T66" fmla="*/ 218 w 277"/>
                    <a:gd name="T67" fmla="*/ 117 h 169"/>
                    <a:gd name="T68" fmla="*/ 51 w 277"/>
                    <a:gd name="T69" fmla="*/ 164 h 169"/>
                    <a:gd name="T70" fmla="*/ 5 w 277"/>
                    <a:gd name="T71" fmla="*/ 169 h 169"/>
                    <a:gd name="T72" fmla="*/ 0 w 277"/>
                    <a:gd name="T73" fmla="*/ 149 h 169"/>
                    <a:gd name="T74" fmla="*/ 6 w 277"/>
                    <a:gd name="T75" fmla="*/ 150 h 169"/>
                    <a:gd name="T76" fmla="*/ 58 w 277"/>
                    <a:gd name="T77" fmla="*/ 117 h 169"/>
                    <a:gd name="T78" fmla="*/ 58 w 277"/>
                    <a:gd name="T79" fmla="*/ 136 h 169"/>
                    <a:gd name="T80" fmla="*/ 58 w 277"/>
                    <a:gd name="T8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7" h="169">
                      <a:moveTo>
                        <a:pt x="73" y="149"/>
                      </a:moveTo>
                      <a:cubicBezTo>
                        <a:pt x="51" y="148"/>
                        <a:pt x="29" y="146"/>
                        <a:pt x="6" y="144"/>
                      </a:cubicBezTo>
                      <a:cubicBezTo>
                        <a:pt x="4" y="143"/>
                        <a:pt x="2" y="143"/>
                        <a:pt x="1" y="140"/>
                      </a:cubicBezTo>
                      <a:cubicBezTo>
                        <a:pt x="0" y="139"/>
                        <a:pt x="0" y="138"/>
                        <a:pt x="0" y="136"/>
                      </a:cubicBezTo>
                      <a:cubicBezTo>
                        <a:pt x="0" y="123"/>
                        <a:pt x="0" y="109"/>
                        <a:pt x="0" y="95"/>
                      </a:cubicBezTo>
                      <a:cubicBezTo>
                        <a:pt x="1" y="98"/>
                        <a:pt x="4" y="101"/>
                        <a:pt x="8" y="101"/>
                      </a:cubicBezTo>
                      <a:cubicBezTo>
                        <a:pt x="50" y="107"/>
                        <a:pt x="50" y="107"/>
                        <a:pt x="50" y="107"/>
                      </a:cubicBezTo>
                      <a:cubicBezTo>
                        <a:pt x="51" y="107"/>
                        <a:pt x="51" y="107"/>
                        <a:pt x="51" y="106"/>
                      </a:cubicBezTo>
                      <a:cubicBezTo>
                        <a:pt x="51" y="98"/>
                        <a:pt x="51" y="91"/>
                        <a:pt x="41" y="89"/>
                      </a:cubicBezTo>
                      <a:cubicBezTo>
                        <a:pt x="4" y="78"/>
                        <a:pt x="4" y="78"/>
                        <a:pt x="4" y="78"/>
                      </a:cubicBezTo>
                      <a:cubicBezTo>
                        <a:pt x="19" y="60"/>
                        <a:pt x="19" y="60"/>
                        <a:pt x="19" y="60"/>
                      </a:cubicBezTo>
                      <a:cubicBezTo>
                        <a:pt x="6" y="58"/>
                        <a:pt x="6" y="58"/>
                        <a:pt x="6" y="58"/>
                      </a:cubicBezTo>
                      <a:cubicBezTo>
                        <a:pt x="2" y="57"/>
                        <a:pt x="1" y="49"/>
                        <a:pt x="6" y="43"/>
                      </a:cubicBezTo>
                      <a:cubicBezTo>
                        <a:pt x="9" y="40"/>
                        <a:pt x="12" y="40"/>
                        <a:pt x="15" y="40"/>
                      </a:cubicBezTo>
                      <a:cubicBezTo>
                        <a:pt x="36" y="39"/>
                        <a:pt x="36" y="39"/>
                        <a:pt x="36" y="39"/>
                      </a:cubicBezTo>
                      <a:cubicBezTo>
                        <a:pt x="64" y="7"/>
                        <a:pt x="64" y="7"/>
                        <a:pt x="64" y="7"/>
                      </a:cubicBezTo>
                      <a:cubicBezTo>
                        <a:pt x="66" y="5"/>
                        <a:pt x="68" y="4"/>
                        <a:pt x="70" y="4"/>
                      </a:cubicBezTo>
                      <a:cubicBezTo>
                        <a:pt x="116" y="0"/>
                        <a:pt x="161" y="0"/>
                        <a:pt x="206" y="4"/>
                      </a:cubicBezTo>
                      <a:cubicBezTo>
                        <a:pt x="209" y="4"/>
                        <a:pt x="211" y="5"/>
                        <a:pt x="212" y="7"/>
                      </a:cubicBezTo>
                      <a:cubicBezTo>
                        <a:pt x="240" y="39"/>
                        <a:pt x="240" y="39"/>
                        <a:pt x="240" y="39"/>
                      </a:cubicBezTo>
                      <a:cubicBezTo>
                        <a:pt x="261" y="40"/>
                        <a:pt x="261" y="40"/>
                        <a:pt x="261" y="40"/>
                      </a:cubicBezTo>
                      <a:cubicBezTo>
                        <a:pt x="264" y="40"/>
                        <a:pt x="268" y="40"/>
                        <a:pt x="270" y="43"/>
                      </a:cubicBezTo>
                      <a:cubicBezTo>
                        <a:pt x="276" y="49"/>
                        <a:pt x="275" y="57"/>
                        <a:pt x="270" y="58"/>
                      </a:cubicBezTo>
                      <a:cubicBezTo>
                        <a:pt x="257" y="60"/>
                        <a:pt x="257" y="60"/>
                        <a:pt x="257" y="60"/>
                      </a:cubicBezTo>
                      <a:cubicBezTo>
                        <a:pt x="272" y="78"/>
                        <a:pt x="272" y="78"/>
                        <a:pt x="272" y="78"/>
                      </a:cubicBezTo>
                      <a:cubicBezTo>
                        <a:pt x="235" y="89"/>
                        <a:pt x="235" y="89"/>
                        <a:pt x="235" y="89"/>
                      </a:cubicBezTo>
                      <a:cubicBezTo>
                        <a:pt x="225" y="91"/>
                        <a:pt x="225" y="98"/>
                        <a:pt x="225" y="106"/>
                      </a:cubicBezTo>
                      <a:cubicBezTo>
                        <a:pt x="225" y="107"/>
                        <a:pt x="226" y="107"/>
                        <a:pt x="226" y="107"/>
                      </a:cubicBezTo>
                      <a:cubicBezTo>
                        <a:pt x="268" y="101"/>
                        <a:pt x="268" y="101"/>
                        <a:pt x="268" y="101"/>
                      </a:cubicBezTo>
                      <a:cubicBezTo>
                        <a:pt x="272" y="101"/>
                        <a:pt x="275" y="98"/>
                        <a:pt x="277" y="95"/>
                      </a:cubicBezTo>
                      <a:cubicBezTo>
                        <a:pt x="277" y="109"/>
                        <a:pt x="277" y="123"/>
                        <a:pt x="277" y="136"/>
                      </a:cubicBezTo>
                      <a:cubicBezTo>
                        <a:pt x="277" y="138"/>
                        <a:pt x="276" y="139"/>
                        <a:pt x="276" y="140"/>
                      </a:cubicBezTo>
                      <a:cubicBezTo>
                        <a:pt x="274" y="143"/>
                        <a:pt x="272" y="143"/>
                        <a:pt x="270" y="144"/>
                      </a:cubicBezTo>
                      <a:cubicBezTo>
                        <a:pt x="248" y="146"/>
                        <a:pt x="225" y="148"/>
                        <a:pt x="203" y="149"/>
                      </a:cubicBezTo>
                      <a:cubicBezTo>
                        <a:pt x="181" y="151"/>
                        <a:pt x="160" y="151"/>
                        <a:pt x="138" y="151"/>
                      </a:cubicBezTo>
                      <a:cubicBezTo>
                        <a:pt x="116" y="151"/>
                        <a:pt x="95" y="151"/>
                        <a:pt x="73" y="149"/>
                      </a:cubicBezTo>
                      <a:close/>
                      <a:moveTo>
                        <a:pt x="76" y="14"/>
                      </a:moveTo>
                      <a:cubicBezTo>
                        <a:pt x="73" y="14"/>
                        <a:pt x="70" y="14"/>
                        <a:pt x="68" y="17"/>
                      </a:cubicBezTo>
                      <a:cubicBezTo>
                        <a:pt x="44" y="48"/>
                        <a:pt x="44" y="48"/>
                        <a:pt x="44" y="48"/>
                      </a:cubicBezTo>
                      <a:cubicBezTo>
                        <a:pt x="42" y="50"/>
                        <a:pt x="43" y="52"/>
                        <a:pt x="46" y="52"/>
                      </a:cubicBezTo>
                      <a:cubicBezTo>
                        <a:pt x="107" y="58"/>
                        <a:pt x="169" y="58"/>
                        <a:pt x="230" y="52"/>
                      </a:cubicBezTo>
                      <a:cubicBezTo>
                        <a:pt x="233" y="52"/>
                        <a:pt x="234" y="50"/>
                        <a:pt x="232" y="48"/>
                      </a:cubicBezTo>
                      <a:cubicBezTo>
                        <a:pt x="208" y="17"/>
                        <a:pt x="208" y="17"/>
                        <a:pt x="208" y="17"/>
                      </a:cubicBezTo>
                      <a:cubicBezTo>
                        <a:pt x="206" y="14"/>
                        <a:pt x="203" y="14"/>
                        <a:pt x="200" y="14"/>
                      </a:cubicBezTo>
                      <a:cubicBezTo>
                        <a:pt x="159" y="10"/>
                        <a:pt x="117" y="10"/>
                        <a:pt x="76" y="14"/>
                      </a:cubicBezTo>
                      <a:close/>
                      <a:moveTo>
                        <a:pt x="95" y="77"/>
                      </a:moveTo>
                      <a:cubicBezTo>
                        <a:pt x="90" y="77"/>
                        <a:pt x="86" y="81"/>
                        <a:pt x="86" y="86"/>
                      </a:cubicBezTo>
                      <a:cubicBezTo>
                        <a:pt x="88" y="132"/>
                        <a:pt x="88" y="132"/>
                        <a:pt x="88" y="132"/>
                      </a:cubicBezTo>
                      <a:cubicBezTo>
                        <a:pt x="88" y="136"/>
                        <a:pt x="92" y="139"/>
                        <a:pt x="96" y="140"/>
                      </a:cubicBezTo>
                      <a:cubicBezTo>
                        <a:pt x="124" y="142"/>
                        <a:pt x="152" y="142"/>
                        <a:pt x="180" y="140"/>
                      </a:cubicBezTo>
                      <a:cubicBezTo>
                        <a:pt x="184" y="139"/>
                        <a:pt x="188" y="136"/>
                        <a:pt x="188" y="132"/>
                      </a:cubicBezTo>
                      <a:cubicBezTo>
                        <a:pt x="190" y="86"/>
                        <a:pt x="190" y="86"/>
                        <a:pt x="190" y="86"/>
                      </a:cubicBezTo>
                      <a:cubicBezTo>
                        <a:pt x="190" y="81"/>
                        <a:pt x="186" y="77"/>
                        <a:pt x="181" y="77"/>
                      </a:cubicBezTo>
                      <a:cubicBezTo>
                        <a:pt x="95" y="77"/>
                        <a:pt x="95" y="77"/>
                        <a:pt x="95" y="77"/>
                      </a:cubicBezTo>
                      <a:close/>
                      <a:moveTo>
                        <a:pt x="225" y="154"/>
                      </a:moveTo>
                      <a:cubicBezTo>
                        <a:pt x="225" y="164"/>
                        <a:pt x="225" y="164"/>
                        <a:pt x="225" y="164"/>
                      </a:cubicBezTo>
                      <a:cubicBezTo>
                        <a:pt x="225" y="167"/>
                        <a:pt x="227" y="169"/>
                        <a:pt x="230" y="169"/>
                      </a:cubicBezTo>
                      <a:cubicBezTo>
                        <a:pt x="272" y="169"/>
                        <a:pt x="272" y="169"/>
                        <a:pt x="272" y="169"/>
                      </a:cubicBezTo>
                      <a:cubicBezTo>
                        <a:pt x="274" y="169"/>
                        <a:pt x="277" y="167"/>
                        <a:pt x="277" y="164"/>
                      </a:cubicBezTo>
                      <a:cubicBezTo>
                        <a:pt x="277" y="149"/>
                        <a:pt x="277" y="149"/>
                        <a:pt x="277" y="149"/>
                      </a:cubicBezTo>
                      <a:cubicBezTo>
                        <a:pt x="277" y="148"/>
                        <a:pt x="277" y="148"/>
                        <a:pt x="277" y="148"/>
                      </a:cubicBezTo>
                      <a:cubicBezTo>
                        <a:pt x="275" y="149"/>
                        <a:pt x="273" y="149"/>
                        <a:pt x="271" y="150"/>
                      </a:cubicBezTo>
                      <a:cubicBezTo>
                        <a:pt x="255" y="151"/>
                        <a:pt x="240" y="153"/>
                        <a:pt x="225" y="154"/>
                      </a:cubicBezTo>
                      <a:close/>
                      <a:moveTo>
                        <a:pt x="218" y="117"/>
                      </a:moveTo>
                      <a:cubicBezTo>
                        <a:pt x="213" y="117"/>
                        <a:pt x="209" y="121"/>
                        <a:pt x="209" y="127"/>
                      </a:cubicBezTo>
                      <a:cubicBezTo>
                        <a:pt x="209" y="132"/>
                        <a:pt x="213" y="136"/>
                        <a:pt x="218" y="136"/>
                      </a:cubicBezTo>
                      <a:cubicBezTo>
                        <a:pt x="224" y="136"/>
                        <a:pt x="228" y="132"/>
                        <a:pt x="228" y="127"/>
                      </a:cubicBezTo>
                      <a:cubicBezTo>
                        <a:pt x="228" y="121"/>
                        <a:pt x="224" y="117"/>
                        <a:pt x="218" y="117"/>
                      </a:cubicBezTo>
                      <a:close/>
                      <a:moveTo>
                        <a:pt x="51" y="154"/>
                      </a:moveTo>
                      <a:cubicBezTo>
                        <a:pt x="51" y="164"/>
                        <a:pt x="51" y="164"/>
                        <a:pt x="51" y="164"/>
                      </a:cubicBezTo>
                      <a:cubicBezTo>
                        <a:pt x="51" y="167"/>
                        <a:pt x="49" y="169"/>
                        <a:pt x="46" y="169"/>
                      </a:cubicBezTo>
                      <a:cubicBezTo>
                        <a:pt x="5" y="169"/>
                        <a:pt x="5" y="169"/>
                        <a:pt x="5" y="169"/>
                      </a:cubicBezTo>
                      <a:cubicBezTo>
                        <a:pt x="2" y="169"/>
                        <a:pt x="0" y="167"/>
                        <a:pt x="0" y="164"/>
                      </a:cubicBezTo>
                      <a:cubicBezTo>
                        <a:pt x="0" y="149"/>
                        <a:pt x="0" y="149"/>
                        <a:pt x="0" y="149"/>
                      </a:cubicBezTo>
                      <a:cubicBezTo>
                        <a:pt x="0" y="148"/>
                        <a:pt x="0" y="148"/>
                        <a:pt x="0" y="148"/>
                      </a:cubicBezTo>
                      <a:cubicBezTo>
                        <a:pt x="1" y="149"/>
                        <a:pt x="3" y="149"/>
                        <a:pt x="6" y="150"/>
                      </a:cubicBezTo>
                      <a:cubicBezTo>
                        <a:pt x="21" y="151"/>
                        <a:pt x="36" y="153"/>
                        <a:pt x="51" y="154"/>
                      </a:cubicBezTo>
                      <a:close/>
                      <a:moveTo>
                        <a:pt x="58" y="117"/>
                      </a:moveTo>
                      <a:cubicBezTo>
                        <a:pt x="63" y="117"/>
                        <a:pt x="67" y="121"/>
                        <a:pt x="67" y="127"/>
                      </a:cubicBezTo>
                      <a:cubicBezTo>
                        <a:pt x="67" y="132"/>
                        <a:pt x="63" y="136"/>
                        <a:pt x="58" y="136"/>
                      </a:cubicBezTo>
                      <a:cubicBezTo>
                        <a:pt x="52" y="136"/>
                        <a:pt x="48" y="132"/>
                        <a:pt x="48" y="127"/>
                      </a:cubicBezTo>
                      <a:cubicBezTo>
                        <a:pt x="48" y="121"/>
                        <a:pt x="52" y="117"/>
                        <a:pt x="58" y="117"/>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1" name="Group 40"/>
              <p:cNvGrpSpPr/>
              <p:nvPr userDrawn="1"/>
            </p:nvGrpSpPr>
            <p:grpSpPr>
              <a:xfrm>
                <a:off x="4140420" y="4802764"/>
                <a:ext cx="204064" cy="204064"/>
                <a:chOff x="3970537" y="4802764"/>
                <a:chExt cx="204064" cy="204064"/>
              </a:xfrm>
            </p:grpSpPr>
            <p:sp>
              <p:nvSpPr>
                <p:cNvPr id="56" name="Oval 55"/>
                <p:cNvSpPr/>
                <p:nvPr userDrawn="1"/>
              </p:nvSpPr>
              <p:spPr bwMode="gray">
                <a:xfrm>
                  <a:off x="3970537"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57" name="Group 56"/>
                <p:cNvGrpSpPr/>
                <p:nvPr userDrawn="1"/>
              </p:nvGrpSpPr>
              <p:grpSpPr bwMode="gray">
                <a:xfrm>
                  <a:off x="4002314" y="4839824"/>
                  <a:ext cx="130629" cy="129782"/>
                  <a:chOff x="1154898" y="90847"/>
                  <a:chExt cx="362203" cy="359857"/>
                </a:xfrm>
              </p:grpSpPr>
              <p:sp>
                <p:nvSpPr>
                  <p:cNvPr id="58" name="Freeform 5"/>
                  <p:cNvSpPr>
                    <a:spLocks/>
                  </p:cNvSpPr>
                  <p:nvPr userDrawn="1"/>
                </p:nvSpPr>
                <p:spPr bwMode="gray">
                  <a:xfrm>
                    <a:off x="1260081" y="197653"/>
                    <a:ext cx="147735" cy="146111"/>
                  </a:xfrm>
                  <a:custGeom>
                    <a:avLst/>
                    <a:gdLst>
                      <a:gd name="T0" fmla="*/ 176 w 181"/>
                      <a:gd name="T1" fmla="*/ 79 h 180"/>
                      <a:gd name="T2" fmla="*/ 176 w 181"/>
                      <a:gd name="T3" fmla="*/ 79 h 180"/>
                      <a:gd name="T4" fmla="*/ 179 w 181"/>
                      <a:gd name="T5" fmla="*/ 75 h 180"/>
                      <a:gd name="T6" fmla="*/ 181 w 181"/>
                      <a:gd name="T7" fmla="*/ 70 h 180"/>
                      <a:gd name="T8" fmla="*/ 179 w 181"/>
                      <a:gd name="T9" fmla="*/ 64 h 180"/>
                      <a:gd name="T10" fmla="*/ 176 w 181"/>
                      <a:gd name="T11" fmla="*/ 59 h 180"/>
                      <a:gd name="T12" fmla="*/ 120 w 181"/>
                      <a:gd name="T13" fmla="*/ 5 h 180"/>
                      <a:gd name="T14" fmla="*/ 120 w 181"/>
                      <a:gd name="T15" fmla="*/ 5 h 180"/>
                      <a:gd name="T16" fmla="*/ 116 w 181"/>
                      <a:gd name="T17" fmla="*/ 2 h 180"/>
                      <a:gd name="T18" fmla="*/ 111 w 181"/>
                      <a:gd name="T19" fmla="*/ 0 h 180"/>
                      <a:gd name="T20" fmla="*/ 105 w 181"/>
                      <a:gd name="T21" fmla="*/ 2 h 180"/>
                      <a:gd name="T22" fmla="*/ 100 w 181"/>
                      <a:gd name="T23" fmla="*/ 5 h 180"/>
                      <a:gd name="T24" fmla="*/ 4 w 181"/>
                      <a:gd name="T25" fmla="*/ 101 h 180"/>
                      <a:gd name="T26" fmla="*/ 4 w 181"/>
                      <a:gd name="T27" fmla="*/ 101 h 180"/>
                      <a:gd name="T28" fmla="*/ 1 w 181"/>
                      <a:gd name="T29" fmla="*/ 105 h 180"/>
                      <a:gd name="T30" fmla="*/ 0 w 181"/>
                      <a:gd name="T31" fmla="*/ 112 h 180"/>
                      <a:gd name="T32" fmla="*/ 1 w 181"/>
                      <a:gd name="T33" fmla="*/ 116 h 180"/>
                      <a:gd name="T34" fmla="*/ 4 w 181"/>
                      <a:gd name="T35" fmla="*/ 121 h 180"/>
                      <a:gd name="T36" fmla="*/ 58 w 181"/>
                      <a:gd name="T37" fmla="*/ 177 h 180"/>
                      <a:gd name="T38" fmla="*/ 58 w 181"/>
                      <a:gd name="T39" fmla="*/ 177 h 180"/>
                      <a:gd name="T40" fmla="*/ 63 w 181"/>
                      <a:gd name="T41" fmla="*/ 180 h 180"/>
                      <a:gd name="T42" fmla="*/ 69 w 181"/>
                      <a:gd name="T43" fmla="*/ 180 h 180"/>
                      <a:gd name="T44" fmla="*/ 74 w 181"/>
                      <a:gd name="T45" fmla="*/ 180 h 180"/>
                      <a:gd name="T46" fmla="*/ 80 w 181"/>
                      <a:gd name="T47" fmla="*/ 177 h 180"/>
                      <a:gd name="T48" fmla="*/ 176 w 181"/>
                      <a:gd name="T49" fmla="*/ 79 h 180"/>
                      <a:gd name="T50" fmla="*/ 176 w 181"/>
                      <a:gd name="T51" fmla="*/ 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0">
                        <a:moveTo>
                          <a:pt x="176" y="79"/>
                        </a:moveTo>
                        <a:lnTo>
                          <a:pt x="176" y="79"/>
                        </a:lnTo>
                        <a:lnTo>
                          <a:pt x="179" y="75"/>
                        </a:lnTo>
                        <a:lnTo>
                          <a:pt x="181" y="70"/>
                        </a:lnTo>
                        <a:lnTo>
                          <a:pt x="179" y="64"/>
                        </a:lnTo>
                        <a:lnTo>
                          <a:pt x="176" y="59"/>
                        </a:lnTo>
                        <a:lnTo>
                          <a:pt x="120" y="5"/>
                        </a:lnTo>
                        <a:lnTo>
                          <a:pt x="120" y="5"/>
                        </a:lnTo>
                        <a:lnTo>
                          <a:pt x="116" y="2"/>
                        </a:lnTo>
                        <a:lnTo>
                          <a:pt x="111" y="0"/>
                        </a:lnTo>
                        <a:lnTo>
                          <a:pt x="105" y="2"/>
                        </a:lnTo>
                        <a:lnTo>
                          <a:pt x="100" y="5"/>
                        </a:lnTo>
                        <a:lnTo>
                          <a:pt x="4" y="101"/>
                        </a:lnTo>
                        <a:lnTo>
                          <a:pt x="4" y="101"/>
                        </a:lnTo>
                        <a:lnTo>
                          <a:pt x="1" y="105"/>
                        </a:lnTo>
                        <a:lnTo>
                          <a:pt x="0" y="112"/>
                        </a:lnTo>
                        <a:lnTo>
                          <a:pt x="1" y="116"/>
                        </a:lnTo>
                        <a:lnTo>
                          <a:pt x="4" y="121"/>
                        </a:lnTo>
                        <a:lnTo>
                          <a:pt x="58" y="177"/>
                        </a:lnTo>
                        <a:lnTo>
                          <a:pt x="58" y="177"/>
                        </a:lnTo>
                        <a:lnTo>
                          <a:pt x="63" y="180"/>
                        </a:lnTo>
                        <a:lnTo>
                          <a:pt x="69" y="180"/>
                        </a:lnTo>
                        <a:lnTo>
                          <a:pt x="74" y="180"/>
                        </a:lnTo>
                        <a:lnTo>
                          <a:pt x="80" y="177"/>
                        </a:lnTo>
                        <a:lnTo>
                          <a:pt x="176" y="79"/>
                        </a:lnTo>
                        <a:lnTo>
                          <a:pt x="176" y="79"/>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
                  <p:cNvSpPr>
                    <a:spLocks/>
                  </p:cNvSpPr>
                  <p:nvPr userDrawn="1"/>
                </p:nvSpPr>
                <p:spPr bwMode="gray">
                  <a:xfrm>
                    <a:off x="1379954" y="125235"/>
                    <a:ext cx="95762" cy="95762"/>
                  </a:xfrm>
                  <a:custGeom>
                    <a:avLst/>
                    <a:gdLst>
                      <a:gd name="T0" fmla="*/ 113 w 133"/>
                      <a:gd name="T1" fmla="*/ 113 h 133"/>
                      <a:gd name="T2" fmla="*/ 113 w 133"/>
                      <a:gd name="T3" fmla="*/ 113 h 133"/>
                      <a:gd name="T4" fmla="*/ 122 w 133"/>
                      <a:gd name="T5" fmla="*/ 102 h 133"/>
                      <a:gd name="T6" fmla="*/ 129 w 133"/>
                      <a:gd name="T7" fmla="*/ 91 h 133"/>
                      <a:gd name="T8" fmla="*/ 132 w 133"/>
                      <a:gd name="T9" fmla="*/ 79 h 133"/>
                      <a:gd name="T10" fmla="*/ 133 w 133"/>
                      <a:gd name="T11" fmla="*/ 66 h 133"/>
                      <a:gd name="T12" fmla="*/ 132 w 133"/>
                      <a:gd name="T13" fmla="*/ 54 h 133"/>
                      <a:gd name="T14" fmla="*/ 129 w 133"/>
                      <a:gd name="T15" fmla="*/ 42 h 133"/>
                      <a:gd name="T16" fmla="*/ 122 w 133"/>
                      <a:gd name="T17" fmla="*/ 29 h 133"/>
                      <a:gd name="T18" fmla="*/ 113 w 133"/>
                      <a:gd name="T19" fmla="*/ 18 h 133"/>
                      <a:gd name="T20" fmla="*/ 113 w 133"/>
                      <a:gd name="T21" fmla="*/ 18 h 133"/>
                      <a:gd name="T22" fmla="*/ 102 w 133"/>
                      <a:gd name="T23" fmla="*/ 11 h 133"/>
                      <a:gd name="T24" fmla="*/ 91 w 133"/>
                      <a:gd name="T25" fmla="*/ 4 h 133"/>
                      <a:gd name="T26" fmla="*/ 79 w 133"/>
                      <a:gd name="T27" fmla="*/ 1 h 133"/>
                      <a:gd name="T28" fmla="*/ 67 w 133"/>
                      <a:gd name="T29" fmla="*/ 0 h 133"/>
                      <a:gd name="T30" fmla="*/ 54 w 133"/>
                      <a:gd name="T31" fmla="*/ 1 h 133"/>
                      <a:gd name="T32" fmla="*/ 42 w 133"/>
                      <a:gd name="T33" fmla="*/ 4 h 133"/>
                      <a:gd name="T34" fmla="*/ 29 w 133"/>
                      <a:gd name="T35" fmla="*/ 11 h 133"/>
                      <a:gd name="T36" fmla="*/ 19 w 133"/>
                      <a:gd name="T37" fmla="*/ 18 h 133"/>
                      <a:gd name="T38" fmla="*/ 19 w 133"/>
                      <a:gd name="T39" fmla="*/ 18 h 133"/>
                      <a:gd name="T40" fmla="*/ 11 w 133"/>
                      <a:gd name="T41" fmla="*/ 29 h 133"/>
                      <a:gd name="T42" fmla="*/ 5 w 133"/>
                      <a:gd name="T43" fmla="*/ 42 h 133"/>
                      <a:gd name="T44" fmla="*/ 2 w 133"/>
                      <a:gd name="T45" fmla="*/ 54 h 133"/>
                      <a:gd name="T46" fmla="*/ 0 w 133"/>
                      <a:gd name="T47" fmla="*/ 66 h 133"/>
                      <a:gd name="T48" fmla="*/ 2 w 133"/>
                      <a:gd name="T49" fmla="*/ 79 h 133"/>
                      <a:gd name="T50" fmla="*/ 5 w 133"/>
                      <a:gd name="T51" fmla="*/ 91 h 133"/>
                      <a:gd name="T52" fmla="*/ 11 w 133"/>
                      <a:gd name="T53" fmla="*/ 102 h 133"/>
                      <a:gd name="T54" fmla="*/ 19 w 133"/>
                      <a:gd name="T55" fmla="*/ 113 h 133"/>
                      <a:gd name="T56" fmla="*/ 19 w 133"/>
                      <a:gd name="T57" fmla="*/ 113 h 133"/>
                      <a:gd name="T58" fmla="*/ 29 w 133"/>
                      <a:gd name="T59" fmla="*/ 122 h 133"/>
                      <a:gd name="T60" fmla="*/ 42 w 133"/>
                      <a:gd name="T61" fmla="*/ 128 h 133"/>
                      <a:gd name="T62" fmla="*/ 54 w 133"/>
                      <a:gd name="T63" fmla="*/ 131 h 133"/>
                      <a:gd name="T64" fmla="*/ 67 w 133"/>
                      <a:gd name="T65" fmla="*/ 133 h 133"/>
                      <a:gd name="T66" fmla="*/ 79 w 133"/>
                      <a:gd name="T67" fmla="*/ 131 h 133"/>
                      <a:gd name="T68" fmla="*/ 91 w 133"/>
                      <a:gd name="T69" fmla="*/ 128 h 133"/>
                      <a:gd name="T70" fmla="*/ 102 w 133"/>
                      <a:gd name="T71" fmla="*/ 122 h 133"/>
                      <a:gd name="T72" fmla="*/ 113 w 133"/>
                      <a:gd name="T73" fmla="*/ 113 h 133"/>
                      <a:gd name="T74" fmla="*/ 113 w 133"/>
                      <a:gd name="T75"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3">
                        <a:moveTo>
                          <a:pt x="113" y="113"/>
                        </a:moveTo>
                        <a:lnTo>
                          <a:pt x="113" y="113"/>
                        </a:lnTo>
                        <a:lnTo>
                          <a:pt x="122" y="102"/>
                        </a:lnTo>
                        <a:lnTo>
                          <a:pt x="129" y="91"/>
                        </a:lnTo>
                        <a:lnTo>
                          <a:pt x="132" y="79"/>
                        </a:lnTo>
                        <a:lnTo>
                          <a:pt x="133" y="66"/>
                        </a:lnTo>
                        <a:lnTo>
                          <a:pt x="132" y="54"/>
                        </a:lnTo>
                        <a:lnTo>
                          <a:pt x="129" y="42"/>
                        </a:lnTo>
                        <a:lnTo>
                          <a:pt x="122" y="29"/>
                        </a:lnTo>
                        <a:lnTo>
                          <a:pt x="113" y="18"/>
                        </a:lnTo>
                        <a:lnTo>
                          <a:pt x="113" y="18"/>
                        </a:lnTo>
                        <a:lnTo>
                          <a:pt x="102" y="11"/>
                        </a:lnTo>
                        <a:lnTo>
                          <a:pt x="91" y="4"/>
                        </a:lnTo>
                        <a:lnTo>
                          <a:pt x="79" y="1"/>
                        </a:lnTo>
                        <a:lnTo>
                          <a:pt x="67" y="0"/>
                        </a:lnTo>
                        <a:lnTo>
                          <a:pt x="54" y="1"/>
                        </a:lnTo>
                        <a:lnTo>
                          <a:pt x="42" y="4"/>
                        </a:lnTo>
                        <a:lnTo>
                          <a:pt x="29" y="11"/>
                        </a:lnTo>
                        <a:lnTo>
                          <a:pt x="19" y="18"/>
                        </a:lnTo>
                        <a:lnTo>
                          <a:pt x="19" y="18"/>
                        </a:lnTo>
                        <a:lnTo>
                          <a:pt x="11" y="29"/>
                        </a:lnTo>
                        <a:lnTo>
                          <a:pt x="5" y="42"/>
                        </a:lnTo>
                        <a:lnTo>
                          <a:pt x="2" y="54"/>
                        </a:lnTo>
                        <a:lnTo>
                          <a:pt x="0" y="66"/>
                        </a:lnTo>
                        <a:lnTo>
                          <a:pt x="2" y="79"/>
                        </a:lnTo>
                        <a:lnTo>
                          <a:pt x="5" y="91"/>
                        </a:lnTo>
                        <a:lnTo>
                          <a:pt x="11" y="102"/>
                        </a:lnTo>
                        <a:lnTo>
                          <a:pt x="19" y="113"/>
                        </a:lnTo>
                        <a:lnTo>
                          <a:pt x="19" y="113"/>
                        </a:lnTo>
                        <a:lnTo>
                          <a:pt x="29" y="122"/>
                        </a:lnTo>
                        <a:lnTo>
                          <a:pt x="42" y="128"/>
                        </a:lnTo>
                        <a:lnTo>
                          <a:pt x="54" y="131"/>
                        </a:lnTo>
                        <a:lnTo>
                          <a:pt x="67" y="133"/>
                        </a:lnTo>
                        <a:lnTo>
                          <a:pt x="79" y="131"/>
                        </a:lnTo>
                        <a:lnTo>
                          <a:pt x="91" y="128"/>
                        </a:lnTo>
                        <a:lnTo>
                          <a:pt x="102" y="122"/>
                        </a:lnTo>
                        <a:lnTo>
                          <a:pt x="113" y="113"/>
                        </a:lnTo>
                        <a:lnTo>
                          <a:pt x="113" y="11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gray">
                  <a:xfrm>
                    <a:off x="1154898" y="90847"/>
                    <a:ext cx="181827" cy="181827"/>
                  </a:xfrm>
                  <a:custGeom>
                    <a:avLst/>
                    <a:gdLst>
                      <a:gd name="T0" fmla="*/ 221 w 225"/>
                      <a:gd name="T1" fmla="*/ 73 h 225"/>
                      <a:gd name="T2" fmla="*/ 152 w 225"/>
                      <a:gd name="T3" fmla="*/ 3 h 225"/>
                      <a:gd name="T4" fmla="*/ 152 w 225"/>
                      <a:gd name="T5" fmla="*/ 3 h 225"/>
                      <a:gd name="T6" fmla="*/ 147 w 225"/>
                      <a:gd name="T7" fmla="*/ 0 h 225"/>
                      <a:gd name="T8" fmla="*/ 142 w 225"/>
                      <a:gd name="T9" fmla="*/ 0 h 225"/>
                      <a:gd name="T10" fmla="*/ 138 w 225"/>
                      <a:gd name="T11" fmla="*/ 0 h 225"/>
                      <a:gd name="T12" fmla="*/ 135 w 225"/>
                      <a:gd name="T13" fmla="*/ 3 h 225"/>
                      <a:gd name="T14" fmla="*/ 3 w 225"/>
                      <a:gd name="T15" fmla="*/ 135 h 225"/>
                      <a:gd name="T16" fmla="*/ 3 w 225"/>
                      <a:gd name="T17" fmla="*/ 135 h 225"/>
                      <a:gd name="T18" fmla="*/ 0 w 225"/>
                      <a:gd name="T19" fmla="*/ 138 h 225"/>
                      <a:gd name="T20" fmla="*/ 0 w 225"/>
                      <a:gd name="T21" fmla="*/ 142 h 225"/>
                      <a:gd name="T22" fmla="*/ 0 w 225"/>
                      <a:gd name="T23" fmla="*/ 149 h 225"/>
                      <a:gd name="T24" fmla="*/ 3 w 225"/>
                      <a:gd name="T25" fmla="*/ 152 h 225"/>
                      <a:gd name="T26" fmla="*/ 73 w 225"/>
                      <a:gd name="T27" fmla="*/ 221 h 225"/>
                      <a:gd name="T28" fmla="*/ 73 w 225"/>
                      <a:gd name="T29" fmla="*/ 221 h 225"/>
                      <a:gd name="T30" fmla="*/ 76 w 225"/>
                      <a:gd name="T31" fmla="*/ 225 h 225"/>
                      <a:gd name="T32" fmla="*/ 81 w 225"/>
                      <a:gd name="T33" fmla="*/ 225 h 225"/>
                      <a:gd name="T34" fmla="*/ 85 w 225"/>
                      <a:gd name="T35" fmla="*/ 225 h 225"/>
                      <a:gd name="T36" fmla="*/ 90 w 225"/>
                      <a:gd name="T37" fmla="*/ 221 h 225"/>
                      <a:gd name="T38" fmla="*/ 221 w 225"/>
                      <a:gd name="T39" fmla="*/ 90 h 225"/>
                      <a:gd name="T40" fmla="*/ 221 w 225"/>
                      <a:gd name="T41" fmla="*/ 90 h 225"/>
                      <a:gd name="T42" fmla="*/ 223 w 225"/>
                      <a:gd name="T43" fmla="*/ 87 h 225"/>
                      <a:gd name="T44" fmla="*/ 225 w 225"/>
                      <a:gd name="T45" fmla="*/ 82 h 225"/>
                      <a:gd name="T46" fmla="*/ 223 w 225"/>
                      <a:gd name="T47" fmla="*/ 76 h 225"/>
                      <a:gd name="T48" fmla="*/ 221 w 225"/>
                      <a:gd name="T49" fmla="*/ 73 h 225"/>
                      <a:gd name="T50" fmla="*/ 221 w 225"/>
                      <a:gd name="T51" fmla="*/ 73 h 225"/>
                      <a:gd name="T52" fmla="*/ 81 w 225"/>
                      <a:gd name="T53" fmla="*/ 215 h 225"/>
                      <a:gd name="T54" fmla="*/ 8 w 225"/>
                      <a:gd name="T55" fmla="*/ 142 h 225"/>
                      <a:gd name="T56" fmla="*/ 142 w 225"/>
                      <a:gd name="T57" fmla="*/ 9 h 225"/>
                      <a:gd name="T58" fmla="*/ 215 w 225"/>
                      <a:gd name="T59" fmla="*/ 82 h 225"/>
                      <a:gd name="T60" fmla="*/ 81 w 225"/>
                      <a:gd name="T61" fmla="*/ 215 h 225"/>
                      <a:gd name="T62" fmla="*/ 81 w 225"/>
                      <a:gd name="T63" fmla="*/ 21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225">
                        <a:moveTo>
                          <a:pt x="221" y="73"/>
                        </a:moveTo>
                        <a:lnTo>
                          <a:pt x="152" y="3"/>
                        </a:lnTo>
                        <a:lnTo>
                          <a:pt x="152" y="3"/>
                        </a:lnTo>
                        <a:lnTo>
                          <a:pt x="147" y="0"/>
                        </a:lnTo>
                        <a:lnTo>
                          <a:pt x="142" y="0"/>
                        </a:lnTo>
                        <a:lnTo>
                          <a:pt x="138" y="0"/>
                        </a:lnTo>
                        <a:lnTo>
                          <a:pt x="135" y="3"/>
                        </a:lnTo>
                        <a:lnTo>
                          <a:pt x="3" y="135"/>
                        </a:lnTo>
                        <a:lnTo>
                          <a:pt x="3" y="135"/>
                        </a:lnTo>
                        <a:lnTo>
                          <a:pt x="0" y="138"/>
                        </a:lnTo>
                        <a:lnTo>
                          <a:pt x="0" y="142"/>
                        </a:lnTo>
                        <a:lnTo>
                          <a:pt x="0" y="149"/>
                        </a:lnTo>
                        <a:lnTo>
                          <a:pt x="3" y="152"/>
                        </a:lnTo>
                        <a:lnTo>
                          <a:pt x="73" y="221"/>
                        </a:lnTo>
                        <a:lnTo>
                          <a:pt x="73" y="221"/>
                        </a:lnTo>
                        <a:lnTo>
                          <a:pt x="76" y="225"/>
                        </a:lnTo>
                        <a:lnTo>
                          <a:pt x="81" y="225"/>
                        </a:lnTo>
                        <a:lnTo>
                          <a:pt x="85" y="225"/>
                        </a:lnTo>
                        <a:lnTo>
                          <a:pt x="90" y="221"/>
                        </a:lnTo>
                        <a:lnTo>
                          <a:pt x="221" y="90"/>
                        </a:lnTo>
                        <a:lnTo>
                          <a:pt x="221" y="90"/>
                        </a:lnTo>
                        <a:lnTo>
                          <a:pt x="223" y="87"/>
                        </a:lnTo>
                        <a:lnTo>
                          <a:pt x="225" y="82"/>
                        </a:lnTo>
                        <a:lnTo>
                          <a:pt x="223" y="76"/>
                        </a:lnTo>
                        <a:lnTo>
                          <a:pt x="221" y="73"/>
                        </a:lnTo>
                        <a:lnTo>
                          <a:pt x="221" y="73"/>
                        </a:lnTo>
                        <a:close/>
                        <a:moveTo>
                          <a:pt x="81" y="215"/>
                        </a:moveTo>
                        <a:lnTo>
                          <a:pt x="8" y="142"/>
                        </a:lnTo>
                        <a:lnTo>
                          <a:pt x="142" y="9"/>
                        </a:lnTo>
                        <a:lnTo>
                          <a:pt x="215" y="82"/>
                        </a:lnTo>
                        <a:lnTo>
                          <a:pt x="81" y="215"/>
                        </a:lnTo>
                        <a:lnTo>
                          <a:pt x="81" y="215"/>
                        </a:lnTo>
                        <a:close/>
                      </a:path>
                    </a:pathLst>
                  </a:custGeom>
                  <a:solidFill>
                    <a:srgbClr val="A6A6A6"/>
                  </a:solidFill>
                  <a:ln w="635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61" name="Freeform 11"/>
                  <p:cNvSpPr>
                    <a:spLocks noEditPoints="1"/>
                  </p:cNvSpPr>
                  <p:nvPr userDrawn="1"/>
                </p:nvSpPr>
                <p:spPr bwMode="gray">
                  <a:xfrm>
                    <a:off x="1333650" y="268877"/>
                    <a:ext cx="183451" cy="181827"/>
                  </a:xfrm>
                  <a:custGeom>
                    <a:avLst/>
                    <a:gdLst>
                      <a:gd name="T0" fmla="*/ 221 w 226"/>
                      <a:gd name="T1" fmla="*/ 73 h 225"/>
                      <a:gd name="T2" fmla="*/ 153 w 226"/>
                      <a:gd name="T3" fmla="*/ 4 h 225"/>
                      <a:gd name="T4" fmla="*/ 153 w 226"/>
                      <a:gd name="T5" fmla="*/ 4 h 225"/>
                      <a:gd name="T6" fmla="*/ 149 w 226"/>
                      <a:gd name="T7" fmla="*/ 0 h 225"/>
                      <a:gd name="T8" fmla="*/ 144 w 226"/>
                      <a:gd name="T9" fmla="*/ 0 h 225"/>
                      <a:gd name="T10" fmla="*/ 139 w 226"/>
                      <a:gd name="T11" fmla="*/ 0 h 225"/>
                      <a:gd name="T12" fmla="*/ 135 w 226"/>
                      <a:gd name="T13" fmla="*/ 4 h 225"/>
                      <a:gd name="T14" fmla="*/ 5 w 226"/>
                      <a:gd name="T15" fmla="*/ 135 h 225"/>
                      <a:gd name="T16" fmla="*/ 5 w 226"/>
                      <a:gd name="T17" fmla="*/ 135 h 225"/>
                      <a:gd name="T18" fmla="*/ 1 w 226"/>
                      <a:gd name="T19" fmla="*/ 138 h 225"/>
                      <a:gd name="T20" fmla="*/ 0 w 226"/>
                      <a:gd name="T21" fmla="*/ 143 h 225"/>
                      <a:gd name="T22" fmla="*/ 1 w 226"/>
                      <a:gd name="T23" fmla="*/ 148 h 225"/>
                      <a:gd name="T24" fmla="*/ 5 w 226"/>
                      <a:gd name="T25" fmla="*/ 152 h 225"/>
                      <a:gd name="T26" fmla="*/ 73 w 226"/>
                      <a:gd name="T27" fmla="*/ 222 h 225"/>
                      <a:gd name="T28" fmla="*/ 73 w 226"/>
                      <a:gd name="T29" fmla="*/ 222 h 225"/>
                      <a:gd name="T30" fmla="*/ 77 w 226"/>
                      <a:gd name="T31" fmla="*/ 223 h 225"/>
                      <a:gd name="T32" fmla="*/ 82 w 226"/>
                      <a:gd name="T33" fmla="*/ 225 h 225"/>
                      <a:gd name="T34" fmla="*/ 87 w 226"/>
                      <a:gd name="T35" fmla="*/ 223 h 225"/>
                      <a:gd name="T36" fmla="*/ 91 w 226"/>
                      <a:gd name="T37" fmla="*/ 222 h 225"/>
                      <a:gd name="T38" fmla="*/ 221 w 226"/>
                      <a:gd name="T39" fmla="*/ 90 h 225"/>
                      <a:gd name="T40" fmla="*/ 221 w 226"/>
                      <a:gd name="T41" fmla="*/ 90 h 225"/>
                      <a:gd name="T42" fmla="*/ 224 w 226"/>
                      <a:gd name="T43" fmla="*/ 86 h 225"/>
                      <a:gd name="T44" fmla="*/ 226 w 226"/>
                      <a:gd name="T45" fmla="*/ 81 h 225"/>
                      <a:gd name="T46" fmla="*/ 224 w 226"/>
                      <a:gd name="T47" fmla="*/ 76 h 225"/>
                      <a:gd name="T48" fmla="*/ 221 w 226"/>
                      <a:gd name="T49" fmla="*/ 73 h 225"/>
                      <a:gd name="T50" fmla="*/ 221 w 226"/>
                      <a:gd name="T51" fmla="*/ 73 h 225"/>
                      <a:gd name="T52" fmla="*/ 82 w 226"/>
                      <a:gd name="T53" fmla="*/ 216 h 225"/>
                      <a:gd name="T54" fmla="*/ 9 w 226"/>
                      <a:gd name="T55" fmla="*/ 143 h 225"/>
                      <a:gd name="T56" fmla="*/ 144 w 226"/>
                      <a:gd name="T57" fmla="*/ 8 h 225"/>
                      <a:gd name="T58" fmla="*/ 217 w 226"/>
                      <a:gd name="T59" fmla="*/ 81 h 225"/>
                      <a:gd name="T60" fmla="*/ 82 w 226"/>
                      <a:gd name="T61" fmla="*/ 21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5">
                        <a:moveTo>
                          <a:pt x="221" y="73"/>
                        </a:moveTo>
                        <a:lnTo>
                          <a:pt x="153" y="4"/>
                        </a:lnTo>
                        <a:lnTo>
                          <a:pt x="153" y="4"/>
                        </a:lnTo>
                        <a:lnTo>
                          <a:pt x="149" y="0"/>
                        </a:lnTo>
                        <a:lnTo>
                          <a:pt x="144" y="0"/>
                        </a:lnTo>
                        <a:lnTo>
                          <a:pt x="139" y="0"/>
                        </a:lnTo>
                        <a:lnTo>
                          <a:pt x="135" y="4"/>
                        </a:lnTo>
                        <a:lnTo>
                          <a:pt x="5" y="135"/>
                        </a:lnTo>
                        <a:lnTo>
                          <a:pt x="5" y="135"/>
                        </a:lnTo>
                        <a:lnTo>
                          <a:pt x="1" y="138"/>
                        </a:lnTo>
                        <a:lnTo>
                          <a:pt x="0" y="143"/>
                        </a:lnTo>
                        <a:lnTo>
                          <a:pt x="1" y="148"/>
                        </a:lnTo>
                        <a:lnTo>
                          <a:pt x="5" y="152"/>
                        </a:lnTo>
                        <a:lnTo>
                          <a:pt x="73" y="222"/>
                        </a:lnTo>
                        <a:lnTo>
                          <a:pt x="73" y="222"/>
                        </a:lnTo>
                        <a:lnTo>
                          <a:pt x="77" y="223"/>
                        </a:lnTo>
                        <a:lnTo>
                          <a:pt x="82" y="225"/>
                        </a:lnTo>
                        <a:lnTo>
                          <a:pt x="87" y="223"/>
                        </a:lnTo>
                        <a:lnTo>
                          <a:pt x="91" y="222"/>
                        </a:lnTo>
                        <a:lnTo>
                          <a:pt x="221" y="90"/>
                        </a:lnTo>
                        <a:lnTo>
                          <a:pt x="221" y="90"/>
                        </a:lnTo>
                        <a:lnTo>
                          <a:pt x="224" y="86"/>
                        </a:lnTo>
                        <a:lnTo>
                          <a:pt x="226" y="81"/>
                        </a:lnTo>
                        <a:lnTo>
                          <a:pt x="224" y="76"/>
                        </a:lnTo>
                        <a:lnTo>
                          <a:pt x="221" y="73"/>
                        </a:lnTo>
                        <a:lnTo>
                          <a:pt x="221" y="73"/>
                        </a:lnTo>
                        <a:close/>
                        <a:moveTo>
                          <a:pt x="82" y="216"/>
                        </a:moveTo>
                        <a:lnTo>
                          <a:pt x="9" y="143"/>
                        </a:lnTo>
                        <a:lnTo>
                          <a:pt x="144" y="8"/>
                        </a:lnTo>
                        <a:lnTo>
                          <a:pt x="217" y="81"/>
                        </a:lnTo>
                        <a:lnTo>
                          <a:pt x="82" y="216"/>
                        </a:lnTo>
                        <a:close/>
                      </a:path>
                    </a:pathLst>
                  </a:custGeom>
                  <a:solidFill>
                    <a:srgbClr val="A6A6A6"/>
                  </a:solidFill>
                  <a:ln w="635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gray">
                  <a:xfrm>
                    <a:off x="1253588" y="295061"/>
                    <a:ext cx="55197" cy="55197"/>
                  </a:xfrm>
                  <a:custGeom>
                    <a:avLst/>
                    <a:gdLst>
                      <a:gd name="T0" fmla="*/ 1 w 66"/>
                      <a:gd name="T1" fmla="*/ 6 h 67"/>
                      <a:gd name="T2" fmla="*/ 1 w 66"/>
                      <a:gd name="T3" fmla="*/ 6 h 67"/>
                      <a:gd name="T4" fmla="*/ 0 w 66"/>
                      <a:gd name="T5" fmla="*/ 9 h 67"/>
                      <a:gd name="T6" fmla="*/ 0 w 66"/>
                      <a:gd name="T7" fmla="*/ 12 h 67"/>
                      <a:gd name="T8" fmla="*/ 0 w 66"/>
                      <a:gd name="T9" fmla="*/ 15 h 67"/>
                      <a:gd name="T10" fmla="*/ 1 w 66"/>
                      <a:gd name="T11" fmla="*/ 19 h 67"/>
                      <a:gd name="T12" fmla="*/ 48 w 66"/>
                      <a:gd name="T13" fmla="*/ 65 h 67"/>
                      <a:gd name="T14" fmla="*/ 48 w 66"/>
                      <a:gd name="T15" fmla="*/ 65 h 67"/>
                      <a:gd name="T16" fmla="*/ 51 w 66"/>
                      <a:gd name="T17" fmla="*/ 67 h 67"/>
                      <a:gd name="T18" fmla="*/ 54 w 66"/>
                      <a:gd name="T19" fmla="*/ 67 h 67"/>
                      <a:gd name="T20" fmla="*/ 57 w 66"/>
                      <a:gd name="T21" fmla="*/ 67 h 67"/>
                      <a:gd name="T22" fmla="*/ 60 w 66"/>
                      <a:gd name="T23" fmla="*/ 65 h 67"/>
                      <a:gd name="T24" fmla="*/ 66 w 66"/>
                      <a:gd name="T25" fmla="*/ 59 h 67"/>
                      <a:gd name="T26" fmla="*/ 8 w 66"/>
                      <a:gd name="T27" fmla="*/ 0 h 67"/>
                      <a:gd name="T28" fmla="*/ 1 w 66"/>
                      <a:gd name="T2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7">
                        <a:moveTo>
                          <a:pt x="1" y="6"/>
                        </a:moveTo>
                        <a:lnTo>
                          <a:pt x="1" y="6"/>
                        </a:lnTo>
                        <a:lnTo>
                          <a:pt x="0" y="9"/>
                        </a:lnTo>
                        <a:lnTo>
                          <a:pt x="0" y="12"/>
                        </a:lnTo>
                        <a:lnTo>
                          <a:pt x="0" y="15"/>
                        </a:lnTo>
                        <a:lnTo>
                          <a:pt x="1" y="19"/>
                        </a:lnTo>
                        <a:lnTo>
                          <a:pt x="48" y="65"/>
                        </a:lnTo>
                        <a:lnTo>
                          <a:pt x="48" y="65"/>
                        </a:lnTo>
                        <a:lnTo>
                          <a:pt x="51" y="67"/>
                        </a:lnTo>
                        <a:lnTo>
                          <a:pt x="54" y="67"/>
                        </a:lnTo>
                        <a:lnTo>
                          <a:pt x="57" y="67"/>
                        </a:lnTo>
                        <a:lnTo>
                          <a:pt x="60" y="65"/>
                        </a:lnTo>
                        <a:lnTo>
                          <a:pt x="66" y="59"/>
                        </a:lnTo>
                        <a:lnTo>
                          <a:pt x="8" y="0"/>
                        </a:lnTo>
                        <a:lnTo>
                          <a:pt x="1" y="6"/>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gray">
                  <a:xfrm>
                    <a:off x="1247093" y="314543"/>
                    <a:ext cx="42209" cy="42209"/>
                  </a:xfrm>
                  <a:custGeom>
                    <a:avLst/>
                    <a:gdLst>
                      <a:gd name="T0" fmla="*/ 0 w 52"/>
                      <a:gd name="T1" fmla="*/ 23 h 53"/>
                      <a:gd name="T2" fmla="*/ 29 w 52"/>
                      <a:gd name="T3" fmla="*/ 53 h 53"/>
                      <a:gd name="T4" fmla="*/ 29 w 52"/>
                      <a:gd name="T5" fmla="*/ 53 h 53"/>
                      <a:gd name="T6" fmla="*/ 34 w 52"/>
                      <a:gd name="T7" fmla="*/ 50 h 53"/>
                      <a:gd name="T8" fmla="*/ 40 w 52"/>
                      <a:gd name="T9" fmla="*/ 47 h 53"/>
                      <a:gd name="T10" fmla="*/ 46 w 52"/>
                      <a:gd name="T11" fmla="*/ 44 h 53"/>
                      <a:gd name="T12" fmla="*/ 52 w 52"/>
                      <a:gd name="T13" fmla="*/ 44 h 53"/>
                      <a:gd name="T14" fmla="*/ 52 w 52"/>
                      <a:gd name="T15" fmla="*/ 44 h 53"/>
                      <a:gd name="T16" fmla="*/ 9 w 52"/>
                      <a:gd name="T17" fmla="*/ 0 h 53"/>
                      <a:gd name="T18" fmla="*/ 9 w 52"/>
                      <a:gd name="T19" fmla="*/ 0 h 53"/>
                      <a:gd name="T20" fmla="*/ 9 w 52"/>
                      <a:gd name="T21" fmla="*/ 6 h 53"/>
                      <a:gd name="T22" fmla="*/ 6 w 52"/>
                      <a:gd name="T23" fmla="*/ 13 h 53"/>
                      <a:gd name="T24" fmla="*/ 3 w 52"/>
                      <a:gd name="T25" fmla="*/ 19 h 53"/>
                      <a:gd name="T26" fmla="*/ 0 w 52"/>
                      <a:gd name="T27" fmla="*/ 23 h 53"/>
                      <a:gd name="T28" fmla="*/ 0 w 52"/>
                      <a:gd name="T29"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3">
                        <a:moveTo>
                          <a:pt x="0" y="23"/>
                        </a:moveTo>
                        <a:lnTo>
                          <a:pt x="29" y="53"/>
                        </a:lnTo>
                        <a:lnTo>
                          <a:pt x="29" y="53"/>
                        </a:lnTo>
                        <a:lnTo>
                          <a:pt x="34" y="50"/>
                        </a:lnTo>
                        <a:lnTo>
                          <a:pt x="40" y="47"/>
                        </a:lnTo>
                        <a:lnTo>
                          <a:pt x="46" y="44"/>
                        </a:lnTo>
                        <a:lnTo>
                          <a:pt x="52" y="44"/>
                        </a:lnTo>
                        <a:lnTo>
                          <a:pt x="52" y="44"/>
                        </a:lnTo>
                        <a:lnTo>
                          <a:pt x="9" y="0"/>
                        </a:lnTo>
                        <a:lnTo>
                          <a:pt x="9" y="0"/>
                        </a:lnTo>
                        <a:lnTo>
                          <a:pt x="9" y="6"/>
                        </a:lnTo>
                        <a:lnTo>
                          <a:pt x="6" y="13"/>
                        </a:lnTo>
                        <a:lnTo>
                          <a:pt x="3" y="19"/>
                        </a:lnTo>
                        <a:lnTo>
                          <a:pt x="0" y="23"/>
                        </a:lnTo>
                        <a:lnTo>
                          <a:pt x="0" y="2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p:cNvSpPr>
                    <a:spLocks/>
                  </p:cNvSpPr>
                  <p:nvPr userDrawn="1"/>
                </p:nvSpPr>
                <p:spPr bwMode="gray">
                  <a:xfrm>
                    <a:off x="1243847" y="340517"/>
                    <a:ext cx="21105" cy="21105"/>
                  </a:xfrm>
                  <a:custGeom>
                    <a:avLst/>
                    <a:gdLst>
                      <a:gd name="T0" fmla="*/ 5 w 27"/>
                      <a:gd name="T1" fmla="*/ 22 h 27"/>
                      <a:gd name="T2" fmla="*/ 5 w 27"/>
                      <a:gd name="T3" fmla="*/ 22 h 27"/>
                      <a:gd name="T4" fmla="*/ 10 w 27"/>
                      <a:gd name="T5" fmla="*/ 25 h 27"/>
                      <a:gd name="T6" fmla="*/ 16 w 27"/>
                      <a:gd name="T7" fmla="*/ 27 h 27"/>
                      <a:gd name="T8" fmla="*/ 21 w 27"/>
                      <a:gd name="T9" fmla="*/ 25 h 27"/>
                      <a:gd name="T10" fmla="*/ 27 w 27"/>
                      <a:gd name="T11" fmla="*/ 22 h 27"/>
                      <a:gd name="T12" fmla="*/ 5 w 27"/>
                      <a:gd name="T13" fmla="*/ 0 h 27"/>
                      <a:gd name="T14" fmla="*/ 5 w 27"/>
                      <a:gd name="T15" fmla="*/ 0 h 27"/>
                      <a:gd name="T16" fmla="*/ 2 w 27"/>
                      <a:gd name="T17" fmla="*/ 5 h 27"/>
                      <a:gd name="T18" fmla="*/ 0 w 27"/>
                      <a:gd name="T19" fmla="*/ 11 h 27"/>
                      <a:gd name="T20" fmla="*/ 2 w 27"/>
                      <a:gd name="T21" fmla="*/ 17 h 27"/>
                      <a:gd name="T22" fmla="*/ 5 w 27"/>
                      <a:gd name="T23" fmla="*/ 22 h 27"/>
                      <a:gd name="T24" fmla="*/ 5 w 27"/>
                      <a:gd name="T25"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
                        <a:moveTo>
                          <a:pt x="5" y="22"/>
                        </a:moveTo>
                        <a:lnTo>
                          <a:pt x="5" y="22"/>
                        </a:lnTo>
                        <a:lnTo>
                          <a:pt x="10" y="25"/>
                        </a:lnTo>
                        <a:lnTo>
                          <a:pt x="16" y="27"/>
                        </a:lnTo>
                        <a:lnTo>
                          <a:pt x="21" y="25"/>
                        </a:lnTo>
                        <a:lnTo>
                          <a:pt x="27" y="22"/>
                        </a:lnTo>
                        <a:lnTo>
                          <a:pt x="5" y="0"/>
                        </a:lnTo>
                        <a:lnTo>
                          <a:pt x="5" y="0"/>
                        </a:lnTo>
                        <a:lnTo>
                          <a:pt x="2" y="5"/>
                        </a:lnTo>
                        <a:lnTo>
                          <a:pt x="0" y="11"/>
                        </a:lnTo>
                        <a:lnTo>
                          <a:pt x="2" y="17"/>
                        </a:lnTo>
                        <a:lnTo>
                          <a:pt x="5" y="22"/>
                        </a:lnTo>
                        <a:lnTo>
                          <a:pt x="5" y="22"/>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6"/>
                  <p:cNvSpPr>
                    <a:spLocks/>
                  </p:cNvSpPr>
                  <p:nvPr userDrawn="1"/>
                </p:nvSpPr>
                <p:spPr bwMode="gray">
                  <a:xfrm>
                    <a:off x="1363983" y="192784"/>
                    <a:ext cx="47081" cy="47081"/>
                  </a:xfrm>
                  <a:custGeom>
                    <a:avLst/>
                    <a:gdLst>
                      <a:gd name="T0" fmla="*/ 58 w 58"/>
                      <a:gd name="T1" fmla="*/ 48 h 59"/>
                      <a:gd name="T2" fmla="*/ 58 w 58"/>
                      <a:gd name="T3" fmla="*/ 48 h 59"/>
                      <a:gd name="T4" fmla="*/ 51 w 58"/>
                      <a:gd name="T5" fmla="*/ 45 h 59"/>
                      <a:gd name="T6" fmla="*/ 43 w 58"/>
                      <a:gd name="T7" fmla="*/ 42 h 59"/>
                      <a:gd name="T8" fmla="*/ 35 w 58"/>
                      <a:gd name="T9" fmla="*/ 36 h 59"/>
                      <a:gd name="T10" fmla="*/ 29 w 58"/>
                      <a:gd name="T11" fmla="*/ 31 h 59"/>
                      <a:gd name="T12" fmla="*/ 29 w 58"/>
                      <a:gd name="T13" fmla="*/ 31 h 59"/>
                      <a:gd name="T14" fmla="*/ 23 w 58"/>
                      <a:gd name="T15" fmla="*/ 23 h 59"/>
                      <a:gd name="T16" fmla="*/ 18 w 58"/>
                      <a:gd name="T17" fmla="*/ 15 h 59"/>
                      <a:gd name="T18" fmla="*/ 14 w 58"/>
                      <a:gd name="T19" fmla="*/ 8 h 59"/>
                      <a:gd name="T20" fmla="*/ 12 w 58"/>
                      <a:gd name="T21" fmla="*/ 0 h 59"/>
                      <a:gd name="T22" fmla="*/ 0 w 58"/>
                      <a:gd name="T23" fmla="*/ 12 h 59"/>
                      <a:gd name="T24" fmla="*/ 48 w 58"/>
                      <a:gd name="T25" fmla="*/ 59 h 59"/>
                      <a:gd name="T26" fmla="*/ 58 w 58"/>
                      <a:gd name="T27" fmla="*/ 48 h 59"/>
                      <a:gd name="T28" fmla="*/ 58 w 58"/>
                      <a:gd name="T29"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9">
                        <a:moveTo>
                          <a:pt x="58" y="48"/>
                        </a:moveTo>
                        <a:lnTo>
                          <a:pt x="58" y="48"/>
                        </a:lnTo>
                        <a:lnTo>
                          <a:pt x="51" y="45"/>
                        </a:lnTo>
                        <a:lnTo>
                          <a:pt x="43" y="42"/>
                        </a:lnTo>
                        <a:lnTo>
                          <a:pt x="35" y="36"/>
                        </a:lnTo>
                        <a:lnTo>
                          <a:pt x="29" y="31"/>
                        </a:lnTo>
                        <a:lnTo>
                          <a:pt x="29" y="31"/>
                        </a:lnTo>
                        <a:lnTo>
                          <a:pt x="23" y="23"/>
                        </a:lnTo>
                        <a:lnTo>
                          <a:pt x="18" y="15"/>
                        </a:lnTo>
                        <a:lnTo>
                          <a:pt x="14" y="8"/>
                        </a:lnTo>
                        <a:lnTo>
                          <a:pt x="12" y="0"/>
                        </a:lnTo>
                        <a:lnTo>
                          <a:pt x="0" y="12"/>
                        </a:lnTo>
                        <a:lnTo>
                          <a:pt x="48" y="59"/>
                        </a:lnTo>
                        <a:lnTo>
                          <a:pt x="58" y="48"/>
                        </a:lnTo>
                        <a:lnTo>
                          <a:pt x="58" y="48"/>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7"/>
                  <p:cNvSpPr>
                    <a:spLocks/>
                  </p:cNvSpPr>
                  <p:nvPr userDrawn="1"/>
                </p:nvSpPr>
                <p:spPr bwMode="gray">
                  <a:xfrm>
                    <a:off x="1336384" y="197653"/>
                    <a:ext cx="47081" cy="29223"/>
                  </a:xfrm>
                  <a:custGeom>
                    <a:avLst/>
                    <a:gdLst>
                      <a:gd name="T0" fmla="*/ 18 w 58"/>
                      <a:gd name="T1" fmla="*/ 0 h 36"/>
                      <a:gd name="T2" fmla="*/ 18 w 58"/>
                      <a:gd name="T3" fmla="*/ 0 h 36"/>
                      <a:gd name="T4" fmla="*/ 12 w 58"/>
                      <a:gd name="T5" fmla="*/ 2 h 36"/>
                      <a:gd name="T6" fmla="*/ 7 w 58"/>
                      <a:gd name="T7" fmla="*/ 5 h 36"/>
                      <a:gd name="T8" fmla="*/ 0 w 58"/>
                      <a:gd name="T9" fmla="*/ 13 h 36"/>
                      <a:gd name="T10" fmla="*/ 0 w 58"/>
                      <a:gd name="T11" fmla="*/ 13 h 36"/>
                      <a:gd name="T12" fmla="*/ 58 w 58"/>
                      <a:gd name="T13" fmla="*/ 36 h 36"/>
                      <a:gd name="T14" fmla="*/ 27 w 58"/>
                      <a:gd name="T15" fmla="*/ 5 h 36"/>
                      <a:gd name="T16" fmla="*/ 27 w 58"/>
                      <a:gd name="T17" fmla="*/ 5 h 36"/>
                      <a:gd name="T18" fmla="*/ 23 w 58"/>
                      <a:gd name="T19" fmla="*/ 2 h 36"/>
                      <a:gd name="T20" fmla="*/ 18 w 58"/>
                      <a:gd name="T21" fmla="*/ 0 h 36"/>
                      <a:gd name="T22" fmla="*/ 18 w 58"/>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36">
                        <a:moveTo>
                          <a:pt x="18" y="0"/>
                        </a:moveTo>
                        <a:lnTo>
                          <a:pt x="18" y="0"/>
                        </a:lnTo>
                        <a:lnTo>
                          <a:pt x="12" y="2"/>
                        </a:lnTo>
                        <a:lnTo>
                          <a:pt x="7" y="5"/>
                        </a:lnTo>
                        <a:lnTo>
                          <a:pt x="0" y="13"/>
                        </a:lnTo>
                        <a:lnTo>
                          <a:pt x="0" y="13"/>
                        </a:lnTo>
                        <a:lnTo>
                          <a:pt x="58" y="36"/>
                        </a:lnTo>
                        <a:lnTo>
                          <a:pt x="27" y="5"/>
                        </a:lnTo>
                        <a:lnTo>
                          <a:pt x="27" y="5"/>
                        </a:lnTo>
                        <a:lnTo>
                          <a:pt x="23" y="2"/>
                        </a:lnTo>
                        <a:lnTo>
                          <a:pt x="18" y="0"/>
                        </a:lnTo>
                        <a:lnTo>
                          <a:pt x="18"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gray">
                  <a:xfrm>
                    <a:off x="1363983" y="192784"/>
                    <a:ext cx="47081" cy="42209"/>
                  </a:xfrm>
                  <a:custGeom>
                    <a:avLst/>
                    <a:gdLst>
                      <a:gd name="T0" fmla="*/ 12 w 58"/>
                      <a:gd name="T1" fmla="*/ 0 h 53"/>
                      <a:gd name="T2" fmla="*/ 0 w 58"/>
                      <a:gd name="T3" fmla="*/ 12 h 53"/>
                      <a:gd name="T4" fmla="*/ 32 w 58"/>
                      <a:gd name="T5" fmla="*/ 43 h 53"/>
                      <a:gd name="T6" fmla="*/ 32 w 58"/>
                      <a:gd name="T7" fmla="*/ 43 h 53"/>
                      <a:gd name="T8" fmla="*/ 55 w 58"/>
                      <a:gd name="T9" fmla="*/ 53 h 53"/>
                      <a:gd name="T10" fmla="*/ 58 w 58"/>
                      <a:gd name="T11" fmla="*/ 48 h 53"/>
                      <a:gd name="T12" fmla="*/ 58 w 58"/>
                      <a:gd name="T13" fmla="*/ 48 h 53"/>
                      <a:gd name="T14" fmla="*/ 51 w 58"/>
                      <a:gd name="T15" fmla="*/ 45 h 53"/>
                      <a:gd name="T16" fmla="*/ 43 w 58"/>
                      <a:gd name="T17" fmla="*/ 42 h 53"/>
                      <a:gd name="T18" fmla="*/ 35 w 58"/>
                      <a:gd name="T19" fmla="*/ 36 h 53"/>
                      <a:gd name="T20" fmla="*/ 29 w 58"/>
                      <a:gd name="T21" fmla="*/ 31 h 53"/>
                      <a:gd name="T22" fmla="*/ 29 w 58"/>
                      <a:gd name="T23" fmla="*/ 31 h 53"/>
                      <a:gd name="T24" fmla="*/ 23 w 58"/>
                      <a:gd name="T25" fmla="*/ 23 h 53"/>
                      <a:gd name="T26" fmla="*/ 18 w 58"/>
                      <a:gd name="T27" fmla="*/ 15 h 53"/>
                      <a:gd name="T28" fmla="*/ 14 w 58"/>
                      <a:gd name="T29" fmla="*/ 8 h 53"/>
                      <a:gd name="T30" fmla="*/ 12 w 58"/>
                      <a:gd name="T31" fmla="*/ 0 h 53"/>
                      <a:gd name="T32" fmla="*/ 12 w 58"/>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3">
                        <a:moveTo>
                          <a:pt x="12" y="0"/>
                        </a:moveTo>
                        <a:lnTo>
                          <a:pt x="0" y="12"/>
                        </a:lnTo>
                        <a:lnTo>
                          <a:pt x="32" y="43"/>
                        </a:lnTo>
                        <a:lnTo>
                          <a:pt x="32" y="43"/>
                        </a:lnTo>
                        <a:lnTo>
                          <a:pt x="55" y="53"/>
                        </a:lnTo>
                        <a:lnTo>
                          <a:pt x="58" y="48"/>
                        </a:lnTo>
                        <a:lnTo>
                          <a:pt x="58" y="48"/>
                        </a:lnTo>
                        <a:lnTo>
                          <a:pt x="51" y="45"/>
                        </a:lnTo>
                        <a:lnTo>
                          <a:pt x="43" y="42"/>
                        </a:lnTo>
                        <a:lnTo>
                          <a:pt x="35" y="36"/>
                        </a:lnTo>
                        <a:lnTo>
                          <a:pt x="29" y="31"/>
                        </a:lnTo>
                        <a:lnTo>
                          <a:pt x="29" y="31"/>
                        </a:lnTo>
                        <a:lnTo>
                          <a:pt x="23" y="23"/>
                        </a:lnTo>
                        <a:lnTo>
                          <a:pt x="18" y="15"/>
                        </a:lnTo>
                        <a:lnTo>
                          <a:pt x="14" y="8"/>
                        </a:lnTo>
                        <a:lnTo>
                          <a:pt x="12" y="0"/>
                        </a:lnTo>
                        <a:lnTo>
                          <a:pt x="12"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2" name="Group 41"/>
              <p:cNvGrpSpPr/>
              <p:nvPr userDrawn="1"/>
            </p:nvGrpSpPr>
            <p:grpSpPr>
              <a:xfrm>
                <a:off x="4855436" y="4802764"/>
                <a:ext cx="204064" cy="204064"/>
                <a:chOff x="4724400" y="4802764"/>
                <a:chExt cx="204064" cy="204064"/>
              </a:xfrm>
            </p:grpSpPr>
            <p:sp>
              <p:nvSpPr>
                <p:cNvPr id="44" name="Oval 43"/>
                <p:cNvSpPr/>
                <p:nvPr userDrawn="1"/>
              </p:nvSpPr>
              <p:spPr bwMode="gray">
                <a:xfrm>
                  <a:off x="4724400"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45" name="Group 44"/>
                <p:cNvGrpSpPr/>
                <p:nvPr userDrawn="1"/>
              </p:nvGrpSpPr>
              <p:grpSpPr bwMode="gray">
                <a:xfrm>
                  <a:off x="4757378" y="4831735"/>
                  <a:ext cx="147649" cy="128524"/>
                  <a:chOff x="5763661" y="3189289"/>
                  <a:chExt cx="304188" cy="264786"/>
                </a:xfrm>
              </p:grpSpPr>
              <p:sp>
                <p:nvSpPr>
                  <p:cNvPr id="46" name="Freeform 45"/>
                  <p:cNvSpPr>
                    <a:spLocks/>
                  </p:cNvSpPr>
                  <p:nvPr userDrawn="1"/>
                </p:nvSpPr>
                <p:spPr bwMode="gray">
                  <a:xfrm>
                    <a:off x="6003406" y="3327105"/>
                    <a:ext cx="62528" cy="30626"/>
                  </a:xfrm>
                  <a:custGeom>
                    <a:avLst/>
                    <a:gdLst>
                      <a:gd name="T0" fmla="*/ 11 w 41"/>
                      <a:gd name="T1" fmla="*/ 0 h 20"/>
                      <a:gd name="T2" fmla="*/ 0 w 41"/>
                      <a:gd name="T3" fmla="*/ 9 h 20"/>
                      <a:gd name="T4" fmla="*/ 15 w 41"/>
                      <a:gd name="T5" fmla="*/ 20 h 20"/>
                      <a:gd name="T6" fmla="*/ 38 w 41"/>
                      <a:gd name="T7" fmla="*/ 14 h 20"/>
                      <a:gd name="T8" fmla="*/ 41 w 41"/>
                      <a:gd name="T9" fmla="*/ 3 h 20"/>
                      <a:gd name="T10" fmla="*/ 19 w 41"/>
                      <a:gd name="T11" fmla="*/ 6 h 20"/>
                      <a:gd name="T12" fmla="*/ 11 w 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41" h="20">
                        <a:moveTo>
                          <a:pt x="11" y="0"/>
                        </a:moveTo>
                        <a:cubicBezTo>
                          <a:pt x="8" y="4"/>
                          <a:pt x="4" y="7"/>
                          <a:pt x="0" y="9"/>
                        </a:cubicBezTo>
                        <a:cubicBezTo>
                          <a:pt x="15" y="20"/>
                          <a:pt x="15" y="20"/>
                          <a:pt x="15" y="20"/>
                        </a:cubicBezTo>
                        <a:cubicBezTo>
                          <a:pt x="38" y="14"/>
                          <a:pt x="38" y="14"/>
                          <a:pt x="38" y="14"/>
                        </a:cubicBezTo>
                        <a:cubicBezTo>
                          <a:pt x="41" y="3"/>
                          <a:pt x="41" y="3"/>
                          <a:pt x="41" y="3"/>
                        </a:cubicBezTo>
                        <a:cubicBezTo>
                          <a:pt x="19" y="6"/>
                          <a:pt x="19" y="6"/>
                          <a:pt x="19" y="6"/>
                        </a:cubicBezTo>
                        <a:lnTo>
                          <a:pt x="11" y="0"/>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 name="Freeform 46"/>
                  <p:cNvSpPr>
                    <a:spLocks/>
                  </p:cNvSpPr>
                  <p:nvPr userDrawn="1"/>
                </p:nvSpPr>
                <p:spPr bwMode="gray">
                  <a:xfrm>
                    <a:off x="5806250" y="3245437"/>
                    <a:ext cx="79755" cy="93791"/>
                  </a:xfrm>
                  <a:custGeom>
                    <a:avLst/>
                    <a:gdLst>
                      <a:gd name="T0" fmla="*/ 8 w 52"/>
                      <a:gd name="T1" fmla="*/ 46 h 61"/>
                      <a:gd name="T2" fmla="*/ 28 w 52"/>
                      <a:gd name="T3" fmla="*/ 54 h 61"/>
                      <a:gd name="T4" fmla="*/ 33 w 52"/>
                      <a:gd name="T5" fmla="*/ 61 h 61"/>
                      <a:gd name="T6" fmla="*/ 52 w 52"/>
                      <a:gd name="T7" fmla="*/ 13 h 61"/>
                      <a:gd name="T8" fmla="*/ 44 w 52"/>
                      <a:gd name="T9" fmla="*/ 15 h 61"/>
                      <a:gd name="T10" fmla="*/ 18 w 52"/>
                      <a:gd name="T11" fmla="*/ 0 h 61"/>
                      <a:gd name="T12" fmla="*/ 0 w 52"/>
                      <a:gd name="T13" fmla="*/ 47 h 61"/>
                      <a:gd name="T14" fmla="*/ 8 w 52"/>
                      <a:gd name="T15" fmla="*/ 46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1">
                        <a:moveTo>
                          <a:pt x="8" y="46"/>
                        </a:moveTo>
                        <a:cubicBezTo>
                          <a:pt x="16" y="46"/>
                          <a:pt x="23" y="49"/>
                          <a:pt x="28" y="54"/>
                        </a:cubicBezTo>
                        <a:cubicBezTo>
                          <a:pt x="30" y="56"/>
                          <a:pt x="32" y="59"/>
                          <a:pt x="33" y="61"/>
                        </a:cubicBezTo>
                        <a:cubicBezTo>
                          <a:pt x="52" y="13"/>
                          <a:pt x="52" y="13"/>
                          <a:pt x="52" y="13"/>
                        </a:cubicBezTo>
                        <a:cubicBezTo>
                          <a:pt x="49" y="14"/>
                          <a:pt x="46" y="15"/>
                          <a:pt x="44" y="15"/>
                        </a:cubicBezTo>
                        <a:cubicBezTo>
                          <a:pt x="33" y="15"/>
                          <a:pt x="23" y="9"/>
                          <a:pt x="18" y="0"/>
                        </a:cubicBezTo>
                        <a:cubicBezTo>
                          <a:pt x="0" y="47"/>
                          <a:pt x="0" y="47"/>
                          <a:pt x="0" y="47"/>
                        </a:cubicBezTo>
                        <a:cubicBezTo>
                          <a:pt x="3" y="46"/>
                          <a:pt x="5" y="46"/>
                          <a:pt x="8" y="46"/>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 name="Freeform 47"/>
                  <p:cNvSpPr>
                    <a:spLocks/>
                  </p:cNvSpPr>
                  <p:nvPr userDrawn="1"/>
                </p:nvSpPr>
                <p:spPr bwMode="gray">
                  <a:xfrm>
                    <a:off x="5763661" y="3385166"/>
                    <a:ext cx="105277" cy="68909"/>
                  </a:xfrm>
                  <a:custGeom>
                    <a:avLst/>
                    <a:gdLst>
                      <a:gd name="T0" fmla="*/ 0 w 69"/>
                      <a:gd name="T1" fmla="*/ 45 h 45"/>
                      <a:gd name="T2" fmla="*/ 69 w 69"/>
                      <a:gd name="T3" fmla="*/ 45 h 45"/>
                      <a:gd name="T4" fmla="*/ 56 w 69"/>
                      <a:gd name="T5" fmla="*/ 0 h 45"/>
                      <a:gd name="T6" fmla="*/ 54 w 69"/>
                      <a:gd name="T7" fmla="*/ 3 h 45"/>
                      <a:gd name="T8" fmla="*/ 34 w 69"/>
                      <a:gd name="T9" fmla="*/ 11 h 45"/>
                      <a:gd name="T10" fmla="*/ 14 w 69"/>
                      <a:gd name="T11" fmla="*/ 3 h 45"/>
                      <a:gd name="T12" fmla="*/ 12 w 69"/>
                      <a:gd name="T13" fmla="*/ 1 h 45"/>
                      <a:gd name="T14" fmla="*/ 0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0" y="45"/>
                        </a:moveTo>
                        <a:cubicBezTo>
                          <a:pt x="69" y="45"/>
                          <a:pt x="69" y="45"/>
                          <a:pt x="69" y="45"/>
                        </a:cubicBezTo>
                        <a:cubicBezTo>
                          <a:pt x="56" y="0"/>
                          <a:pt x="56" y="0"/>
                          <a:pt x="56" y="0"/>
                        </a:cubicBezTo>
                        <a:cubicBezTo>
                          <a:pt x="56" y="1"/>
                          <a:pt x="55" y="2"/>
                          <a:pt x="54" y="3"/>
                        </a:cubicBezTo>
                        <a:cubicBezTo>
                          <a:pt x="49" y="8"/>
                          <a:pt x="42" y="11"/>
                          <a:pt x="34" y="11"/>
                        </a:cubicBezTo>
                        <a:cubicBezTo>
                          <a:pt x="26" y="11"/>
                          <a:pt x="19" y="8"/>
                          <a:pt x="14" y="3"/>
                        </a:cubicBezTo>
                        <a:cubicBezTo>
                          <a:pt x="13" y="3"/>
                          <a:pt x="13" y="2"/>
                          <a:pt x="12" y="1"/>
                        </a:cubicBezTo>
                        <a:lnTo>
                          <a:pt x="0" y="45"/>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 name="Freeform 48"/>
                  <p:cNvSpPr>
                    <a:spLocks noEditPoints="1"/>
                  </p:cNvSpPr>
                  <p:nvPr userDrawn="1"/>
                </p:nvSpPr>
                <p:spPr bwMode="gray">
                  <a:xfrm>
                    <a:off x="5840067" y="3189289"/>
                    <a:ext cx="65719" cy="66995"/>
                  </a:xfrm>
                  <a:custGeom>
                    <a:avLst/>
                    <a:gdLst>
                      <a:gd name="T0" fmla="*/ 0 w 43"/>
                      <a:gd name="T1" fmla="*/ 22 h 44"/>
                      <a:gd name="T2" fmla="*/ 22 w 43"/>
                      <a:gd name="T3" fmla="*/ 44 h 44"/>
                      <a:gd name="T4" fmla="*/ 43 w 43"/>
                      <a:gd name="T5" fmla="*/ 22 h 44"/>
                      <a:gd name="T6" fmla="*/ 22 w 43"/>
                      <a:gd name="T7" fmla="*/ 0 h 44"/>
                      <a:gd name="T8" fmla="*/ 0 w 43"/>
                      <a:gd name="T9" fmla="*/ 22 h 44"/>
                      <a:gd name="T10" fmla="*/ 22 w 43"/>
                      <a:gd name="T11" fmla="*/ 8 h 44"/>
                      <a:gd name="T12" fmla="*/ 36 w 43"/>
                      <a:gd name="T13" fmla="*/ 22 h 44"/>
                      <a:gd name="T14" fmla="*/ 22 w 43"/>
                      <a:gd name="T15" fmla="*/ 36 h 44"/>
                      <a:gd name="T16" fmla="*/ 8 w 43"/>
                      <a:gd name="T17" fmla="*/ 22 h 44"/>
                      <a:gd name="T18" fmla="*/ 22 w 43"/>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0" y="22"/>
                        </a:moveTo>
                        <a:cubicBezTo>
                          <a:pt x="0" y="34"/>
                          <a:pt x="10" y="44"/>
                          <a:pt x="22" y="44"/>
                        </a:cubicBezTo>
                        <a:cubicBezTo>
                          <a:pt x="34" y="44"/>
                          <a:pt x="43" y="34"/>
                          <a:pt x="43" y="22"/>
                        </a:cubicBezTo>
                        <a:cubicBezTo>
                          <a:pt x="43" y="10"/>
                          <a:pt x="34" y="0"/>
                          <a:pt x="22" y="0"/>
                        </a:cubicBezTo>
                        <a:cubicBezTo>
                          <a:pt x="10" y="0"/>
                          <a:pt x="0" y="10"/>
                          <a:pt x="0" y="22"/>
                        </a:cubicBezTo>
                        <a:close/>
                        <a:moveTo>
                          <a:pt x="22" y="8"/>
                        </a:moveTo>
                        <a:cubicBezTo>
                          <a:pt x="29" y="8"/>
                          <a:pt x="36" y="14"/>
                          <a:pt x="36" y="22"/>
                        </a:cubicBezTo>
                        <a:cubicBezTo>
                          <a:pt x="36" y="30"/>
                          <a:pt x="29" y="36"/>
                          <a:pt x="22" y="36"/>
                        </a:cubicBezTo>
                        <a:cubicBezTo>
                          <a:pt x="14" y="36"/>
                          <a:pt x="8" y="30"/>
                          <a:pt x="8" y="22"/>
                        </a:cubicBezTo>
                        <a:cubicBezTo>
                          <a:pt x="8" y="14"/>
                          <a:pt x="14" y="8"/>
                          <a:pt x="22" y="8"/>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 name="Oval 49"/>
                  <p:cNvSpPr>
                    <a:spLocks noChangeArrowheads="1"/>
                  </p:cNvSpPr>
                  <p:nvPr userDrawn="1"/>
                </p:nvSpPr>
                <p:spPr bwMode="gray">
                  <a:xfrm>
                    <a:off x="5864312" y="3213535"/>
                    <a:ext cx="18503" cy="18503"/>
                  </a:xfrm>
                  <a:prstGeom prst="ellipse">
                    <a:avLst/>
                  </a:pr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 name="Freeform 50"/>
                  <p:cNvSpPr>
                    <a:spLocks/>
                  </p:cNvSpPr>
                  <p:nvPr userDrawn="1"/>
                </p:nvSpPr>
                <p:spPr bwMode="gray">
                  <a:xfrm>
                    <a:off x="5974693" y="3292013"/>
                    <a:ext cx="37645" cy="38282"/>
                  </a:xfrm>
                  <a:custGeom>
                    <a:avLst/>
                    <a:gdLst>
                      <a:gd name="T0" fmla="*/ 12 w 25"/>
                      <a:gd name="T1" fmla="*/ 25 h 25"/>
                      <a:gd name="T2" fmla="*/ 13 w 25"/>
                      <a:gd name="T3" fmla="*/ 25 h 25"/>
                      <a:gd name="T4" fmla="*/ 25 w 25"/>
                      <a:gd name="T5" fmla="*/ 13 h 25"/>
                      <a:gd name="T6" fmla="*/ 24 w 25"/>
                      <a:gd name="T7" fmla="*/ 11 h 25"/>
                      <a:gd name="T8" fmla="*/ 12 w 25"/>
                      <a:gd name="T9" fmla="*/ 0 h 25"/>
                      <a:gd name="T10" fmla="*/ 11 w 25"/>
                      <a:gd name="T11" fmla="*/ 0 h 25"/>
                      <a:gd name="T12" fmla="*/ 0 w 25"/>
                      <a:gd name="T13" fmla="*/ 13 h 25"/>
                      <a:gd name="T14" fmla="*/ 0 w 25"/>
                      <a:gd name="T15" fmla="*/ 14 h 25"/>
                      <a:gd name="T16" fmla="*/ 12 w 2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25"/>
                        </a:moveTo>
                        <a:cubicBezTo>
                          <a:pt x="12" y="25"/>
                          <a:pt x="13" y="25"/>
                          <a:pt x="13" y="25"/>
                        </a:cubicBezTo>
                        <a:cubicBezTo>
                          <a:pt x="20" y="24"/>
                          <a:pt x="25" y="19"/>
                          <a:pt x="25" y="13"/>
                        </a:cubicBezTo>
                        <a:cubicBezTo>
                          <a:pt x="25" y="12"/>
                          <a:pt x="25" y="12"/>
                          <a:pt x="24" y="11"/>
                        </a:cubicBezTo>
                        <a:cubicBezTo>
                          <a:pt x="24" y="5"/>
                          <a:pt x="18" y="0"/>
                          <a:pt x="12" y="0"/>
                        </a:cubicBezTo>
                        <a:cubicBezTo>
                          <a:pt x="12" y="0"/>
                          <a:pt x="11" y="0"/>
                          <a:pt x="11" y="0"/>
                        </a:cubicBezTo>
                        <a:cubicBezTo>
                          <a:pt x="5" y="1"/>
                          <a:pt x="0" y="6"/>
                          <a:pt x="0" y="13"/>
                        </a:cubicBezTo>
                        <a:cubicBezTo>
                          <a:pt x="0" y="13"/>
                          <a:pt x="0" y="13"/>
                          <a:pt x="0" y="14"/>
                        </a:cubicBezTo>
                        <a:cubicBezTo>
                          <a:pt x="0" y="20"/>
                          <a:pt x="6" y="25"/>
                          <a:pt x="12" y="25"/>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 name="Freeform 51"/>
                  <p:cNvSpPr>
                    <a:spLocks noEditPoints="1"/>
                  </p:cNvSpPr>
                  <p:nvPr userDrawn="1"/>
                </p:nvSpPr>
                <p:spPr bwMode="gray">
                  <a:xfrm>
                    <a:off x="5787747" y="3328381"/>
                    <a:ext cx="61252" cy="61252"/>
                  </a:xfrm>
                  <a:custGeom>
                    <a:avLst/>
                    <a:gdLst>
                      <a:gd name="T0" fmla="*/ 0 w 40"/>
                      <a:gd name="T1" fmla="*/ 20 h 40"/>
                      <a:gd name="T2" fmla="*/ 6 w 40"/>
                      <a:gd name="T3" fmla="*/ 34 h 40"/>
                      <a:gd name="T4" fmla="*/ 20 w 40"/>
                      <a:gd name="T5" fmla="*/ 40 h 40"/>
                      <a:gd name="T6" fmla="*/ 34 w 40"/>
                      <a:gd name="T7" fmla="*/ 34 h 40"/>
                      <a:gd name="T8" fmla="*/ 40 w 40"/>
                      <a:gd name="T9" fmla="*/ 20 h 40"/>
                      <a:gd name="T10" fmla="*/ 34 w 40"/>
                      <a:gd name="T11" fmla="*/ 6 h 40"/>
                      <a:gd name="T12" fmla="*/ 20 w 40"/>
                      <a:gd name="T13" fmla="*/ 0 h 40"/>
                      <a:gd name="T14" fmla="*/ 6 w 40"/>
                      <a:gd name="T15" fmla="*/ 6 h 40"/>
                      <a:gd name="T16" fmla="*/ 0 w 40"/>
                      <a:gd name="T17" fmla="*/ 20 h 40"/>
                      <a:gd name="T18" fmla="*/ 11 w 40"/>
                      <a:gd name="T19" fmla="*/ 11 h 40"/>
                      <a:gd name="T20" fmla="*/ 20 w 40"/>
                      <a:gd name="T21" fmla="*/ 8 h 40"/>
                      <a:gd name="T22" fmla="*/ 29 w 40"/>
                      <a:gd name="T23" fmla="*/ 11 h 40"/>
                      <a:gd name="T24" fmla="*/ 32 w 40"/>
                      <a:gd name="T25" fmla="*/ 20 h 40"/>
                      <a:gd name="T26" fmla="*/ 29 w 40"/>
                      <a:gd name="T27" fmla="*/ 29 h 40"/>
                      <a:gd name="T28" fmla="*/ 20 w 40"/>
                      <a:gd name="T29" fmla="*/ 33 h 40"/>
                      <a:gd name="T30" fmla="*/ 11 w 40"/>
                      <a:gd name="T31" fmla="*/ 29 h 40"/>
                      <a:gd name="T32" fmla="*/ 8 w 40"/>
                      <a:gd name="T33" fmla="*/ 20 h 40"/>
                      <a:gd name="T34" fmla="*/ 11 w 40"/>
                      <a:gd name="T35"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0">
                        <a:moveTo>
                          <a:pt x="0" y="20"/>
                        </a:moveTo>
                        <a:cubicBezTo>
                          <a:pt x="0" y="25"/>
                          <a:pt x="2" y="31"/>
                          <a:pt x="6" y="34"/>
                        </a:cubicBezTo>
                        <a:cubicBezTo>
                          <a:pt x="9" y="38"/>
                          <a:pt x="15" y="40"/>
                          <a:pt x="20" y="40"/>
                        </a:cubicBezTo>
                        <a:cubicBezTo>
                          <a:pt x="25" y="40"/>
                          <a:pt x="31" y="38"/>
                          <a:pt x="34" y="34"/>
                        </a:cubicBezTo>
                        <a:cubicBezTo>
                          <a:pt x="38" y="31"/>
                          <a:pt x="40" y="25"/>
                          <a:pt x="40" y="20"/>
                        </a:cubicBezTo>
                        <a:cubicBezTo>
                          <a:pt x="40" y="15"/>
                          <a:pt x="38" y="9"/>
                          <a:pt x="34" y="6"/>
                        </a:cubicBezTo>
                        <a:cubicBezTo>
                          <a:pt x="31" y="2"/>
                          <a:pt x="25" y="0"/>
                          <a:pt x="20" y="0"/>
                        </a:cubicBezTo>
                        <a:cubicBezTo>
                          <a:pt x="15" y="0"/>
                          <a:pt x="9" y="2"/>
                          <a:pt x="6" y="6"/>
                        </a:cubicBezTo>
                        <a:cubicBezTo>
                          <a:pt x="2" y="9"/>
                          <a:pt x="0" y="15"/>
                          <a:pt x="0" y="20"/>
                        </a:cubicBezTo>
                        <a:close/>
                        <a:moveTo>
                          <a:pt x="11" y="11"/>
                        </a:moveTo>
                        <a:cubicBezTo>
                          <a:pt x="14" y="9"/>
                          <a:pt x="17" y="8"/>
                          <a:pt x="20" y="8"/>
                        </a:cubicBezTo>
                        <a:cubicBezTo>
                          <a:pt x="23" y="8"/>
                          <a:pt x="26" y="9"/>
                          <a:pt x="29" y="11"/>
                        </a:cubicBezTo>
                        <a:cubicBezTo>
                          <a:pt x="31" y="14"/>
                          <a:pt x="32" y="17"/>
                          <a:pt x="32" y="20"/>
                        </a:cubicBezTo>
                        <a:cubicBezTo>
                          <a:pt x="32" y="23"/>
                          <a:pt x="31" y="27"/>
                          <a:pt x="29" y="29"/>
                        </a:cubicBezTo>
                        <a:cubicBezTo>
                          <a:pt x="26" y="31"/>
                          <a:pt x="23" y="33"/>
                          <a:pt x="20" y="33"/>
                        </a:cubicBezTo>
                        <a:cubicBezTo>
                          <a:pt x="17" y="33"/>
                          <a:pt x="14" y="31"/>
                          <a:pt x="11" y="29"/>
                        </a:cubicBezTo>
                        <a:cubicBezTo>
                          <a:pt x="9" y="26"/>
                          <a:pt x="8" y="23"/>
                          <a:pt x="8" y="20"/>
                        </a:cubicBezTo>
                        <a:cubicBezTo>
                          <a:pt x="8" y="17"/>
                          <a:pt x="9" y="14"/>
                          <a:pt x="11" y="11"/>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 name="Freeform 52"/>
                  <p:cNvSpPr>
                    <a:spLocks/>
                  </p:cNvSpPr>
                  <p:nvPr userDrawn="1"/>
                </p:nvSpPr>
                <p:spPr bwMode="gray">
                  <a:xfrm>
                    <a:off x="5810717" y="3351351"/>
                    <a:ext cx="15314" cy="15312"/>
                  </a:xfrm>
                  <a:custGeom>
                    <a:avLst/>
                    <a:gdLst>
                      <a:gd name="T0" fmla="*/ 5 w 10"/>
                      <a:gd name="T1" fmla="*/ 10 h 10"/>
                      <a:gd name="T2" fmla="*/ 8 w 10"/>
                      <a:gd name="T3" fmla="*/ 8 h 10"/>
                      <a:gd name="T4" fmla="*/ 10 w 10"/>
                      <a:gd name="T5" fmla="*/ 5 h 10"/>
                      <a:gd name="T6" fmla="*/ 8 w 10"/>
                      <a:gd name="T7" fmla="*/ 2 h 10"/>
                      <a:gd name="T8" fmla="*/ 5 w 10"/>
                      <a:gd name="T9" fmla="*/ 0 h 10"/>
                      <a:gd name="T10" fmla="*/ 2 w 10"/>
                      <a:gd name="T11" fmla="*/ 2 h 10"/>
                      <a:gd name="T12" fmla="*/ 0 w 10"/>
                      <a:gd name="T13" fmla="*/ 5 h 10"/>
                      <a:gd name="T14" fmla="*/ 2 w 10"/>
                      <a:gd name="T15" fmla="*/ 8 h 10"/>
                      <a:gd name="T16" fmla="*/ 5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6" y="10"/>
                          <a:pt x="7" y="9"/>
                          <a:pt x="8" y="8"/>
                        </a:cubicBezTo>
                        <a:cubicBezTo>
                          <a:pt x="9" y="7"/>
                          <a:pt x="10" y="6"/>
                          <a:pt x="10" y="5"/>
                        </a:cubicBezTo>
                        <a:cubicBezTo>
                          <a:pt x="10" y="4"/>
                          <a:pt x="9" y="3"/>
                          <a:pt x="8" y="2"/>
                        </a:cubicBezTo>
                        <a:cubicBezTo>
                          <a:pt x="7" y="1"/>
                          <a:pt x="6" y="0"/>
                          <a:pt x="5" y="0"/>
                        </a:cubicBezTo>
                        <a:cubicBezTo>
                          <a:pt x="4" y="0"/>
                          <a:pt x="3" y="1"/>
                          <a:pt x="2" y="2"/>
                        </a:cubicBezTo>
                        <a:cubicBezTo>
                          <a:pt x="1" y="3"/>
                          <a:pt x="0" y="4"/>
                          <a:pt x="0" y="5"/>
                        </a:cubicBezTo>
                        <a:cubicBezTo>
                          <a:pt x="0" y="6"/>
                          <a:pt x="1" y="7"/>
                          <a:pt x="2" y="8"/>
                        </a:cubicBezTo>
                        <a:cubicBezTo>
                          <a:pt x="3" y="9"/>
                          <a:pt x="4" y="10"/>
                          <a:pt x="5" y="10"/>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 name="Freeform 53"/>
                  <p:cNvSpPr>
                    <a:spLocks/>
                  </p:cNvSpPr>
                  <p:nvPr userDrawn="1"/>
                </p:nvSpPr>
                <p:spPr bwMode="gray">
                  <a:xfrm>
                    <a:off x="5893662" y="3221191"/>
                    <a:ext cx="89964" cy="86135"/>
                  </a:xfrm>
                  <a:custGeom>
                    <a:avLst/>
                    <a:gdLst>
                      <a:gd name="T0" fmla="*/ 0 w 59"/>
                      <a:gd name="T1" fmla="*/ 27 h 56"/>
                      <a:gd name="T2" fmla="*/ 45 w 59"/>
                      <a:gd name="T3" fmla="*/ 56 h 56"/>
                      <a:gd name="T4" fmla="*/ 59 w 59"/>
                      <a:gd name="T5" fmla="*/ 39 h 56"/>
                      <a:gd name="T6" fmla="*/ 16 w 59"/>
                      <a:gd name="T7" fmla="*/ 0 h 56"/>
                      <a:gd name="T8" fmla="*/ 16 w 59"/>
                      <a:gd name="T9" fmla="*/ 1 h 56"/>
                      <a:gd name="T10" fmla="*/ 0 w 59"/>
                      <a:gd name="T11" fmla="*/ 27 h 56"/>
                    </a:gdLst>
                    <a:ahLst/>
                    <a:cxnLst>
                      <a:cxn ang="0">
                        <a:pos x="T0" y="T1"/>
                      </a:cxn>
                      <a:cxn ang="0">
                        <a:pos x="T2" y="T3"/>
                      </a:cxn>
                      <a:cxn ang="0">
                        <a:pos x="T4" y="T5"/>
                      </a:cxn>
                      <a:cxn ang="0">
                        <a:pos x="T6" y="T7"/>
                      </a:cxn>
                      <a:cxn ang="0">
                        <a:pos x="T8" y="T9"/>
                      </a:cxn>
                      <a:cxn ang="0">
                        <a:pos x="T10" y="T11"/>
                      </a:cxn>
                    </a:cxnLst>
                    <a:rect l="0" t="0" r="r" b="b"/>
                    <a:pathLst>
                      <a:path w="59" h="56">
                        <a:moveTo>
                          <a:pt x="0" y="27"/>
                        </a:moveTo>
                        <a:cubicBezTo>
                          <a:pt x="45" y="56"/>
                          <a:pt x="45" y="56"/>
                          <a:pt x="45" y="56"/>
                        </a:cubicBezTo>
                        <a:cubicBezTo>
                          <a:pt x="46" y="48"/>
                          <a:pt x="51" y="41"/>
                          <a:pt x="59" y="39"/>
                        </a:cubicBezTo>
                        <a:cubicBezTo>
                          <a:pt x="16" y="0"/>
                          <a:pt x="16" y="0"/>
                          <a:pt x="16" y="0"/>
                        </a:cubicBezTo>
                        <a:cubicBezTo>
                          <a:pt x="16" y="1"/>
                          <a:pt x="16" y="1"/>
                          <a:pt x="16" y="1"/>
                        </a:cubicBezTo>
                        <a:cubicBezTo>
                          <a:pt x="16" y="12"/>
                          <a:pt x="10" y="22"/>
                          <a:pt x="0" y="27"/>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 name="Freeform 54"/>
                  <p:cNvSpPr>
                    <a:spLocks/>
                  </p:cNvSpPr>
                  <p:nvPr userDrawn="1"/>
                </p:nvSpPr>
                <p:spPr bwMode="gray">
                  <a:xfrm>
                    <a:off x="6004682" y="3265854"/>
                    <a:ext cx="63167" cy="31902"/>
                  </a:xfrm>
                  <a:custGeom>
                    <a:avLst/>
                    <a:gdLst>
                      <a:gd name="T0" fmla="*/ 39 w 41"/>
                      <a:gd name="T1" fmla="*/ 8 h 21"/>
                      <a:gd name="T2" fmla="*/ 16 w 41"/>
                      <a:gd name="T3" fmla="*/ 0 h 21"/>
                      <a:gd name="T4" fmla="*/ 0 w 41"/>
                      <a:gd name="T5" fmla="*/ 11 h 21"/>
                      <a:gd name="T6" fmla="*/ 11 w 41"/>
                      <a:gd name="T7" fmla="*/ 21 h 21"/>
                      <a:gd name="T8" fmla="*/ 19 w 41"/>
                      <a:gd name="T9" fmla="*/ 14 h 21"/>
                      <a:gd name="T10" fmla="*/ 41 w 41"/>
                      <a:gd name="T11" fmla="*/ 19 h 21"/>
                      <a:gd name="T12" fmla="*/ 39 w 41"/>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41" h="21">
                        <a:moveTo>
                          <a:pt x="39" y="8"/>
                        </a:moveTo>
                        <a:cubicBezTo>
                          <a:pt x="16" y="0"/>
                          <a:pt x="16" y="0"/>
                          <a:pt x="16" y="0"/>
                        </a:cubicBezTo>
                        <a:cubicBezTo>
                          <a:pt x="0" y="11"/>
                          <a:pt x="0" y="11"/>
                          <a:pt x="0" y="11"/>
                        </a:cubicBezTo>
                        <a:cubicBezTo>
                          <a:pt x="5" y="13"/>
                          <a:pt x="9" y="17"/>
                          <a:pt x="11" y="21"/>
                        </a:cubicBezTo>
                        <a:cubicBezTo>
                          <a:pt x="19" y="14"/>
                          <a:pt x="19" y="14"/>
                          <a:pt x="19" y="14"/>
                        </a:cubicBezTo>
                        <a:cubicBezTo>
                          <a:pt x="41" y="19"/>
                          <a:pt x="41" y="19"/>
                          <a:pt x="41" y="19"/>
                        </a:cubicBezTo>
                        <a:lnTo>
                          <a:pt x="39" y="8"/>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grpSp>
    </p:spTree>
    <p:extLst>
      <p:ext uri="{BB962C8B-B14F-4D97-AF65-F5344CB8AC3E}">
        <p14:creationId xmlns:p14="http://schemas.microsoft.com/office/powerpoint/2010/main" val="191850977"/>
      </p:ext>
    </p:extLst>
  </p:cSld>
  <p:clrMap bg1="lt1" tx1="dk1" bg2="lt2" tx2="dk2" accent1="accent1" accent2="accent2" accent3="accent3" accent4="accent4" accent5="accent5" accent6="accent6" hlink="hlink" folHlink="folHlink"/>
  <p:sldLayoutIdLst>
    <p:sldLayoutId id="2147486569" r:id="rId1"/>
    <p:sldLayoutId id="2147486565" r:id="rId2"/>
    <p:sldLayoutId id="2147486561" r:id="rId3"/>
    <p:sldLayoutId id="2147486566" r:id="rId4"/>
    <p:sldLayoutId id="2147486562" r:id="rId5"/>
    <p:sldLayoutId id="2147486564" r:id="rId6"/>
    <p:sldLayoutId id="214748656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lnSpc>
          <a:spcPct val="85000"/>
        </a:lnSpc>
        <a:spcBef>
          <a:spcPct val="0"/>
        </a:spcBef>
        <a:spcAft>
          <a:spcPct val="0"/>
        </a:spcAft>
        <a:defRPr lang="en-US" sz="2800" b="0" smtClean="0">
          <a:solidFill>
            <a:schemeClr val="bg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chemeClr val="accent2"/>
        </a:buClr>
        <a:buFont typeface="Wingdings" pitchFamily="2" charset="2"/>
        <a:buChar char="§"/>
        <a:defRPr sz="2000" baseline="0">
          <a:solidFill>
            <a:schemeClr val="bg1"/>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chemeClr val="accent2"/>
        </a:buClr>
        <a:buChar char="–"/>
        <a:defRPr sz="1800">
          <a:solidFill>
            <a:schemeClr val="bg1"/>
          </a:solidFill>
          <a:latin typeface="+mn-lt"/>
          <a:ea typeface="ＭＳ Ｐゴシック" charset="-128"/>
        </a:defRPr>
      </a:lvl2pPr>
      <a:lvl3pPr marL="684213" indent="-166688" algn="l" rtl="0" eaLnBrk="1" fontAlgn="base" hangingPunct="1">
        <a:lnSpc>
          <a:spcPct val="90000"/>
        </a:lnSpc>
        <a:spcBef>
          <a:spcPts val="400"/>
        </a:spcBef>
        <a:spcAft>
          <a:spcPct val="0"/>
        </a:spcAft>
        <a:buClr>
          <a:schemeClr val="accent2"/>
        </a:buClr>
        <a:buFont typeface="Wingdings" pitchFamily="2" charset="2"/>
        <a:buChar char="§"/>
        <a:defRPr sz="1600">
          <a:solidFill>
            <a:schemeClr val="bg1"/>
          </a:solidFill>
          <a:latin typeface="+mn-lt"/>
          <a:ea typeface="ＭＳ Ｐゴシック" charset="-128"/>
        </a:defRPr>
      </a:lvl3pPr>
      <a:lvl4pPr marL="858838" indent="-174625" algn="l" rtl="0" eaLnBrk="1" fontAlgn="base" hangingPunct="1">
        <a:lnSpc>
          <a:spcPct val="90000"/>
        </a:lnSpc>
        <a:spcBef>
          <a:spcPts val="400"/>
        </a:spcBef>
        <a:spcAft>
          <a:spcPct val="0"/>
        </a:spcAft>
        <a:buClr>
          <a:schemeClr val="accent2"/>
        </a:buClr>
        <a:buChar char="–"/>
        <a:defRPr sz="1400">
          <a:solidFill>
            <a:schemeClr val="bg1"/>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hyperlink" Target="https://knowledge.windriver.com/Content_Lookup?id=V7PRO-1413" TargetMode="External"/><Relationship Id="rId4" Type="http://schemas.openxmlformats.org/officeDocument/2006/relationships/hyperlink" Target="https://knowledge.windriver.com/Content_Lookup?id=HYP-10641"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hyperlink" Target="https://knowledge.windriver.com/en-us/000_Products/000/020/000/000_Defects_for_VxWorks_7" TargetMode="Externa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hyperlink" Target="https://jira.wrs.com:8443/issues/?filter=27136" TargetMode="External"/><Relationship Id="rId4" Type="http://schemas.openxmlformats.org/officeDocument/2006/relationships/hyperlink" Target="https://jira.wrs.com:8443/issues/?filter=26536"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574" y="2065270"/>
            <a:ext cx="5164289" cy="418576"/>
          </a:xfrm>
        </p:spPr>
        <p:txBody>
          <a:bodyPr/>
          <a:lstStyle/>
          <a:p>
            <a:r>
              <a:rPr lang="en-US" dirty="0" smtClean="0"/>
              <a:t>Vx7 Defect Management</a:t>
            </a:r>
            <a:endParaRPr lang="en-US" dirty="0"/>
          </a:p>
        </p:txBody>
      </p:sp>
      <p:sp>
        <p:nvSpPr>
          <p:cNvPr id="3" name="Text Placeholder 2"/>
          <p:cNvSpPr>
            <a:spLocks noGrp="1"/>
          </p:cNvSpPr>
          <p:nvPr>
            <p:ph type="body" sz="quarter" idx="10"/>
          </p:nvPr>
        </p:nvSpPr>
        <p:spPr/>
        <p:txBody>
          <a:bodyPr/>
          <a:lstStyle/>
          <a:p>
            <a:r>
              <a:rPr lang="en-US" dirty="0" smtClean="0"/>
              <a:t>Defect Publication Guidelines</a:t>
            </a:r>
            <a:endParaRPr lang="en-US" dirty="0"/>
          </a:p>
        </p:txBody>
      </p:sp>
    </p:spTree>
    <p:custDataLst>
      <p:tags r:id="rId1"/>
    </p:custDataLst>
    <p:extLst>
      <p:ext uri="{BB962C8B-B14F-4D97-AF65-F5344CB8AC3E}">
        <p14:creationId xmlns:p14="http://schemas.microsoft.com/office/powerpoint/2010/main" val="26338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 in </a:t>
            </a:r>
            <a:r>
              <a:rPr lang="en-US" dirty="0" smtClean="0"/>
              <a:t>Versions/Fix Version</a:t>
            </a:r>
            <a:endParaRPr lang="en-US" dirty="0"/>
          </a:p>
        </p:txBody>
      </p:sp>
      <p:sp>
        <p:nvSpPr>
          <p:cNvPr id="3" name="Content Placeholder 2"/>
          <p:cNvSpPr>
            <a:spLocks noGrp="1"/>
          </p:cNvSpPr>
          <p:nvPr>
            <p:ph sz="quarter" idx="10"/>
          </p:nvPr>
        </p:nvSpPr>
        <p:spPr>
          <a:xfrm>
            <a:off x="303461" y="1076840"/>
            <a:ext cx="8595006" cy="3373231"/>
          </a:xfrm>
        </p:spPr>
        <p:txBody>
          <a:bodyPr/>
          <a:lstStyle/>
          <a:p>
            <a:r>
              <a:rPr lang="en-US" dirty="0" smtClean="0"/>
              <a:t>Found in Versions:</a:t>
            </a:r>
            <a:endParaRPr lang="en-US" dirty="0" smtClean="0"/>
          </a:p>
          <a:p>
            <a:pPr lvl="1"/>
            <a:r>
              <a:rPr lang="en-US" dirty="0"/>
              <a:t>Release name: "</a:t>
            </a:r>
            <a:r>
              <a:rPr lang="en-US" dirty="0" err="1"/>
              <a:t>SRxxx"or</a:t>
            </a:r>
            <a:r>
              <a:rPr lang="en-US" dirty="0"/>
              <a:t> "</a:t>
            </a:r>
            <a:r>
              <a:rPr lang="en-US" dirty="0" err="1"/>
              <a:t>CRxxx</a:t>
            </a:r>
            <a:r>
              <a:rPr lang="en-US" dirty="0" smtClean="0"/>
              <a:t>"</a:t>
            </a:r>
          </a:p>
          <a:p>
            <a:pPr lvl="1"/>
            <a:r>
              <a:rPr lang="en-US" dirty="0" smtClean="0"/>
              <a:t>Enter </a:t>
            </a:r>
            <a:r>
              <a:rPr lang="en-US" dirty="0"/>
              <a:t>one value only: the release in which the defect was </a:t>
            </a:r>
            <a:r>
              <a:rPr lang="en-US" dirty="0" smtClean="0"/>
              <a:t>found</a:t>
            </a:r>
            <a:endParaRPr lang="en-US" dirty="0"/>
          </a:p>
          <a:p>
            <a:r>
              <a:rPr lang="en-US" dirty="0" smtClean="0"/>
              <a:t>Fix Version</a:t>
            </a:r>
            <a:endParaRPr lang="en-US" dirty="0" smtClean="0"/>
          </a:p>
          <a:p>
            <a:pPr lvl="1"/>
            <a:r>
              <a:rPr lang="en-US" dirty="0"/>
              <a:t>Release name: "</a:t>
            </a:r>
            <a:r>
              <a:rPr lang="en-US" dirty="0" err="1"/>
              <a:t>SRxxx"or</a:t>
            </a:r>
            <a:r>
              <a:rPr lang="en-US" dirty="0"/>
              <a:t> "</a:t>
            </a:r>
            <a:r>
              <a:rPr lang="en-US" dirty="0" err="1"/>
              <a:t>CRxxx</a:t>
            </a:r>
            <a:r>
              <a:rPr lang="en-US" dirty="0" smtClean="0"/>
              <a:t>"</a:t>
            </a:r>
            <a:endParaRPr lang="en-US" dirty="0" smtClean="0"/>
          </a:p>
          <a:p>
            <a:pPr marL="0" indent="0">
              <a:buNone/>
            </a:pPr>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308637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4" y="279809"/>
            <a:ext cx="8572501" cy="366254"/>
          </a:xfrm>
        </p:spPr>
        <p:txBody>
          <a:bodyPr/>
          <a:lstStyle/>
          <a:p>
            <a:r>
              <a:rPr lang="en-US" dirty="0" smtClean="0"/>
              <a:t>Published Description</a:t>
            </a:r>
            <a:endParaRPr lang="en-US" dirty="0"/>
          </a:p>
        </p:txBody>
      </p:sp>
      <p:sp>
        <p:nvSpPr>
          <p:cNvPr id="3" name="Content Placeholder 2"/>
          <p:cNvSpPr>
            <a:spLocks noGrp="1"/>
          </p:cNvSpPr>
          <p:nvPr>
            <p:ph sz="quarter" idx="10"/>
          </p:nvPr>
        </p:nvSpPr>
        <p:spPr>
          <a:xfrm>
            <a:off x="303461" y="737660"/>
            <a:ext cx="8595006" cy="7315849"/>
          </a:xfrm>
        </p:spPr>
        <p:txBody>
          <a:bodyPr/>
          <a:lstStyle/>
          <a:p>
            <a:r>
              <a:rPr lang="en-US" dirty="0" smtClean="0"/>
              <a:t>Copy contents from “Description” to “Published Description”</a:t>
            </a:r>
          </a:p>
          <a:p>
            <a:pPr lvl="1"/>
            <a:r>
              <a:rPr lang="en-US" dirty="0"/>
              <a:t>If not clear, can push back to submitter to provide an updated description</a:t>
            </a:r>
            <a:endParaRPr lang="en-US" dirty="0" smtClean="0"/>
          </a:p>
          <a:p>
            <a:r>
              <a:rPr lang="en-US" dirty="0" smtClean="0"/>
              <a:t>Rewrite the symptom </a:t>
            </a:r>
            <a:r>
              <a:rPr lang="en-US" dirty="0"/>
              <a:t>as concise as possible</a:t>
            </a:r>
            <a:endParaRPr lang="en-US" dirty="0" smtClean="0"/>
          </a:p>
          <a:p>
            <a:pPr lvl="1"/>
            <a:r>
              <a:rPr lang="en-US" dirty="0" smtClean="0"/>
              <a:t>Use specific board name</a:t>
            </a:r>
          </a:p>
          <a:p>
            <a:pPr lvl="2"/>
            <a:r>
              <a:rPr lang="en-US" dirty="0" smtClean="0"/>
              <a:t>Avoid using BSP name (</a:t>
            </a:r>
            <a:r>
              <a:rPr lang="en-US" dirty="0" err="1" smtClean="0"/>
              <a:t>eg</a:t>
            </a:r>
            <a:r>
              <a:rPr lang="en-US" dirty="0" smtClean="0"/>
              <a:t>: fsl_p3p4p5), instead specify </a:t>
            </a:r>
            <a:r>
              <a:rPr lang="en-US" dirty="0" err="1" smtClean="0"/>
              <a:t>eg</a:t>
            </a:r>
            <a:r>
              <a:rPr lang="en-US" dirty="0" smtClean="0"/>
              <a:t>: P3041DS directly</a:t>
            </a:r>
          </a:p>
          <a:p>
            <a:pPr lvl="1"/>
            <a:r>
              <a:rPr lang="en-US" dirty="0" smtClean="0"/>
              <a:t>Describe specific device in details</a:t>
            </a:r>
          </a:p>
          <a:p>
            <a:pPr lvl="2"/>
            <a:r>
              <a:rPr lang="en-US" dirty="0" smtClean="0"/>
              <a:t>For example, describe an Intel </a:t>
            </a:r>
            <a:r>
              <a:rPr lang="en-US" dirty="0" err="1" smtClean="0"/>
              <a:t>PCIe</a:t>
            </a:r>
            <a:r>
              <a:rPr lang="en-US" dirty="0" smtClean="0"/>
              <a:t> network card with vendor ID 0x8086 device ID 0x10e5 instead of simply saying Intel Pro/1000 card, or even call it “</a:t>
            </a:r>
            <a:r>
              <a:rPr lang="en-US" dirty="0" err="1" smtClean="0"/>
              <a:t>gei</a:t>
            </a:r>
            <a:r>
              <a:rPr lang="en-US" dirty="0" smtClean="0"/>
              <a:t>”</a:t>
            </a:r>
          </a:p>
          <a:p>
            <a:pPr lvl="1"/>
            <a:r>
              <a:rPr lang="en-US" dirty="0" smtClean="0"/>
              <a:t>Specify board revision or device revision whenever possible</a:t>
            </a:r>
          </a:p>
          <a:p>
            <a:pPr lvl="2"/>
            <a:r>
              <a:rPr lang="en-US" dirty="0" smtClean="0"/>
              <a:t>Sometimes a defect is only valid on a specific revision hardware!</a:t>
            </a:r>
            <a:endParaRPr lang="en-US" dirty="0"/>
          </a:p>
          <a:p>
            <a:r>
              <a:rPr lang="en-US" dirty="0" smtClean="0"/>
              <a:t>Should </a:t>
            </a:r>
            <a:r>
              <a:rPr lang="en-US" dirty="0"/>
              <a:t>focus on symptoms and information that permits other customers to identify if they are affected or </a:t>
            </a:r>
            <a:r>
              <a:rPr lang="en-US" dirty="0" smtClean="0"/>
              <a:t>not</a:t>
            </a:r>
          </a:p>
          <a:p>
            <a:r>
              <a:rPr lang="en-US" dirty="0" smtClean="0"/>
              <a:t>Avoid using any snapshots in the description</a:t>
            </a:r>
            <a:endParaRPr lang="en-US" dirty="0"/>
          </a:p>
          <a:p>
            <a:pPr lvl="1"/>
            <a:endParaRPr lang="en-US" dirty="0" smtClean="0"/>
          </a:p>
          <a:p>
            <a:endParaRPr lang="en-US" dirty="0" smtClean="0"/>
          </a:p>
          <a:p>
            <a:pPr lvl="1"/>
            <a:endParaRPr lang="en-US" dirty="0" smtClean="0"/>
          </a:p>
          <a:p>
            <a:endParaRPr lang="en-US" dirty="0" smtClean="0"/>
          </a:p>
          <a:p>
            <a:pPr marL="0" indent="0">
              <a:buNone/>
            </a:pPr>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308637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Workaround</a:t>
            </a:r>
            <a:endParaRPr lang="en-US" dirty="0"/>
          </a:p>
        </p:txBody>
      </p:sp>
      <p:sp>
        <p:nvSpPr>
          <p:cNvPr id="3" name="Content Placeholder 2"/>
          <p:cNvSpPr>
            <a:spLocks noGrp="1"/>
          </p:cNvSpPr>
          <p:nvPr>
            <p:ph sz="quarter" idx="10"/>
          </p:nvPr>
        </p:nvSpPr>
        <p:spPr>
          <a:xfrm>
            <a:off x="303461" y="985740"/>
            <a:ext cx="8595006" cy="5833392"/>
          </a:xfrm>
        </p:spPr>
        <p:txBody>
          <a:bodyPr/>
          <a:lstStyle/>
          <a:p>
            <a:r>
              <a:rPr lang="en-US" dirty="0" smtClean="0"/>
              <a:t>If a defect is acknowledged and a valid workaround is identified</a:t>
            </a:r>
          </a:p>
          <a:p>
            <a:pPr lvl="1"/>
            <a:r>
              <a:rPr lang="en-US" dirty="0" smtClean="0"/>
              <a:t>Publish the defect so that customer can benefit without waiting for official fix</a:t>
            </a:r>
          </a:p>
          <a:p>
            <a:pPr lvl="1"/>
            <a:endParaRPr lang="en-US" dirty="0"/>
          </a:p>
          <a:p>
            <a:r>
              <a:rPr lang="en-US" dirty="0" smtClean="0"/>
              <a:t>Avoid referring to any attachment in the JIRA</a:t>
            </a:r>
          </a:p>
          <a:p>
            <a:pPr lvl="1"/>
            <a:r>
              <a:rPr lang="en-US" dirty="0" smtClean="0"/>
              <a:t>OLS does not show them!</a:t>
            </a:r>
          </a:p>
          <a:p>
            <a:r>
              <a:rPr lang="en-US" dirty="0" smtClean="0"/>
              <a:t>If suggested workaround is to modify some codes</a:t>
            </a:r>
          </a:p>
          <a:p>
            <a:pPr lvl="1"/>
            <a:r>
              <a:rPr lang="en-US" dirty="0" smtClean="0"/>
              <a:t>If the modification is simple, describe the workaround clearly on what files need to be changed and what modification is.</a:t>
            </a:r>
          </a:p>
          <a:p>
            <a:pPr lvl="1"/>
            <a:r>
              <a:rPr lang="en-US" dirty="0" smtClean="0"/>
              <a:t>If the modification is too complex to be described, we can mention: </a:t>
            </a:r>
            <a:r>
              <a:rPr lang="en-US" dirty="0"/>
              <a:t>“Might be relieved by modifying the source code. Please contact Customer Support for available options</a:t>
            </a:r>
            <a:r>
              <a:rPr lang="en-US" dirty="0" smtClean="0"/>
              <a:t>.” Please put such information in </a:t>
            </a:r>
            <a:r>
              <a:rPr lang="en-US" dirty="0"/>
              <a:t>the </a:t>
            </a:r>
            <a:r>
              <a:rPr lang="en-US" dirty="0" smtClean="0"/>
              <a:t>“Internal Description” </a:t>
            </a:r>
            <a:r>
              <a:rPr lang="en-US" dirty="0"/>
              <a:t>in order to make it easy for CSO to find it</a:t>
            </a:r>
            <a:r>
              <a:rPr lang="en-US" dirty="0" smtClean="0"/>
              <a:t>.</a:t>
            </a:r>
          </a:p>
          <a:p>
            <a:endParaRPr lang="en-US" dirty="0" smtClean="0"/>
          </a:p>
          <a:p>
            <a:pPr marL="0" indent="0">
              <a:buNone/>
            </a:pPr>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108461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Reproduce</a:t>
            </a:r>
            <a:endParaRPr lang="en-US" dirty="0"/>
          </a:p>
        </p:txBody>
      </p:sp>
      <p:sp>
        <p:nvSpPr>
          <p:cNvPr id="3" name="Content Placeholder 2"/>
          <p:cNvSpPr>
            <a:spLocks noGrp="1"/>
          </p:cNvSpPr>
          <p:nvPr>
            <p:ph sz="quarter" idx="10"/>
          </p:nvPr>
        </p:nvSpPr>
        <p:spPr>
          <a:xfrm>
            <a:off x="303461" y="1388712"/>
            <a:ext cx="8595006" cy="3191643"/>
          </a:xfrm>
        </p:spPr>
        <p:txBody>
          <a:bodyPr/>
          <a:lstStyle/>
          <a:p>
            <a:r>
              <a:rPr lang="en-US" dirty="0" smtClean="0"/>
              <a:t>Should </a:t>
            </a:r>
            <a:r>
              <a:rPr lang="en-US" dirty="0"/>
              <a:t>contain numbered </a:t>
            </a:r>
            <a:r>
              <a:rPr lang="en-US" dirty="0" smtClean="0"/>
              <a:t>steps</a:t>
            </a:r>
          </a:p>
          <a:p>
            <a:pPr lvl="1"/>
            <a:r>
              <a:rPr lang="en-US" dirty="0" smtClean="0"/>
              <a:t>Use “Step 1”, “Step 2”, </a:t>
            </a:r>
            <a:r>
              <a:rPr lang="en-US" dirty="0" err="1" smtClean="0"/>
              <a:t>etc</a:t>
            </a:r>
            <a:r>
              <a:rPr lang="en-US" dirty="0" smtClean="0"/>
              <a:t>, each step occupies a single line</a:t>
            </a:r>
          </a:p>
          <a:p>
            <a:r>
              <a:rPr lang="en-US" dirty="0" smtClean="0"/>
              <a:t>Each </a:t>
            </a:r>
            <a:r>
              <a:rPr lang="en-US" dirty="0"/>
              <a:t>step should be a complete sentence whenever possible</a:t>
            </a:r>
            <a:endParaRPr lang="en-US" dirty="0" smtClean="0"/>
          </a:p>
          <a:p>
            <a:pPr lvl="1"/>
            <a:r>
              <a:rPr lang="en-US" dirty="0" smtClean="0"/>
              <a:t>Should </a:t>
            </a:r>
            <a:r>
              <a:rPr lang="en-US" dirty="0"/>
              <a:t>follow the same format in a consistent way across domains</a:t>
            </a:r>
          </a:p>
          <a:p>
            <a:pPr lvl="1"/>
            <a:r>
              <a:rPr lang="en-US" dirty="0" smtClean="0"/>
              <a:t>Need </a:t>
            </a:r>
            <a:r>
              <a:rPr lang="en-US" dirty="0"/>
              <a:t>to list all relevant context information (product version for original reproduced, hardware specification, BSP, </a:t>
            </a:r>
            <a:r>
              <a:rPr lang="en-US" dirty="0" smtClean="0"/>
              <a:t>…)</a:t>
            </a:r>
          </a:p>
          <a:p>
            <a:r>
              <a:rPr lang="en-US" dirty="0" smtClean="0"/>
              <a:t>Internal testing steps/test cases is NOT a good steps to reproduce</a:t>
            </a:r>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308637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tab</a:t>
            </a:r>
            <a:endParaRPr lang="en-US" dirty="0"/>
          </a:p>
        </p:txBody>
      </p:sp>
      <p:sp>
        <p:nvSpPr>
          <p:cNvPr id="3" name="Content Placeholder 2"/>
          <p:cNvSpPr>
            <a:spLocks noGrp="1"/>
          </p:cNvSpPr>
          <p:nvPr>
            <p:ph sz="quarter" idx="10"/>
          </p:nvPr>
        </p:nvSpPr>
        <p:spPr>
          <a:xfrm>
            <a:off x="303461" y="1388712"/>
            <a:ext cx="8595006" cy="4121128"/>
          </a:xfrm>
        </p:spPr>
        <p:txBody>
          <a:bodyPr/>
          <a:lstStyle/>
          <a:p>
            <a:r>
              <a:rPr lang="en-US" dirty="0" smtClean="0"/>
              <a:t>Host OS</a:t>
            </a:r>
          </a:p>
          <a:p>
            <a:pPr lvl="1"/>
            <a:r>
              <a:rPr lang="en-US" dirty="0" smtClean="0"/>
              <a:t>Fill in this information if this is a host tool defect. For example, a defect exists on the Windows version Workbench, but not on the Linux version Workbench. This is a must for all host side tool defects.</a:t>
            </a:r>
          </a:p>
          <a:p>
            <a:pPr lvl="1"/>
            <a:endParaRPr lang="en-US" dirty="0" smtClean="0"/>
          </a:p>
          <a:p>
            <a:r>
              <a:rPr lang="en-US" dirty="0" smtClean="0"/>
              <a:t>Processor Architecture</a:t>
            </a:r>
          </a:p>
          <a:p>
            <a:pPr lvl="1"/>
            <a:r>
              <a:rPr lang="en-US" dirty="0" smtClean="0"/>
              <a:t>Fill in this information if this is a run-time defect which applies to a specific target architecture.</a:t>
            </a:r>
            <a:endParaRPr lang="en-US" dirty="0" smtClean="0">
              <a:solidFill>
                <a:srgbClr val="FF0000"/>
              </a:solidFill>
            </a:endParaRPr>
          </a:p>
          <a:p>
            <a:pPr marL="0" indent="0">
              <a:buNone/>
            </a:pPr>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14622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go if I have a question?</a:t>
            </a:r>
            <a:endParaRPr lang="en-US" dirty="0"/>
          </a:p>
        </p:txBody>
      </p:sp>
      <p:sp>
        <p:nvSpPr>
          <p:cNvPr id="3" name="Content Placeholder 2"/>
          <p:cNvSpPr>
            <a:spLocks noGrp="1"/>
          </p:cNvSpPr>
          <p:nvPr>
            <p:ph sz="quarter" idx="10"/>
          </p:nvPr>
        </p:nvSpPr>
        <p:spPr>
          <a:xfrm>
            <a:off x="303461" y="1388712"/>
            <a:ext cx="8595006" cy="3974421"/>
          </a:xfrm>
        </p:spPr>
        <p:txBody>
          <a:bodyPr/>
          <a:lstStyle/>
          <a:p>
            <a:r>
              <a:rPr lang="en-US" dirty="0"/>
              <a:t>Where do I go if I have a question?</a:t>
            </a:r>
            <a:endParaRPr lang="en-US" dirty="0" smtClean="0"/>
          </a:p>
          <a:p>
            <a:pPr lvl="1"/>
            <a:r>
              <a:rPr lang="en-US" dirty="0" smtClean="0"/>
              <a:t>Dedicated </a:t>
            </a:r>
            <a:r>
              <a:rPr lang="en-US" dirty="0"/>
              <a:t>Jive space </a:t>
            </a:r>
            <a:r>
              <a:rPr lang="en-US" dirty="0" smtClean="0"/>
              <a:t>will be provided later (with FAQs)</a:t>
            </a:r>
            <a:endParaRPr lang="en-US" dirty="0"/>
          </a:p>
          <a:p>
            <a:pPr lvl="1"/>
            <a:r>
              <a:rPr lang="en-US" dirty="0" smtClean="0"/>
              <a:t>If </a:t>
            </a:r>
            <a:r>
              <a:rPr lang="en-US" dirty="0"/>
              <a:t>needed, check with next level of </a:t>
            </a:r>
            <a:r>
              <a:rPr lang="en-US" dirty="0" smtClean="0"/>
              <a:t>management</a:t>
            </a:r>
          </a:p>
          <a:p>
            <a:pPr lvl="1"/>
            <a:endParaRPr lang="en-US" dirty="0" smtClean="0"/>
          </a:p>
          <a:p>
            <a:r>
              <a:rPr lang="en-US" dirty="0" smtClean="0"/>
              <a:t>Who can approve a “do not publish”?</a:t>
            </a:r>
          </a:p>
          <a:p>
            <a:pPr lvl="1"/>
            <a:r>
              <a:rPr lang="en-US" dirty="0" smtClean="0"/>
              <a:t>Should </a:t>
            </a:r>
            <a:r>
              <a:rPr lang="en-US" dirty="0"/>
              <a:t>be only approved by </a:t>
            </a:r>
            <a:r>
              <a:rPr lang="en-US" dirty="0" smtClean="0"/>
              <a:t>bug board</a:t>
            </a:r>
            <a:endParaRPr lang="en-US" dirty="0"/>
          </a:p>
          <a:p>
            <a:pPr lvl="1"/>
            <a:r>
              <a:rPr lang="en-US" dirty="0" smtClean="0"/>
              <a:t>If </a:t>
            </a:r>
            <a:r>
              <a:rPr lang="en-US" dirty="0"/>
              <a:t>CSE does not agree, he can bring it to the attention of the CSO product lead</a:t>
            </a:r>
          </a:p>
          <a:p>
            <a:pPr marL="0" indent="0">
              <a:buNone/>
            </a:pPr>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308637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Published defect look like?</a:t>
            </a:r>
            <a:endParaRPr lang="en-US" dirty="0"/>
          </a:p>
        </p:txBody>
      </p:sp>
      <p:sp>
        <p:nvSpPr>
          <p:cNvPr id="3" name="Content Placeholder 2"/>
          <p:cNvSpPr>
            <a:spLocks noGrp="1"/>
          </p:cNvSpPr>
          <p:nvPr>
            <p:ph sz="quarter" idx="10"/>
          </p:nvPr>
        </p:nvSpPr>
        <p:spPr>
          <a:xfrm>
            <a:off x="303461" y="1141111"/>
            <a:ext cx="8595006" cy="4152932"/>
          </a:xfrm>
        </p:spPr>
        <p:txBody>
          <a:bodyPr/>
          <a:lstStyle/>
          <a:p>
            <a:r>
              <a:rPr lang="en-US" dirty="0" smtClean="0"/>
              <a:t>Some bad examples:</a:t>
            </a:r>
          </a:p>
          <a:p>
            <a:pPr lvl="1"/>
            <a:r>
              <a:rPr lang="en-US" dirty="0">
                <a:hlinkClick r:id="rId4"/>
              </a:rPr>
              <a:t>HYP-10641 : Customer is reporting error in code is causing "Assertion failed" </a:t>
            </a:r>
            <a:r>
              <a:rPr lang="en-US" dirty="0" smtClean="0">
                <a:hlinkClick r:id="rId4"/>
              </a:rPr>
              <a:t>error</a:t>
            </a:r>
            <a:endParaRPr lang="en-US" dirty="0" smtClean="0"/>
          </a:p>
          <a:p>
            <a:pPr lvl="1"/>
            <a:r>
              <a:rPr lang="en-US" dirty="0">
                <a:hlinkClick r:id="rId5"/>
              </a:rPr>
              <a:t>V7PRO-1413 : System browser shows erratic data on itl_64_vx7 BSP</a:t>
            </a:r>
            <a:endParaRPr lang="en-US" dirty="0"/>
          </a:p>
          <a:p>
            <a:endParaRPr lang="en-US" dirty="0" smtClean="0"/>
          </a:p>
          <a:p>
            <a:r>
              <a:rPr lang="en-US" dirty="0" smtClean="0"/>
              <a:t>Customers </a:t>
            </a:r>
            <a:r>
              <a:rPr lang="en-US" dirty="0"/>
              <a:t>will not see the </a:t>
            </a:r>
            <a:r>
              <a:rPr lang="en-US" dirty="0" smtClean="0"/>
              <a:t>“Internal Description” field. </a:t>
            </a:r>
            <a:r>
              <a:rPr lang="en-US" dirty="0"/>
              <a:t>Use </a:t>
            </a:r>
            <a:r>
              <a:rPr lang="en-US" dirty="0" smtClean="0"/>
              <a:t>this field for </a:t>
            </a:r>
            <a:r>
              <a:rPr lang="en-US" dirty="0"/>
              <a:t>any mention of attached logs or screenshots, host/target configuration information, specific tests run, or any other internal Wind River information. </a:t>
            </a:r>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308637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NOT to use in a customer visible field</a:t>
            </a:r>
            <a:endParaRPr lang="en-US" dirty="0"/>
          </a:p>
        </p:txBody>
      </p:sp>
      <p:sp>
        <p:nvSpPr>
          <p:cNvPr id="3" name="Content Placeholder 2"/>
          <p:cNvSpPr>
            <a:spLocks noGrp="1"/>
          </p:cNvSpPr>
          <p:nvPr>
            <p:ph sz="quarter" idx="10"/>
          </p:nvPr>
        </p:nvSpPr>
        <p:spPr>
          <a:xfrm>
            <a:off x="303461" y="1388711"/>
            <a:ext cx="8573839" cy="3293209"/>
          </a:xfrm>
        </p:spPr>
        <p:txBody>
          <a:bodyPr/>
          <a:lstStyle/>
          <a:p>
            <a:r>
              <a:rPr lang="en-US" dirty="0" smtClean="0"/>
              <a:t>“Spin”</a:t>
            </a:r>
          </a:p>
          <a:p>
            <a:r>
              <a:rPr lang="en-US" dirty="0" smtClean="0"/>
              <a:t>“</a:t>
            </a:r>
            <a:r>
              <a:rPr lang="en-US" dirty="0" err="1" smtClean="0"/>
              <a:t>Git</a:t>
            </a:r>
            <a:r>
              <a:rPr lang="en-US" dirty="0" smtClean="0"/>
              <a:t>”</a:t>
            </a:r>
          </a:p>
          <a:p>
            <a:r>
              <a:rPr lang="en-US" dirty="0" smtClean="0"/>
              <a:t>“Barcode”</a:t>
            </a:r>
          </a:p>
          <a:p>
            <a:r>
              <a:rPr lang="en-US" dirty="0" smtClean="0"/>
              <a:t>“WASSP”, </a:t>
            </a:r>
            <a:r>
              <a:rPr lang="en-US" dirty="0" err="1" smtClean="0"/>
              <a:t>VxMultitest</a:t>
            </a:r>
            <a:r>
              <a:rPr lang="en-US" dirty="0" smtClean="0"/>
              <a:t>, Jenkins, ...</a:t>
            </a:r>
          </a:p>
          <a:p>
            <a:r>
              <a:rPr lang="en-US" dirty="0" smtClean="0"/>
              <a:t>Customer names</a:t>
            </a:r>
          </a:p>
          <a:p>
            <a:r>
              <a:rPr lang="en-US" dirty="0" smtClean="0"/>
              <a:t>Developer names</a:t>
            </a:r>
          </a:p>
          <a:p>
            <a:r>
              <a:rPr lang="en-US" dirty="0" smtClean="0"/>
              <a:t>Any </a:t>
            </a:r>
            <a:r>
              <a:rPr lang="en-US" dirty="0"/>
              <a:t>embarrassing, offensive or derogatory </a:t>
            </a:r>
            <a:r>
              <a:rPr lang="en-US" dirty="0" smtClean="0"/>
              <a:t>language</a:t>
            </a:r>
          </a:p>
          <a:p>
            <a:endParaRPr lang="en-US" dirty="0"/>
          </a:p>
        </p:txBody>
      </p:sp>
    </p:spTree>
    <p:custDataLst>
      <p:tags r:id="rId1"/>
    </p:custDataLst>
    <p:extLst>
      <p:ext uri="{BB962C8B-B14F-4D97-AF65-F5344CB8AC3E}">
        <p14:creationId xmlns:p14="http://schemas.microsoft.com/office/powerpoint/2010/main" val="192123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Names</a:t>
            </a:r>
            <a:endParaRPr lang="en-US" dirty="0"/>
          </a:p>
        </p:txBody>
      </p:sp>
      <p:sp>
        <p:nvSpPr>
          <p:cNvPr id="3" name="Content Placeholder 2"/>
          <p:cNvSpPr>
            <a:spLocks noGrp="1"/>
          </p:cNvSpPr>
          <p:nvPr>
            <p:ph sz="quarter" idx="10"/>
          </p:nvPr>
        </p:nvSpPr>
        <p:spPr>
          <a:xfrm>
            <a:off x="303461" y="1282913"/>
            <a:ext cx="8573839" cy="3911840"/>
          </a:xfrm>
        </p:spPr>
        <p:txBody>
          <a:bodyPr/>
          <a:lstStyle/>
          <a:p>
            <a:r>
              <a:rPr lang="en-US" dirty="0"/>
              <a:t>Product names should be spelled and formatted </a:t>
            </a:r>
            <a:r>
              <a:rPr lang="en-US" dirty="0" smtClean="0"/>
              <a:t>correctly</a:t>
            </a:r>
          </a:p>
          <a:p>
            <a:pPr lvl="1"/>
            <a:r>
              <a:rPr lang="en-US" dirty="0" smtClean="0"/>
              <a:t>All </a:t>
            </a:r>
            <a:r>
              <a:rPr lang="en-US" dirty="0"/>
              <a:t>product names are capitalized. </a:t>
            </a:r>
          </a:p>
          <a:p>
            <a:pPr lvl="1"/>
            <a:r>
              <a:rPr lang="en-US" dirty="0" smtClean="0"/>
              <a:t>Some </a:t>
            </a:r>
            <a:r>
              <a:rPr lang="en-US" dirty="0"/>
              <a:t>product names have internal capitalization (such as </a:t>
            </a:r>
            <a:r>
              <a:rPr lang="en-US" dirty="0" err="1"/>
              <a:t>ScopeTools</a:t>
            </a:r>
            <a:r>
              <a:rPr lang="en-US" dirty="0"/>
              <a:t>). </a:t>
            </a:r>
          </a:p>
          <a:p>
            <a:pPr lvl="1"/>
            <a:r>
              <a:rPr lang="en-US" dirty="0" smtClean="0"/>
              <a:t>Spell </a:t>
            </a:r>
            <a:r>
              <a:rPr lang="en-US" dirty="0"/>
              <a:t>out product names (do not use WB for Workbench, PS for </a:t>
            </a:r>
            <a:r>
              <a:rPr lang="en-US" dirty="0" err="1"/>
              <a:t>ProfileScope</a:t>
            </a:r>
            <a:r>
              <a:rPr lang="en-US" dirty="0"/>
              <a:t>, and so on). </a:t>
            </a:r>
          </a:p>
          <a:p>
            <a:pPr lvl="1"/>
            <a:r>
              <a:rPr lang="en-US" dirty="0" smtClean="0"/>
              <a:t>When </a:t>
            </a:r>
            <a:r>
              <a:rPr lang="en-US" dirty="0"/>
              <a:t>discussing our target OS: </a:t>
            </a:r>
          </a:p>
          <a:p>
            <a:pPr lvl="2"/>
            <a:r>
              <a:rPr lang="en-US" dirty="0" smtClean="0"/>
              <a:t>"</a:t>
            </a:r>
            <a:r>
              <a:rPr lang="en-US" dirty="0"/>
              <a:t>VxWorks" should be used when discussing the product. </a:t>
            </a:r>
          </a:p>
          <a:p>
            <a:pPr lvl="2"/>
            <a:r>
              <a:rPr lang="en-US" dirty="0" smtClean="0"/>
              <a:t>"</a:t>
            </a:r>
            <a:r>
              <a:rPr lang="en-US" dirty="0" err="1"/>
              <a:t>vxWorks</a:t>
            </a:r>
            <a:r>
              <a:rPr lang="en-US" dirty="0"/>
              <a:t>" should be used only when discussing a specific image file. </a:t>
            </a:r>
          </a:p>
          <a:p>
            <a:pPr lvl="2"/>
            <a:r>
              <a:rPr lang="en-US" dirty="0" smtClean="0"/>
              <a:t>"</a:t>
            </a:r>
            <a:r>
              <a:rPr lang="en-US" dirty="0" err="1"/>
              <a:t>vxworks</a:t>
            </a:r>
            <a:r>
              <a:rPr lang="en-US" dirty="0"/>
              <a:t>" should never be used. </a:t>
            </a:r>
          </a:p>
          <a:p>
            <a:pPr lvl="2"/>
            <a:r>
              <a:rPr lang="en-US" dirty="0" smtClean="0"/>
              <a:t>Linux</a:t>
            </a:r>
            <a:r>
              <a:rPr lang="en-US" dirty="0"/>
              <a:t>, Windows, and other operating system or third-party product names should be capitalized appropriately. </a:t>
            </a:r>
          </a:p>
          <a:p>
            <a:pPr lvl="1"/>
            <a:endParaRPr lang="en-US" dirty="0" smtClean="0"/>
          </a:p>
          <a:p>
            <a:endParaRPr lang="en-US" dirty="0"/>
          </a:p>
        </p:txBody>
      </p:sp>
    </p:spTree>
    <p:custDataLst>
      <p:tags r:id="rId1"/>
    </p:custDataLst>
    <p:extLst>
      <p:ext uri="{BB962C8B-B14F-4D97-AF65-F5344CB8AC3E}">
        <p14:creationId xmlns:p14="http://schemas.microsoft.com/office/powerpoint/2010/main" val="349477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sz="quarter" idx="10"/>
          </p:nvPr>
        </p:nvSpPr>
        <p:spPr>
          <a:xfrm>
            <a:off x="303461" y="1282913"/>
            <a:ext cx="8573839" cy="2835648"/>
          </a:xfrm>
        </p:spPr>
        <p:txBody>
          <a:bodyPr/>
          <a:lstStyle/>
          <a:p>
            <a:r>
              <a:rPr lang="en-US" dirty="0" smtClean="0"/>
              <a:t>Published VxWorks 7 defects</a:t>
            </a:r>
          </a:p>
          <a:p>
            <a:pPr lvl="1"/>
            <a:r>
              <a:rPr lang="en-US" dirty="0">
                <a:hlinkClick r:id="rId3"/>
              </a:rPr>
              <a:t>https://</a:t>
            </a:r>
            <a:r>
              <a:rPr lang="en-US" dirty="0" smtClean="0">
                <a:hlinkClick r:id="rId3"/>
              </a:rPr>
              <a:t>knowledge.windriver.com/en-us/000_Products/000/020/000/000_Defects_for_VxWorks_7</a:t>
            </a:r>
            <a:endParaRPr lang="en-US" dirty="0" smtClean="0"/>
          </a:p>
          <a:p>
            <a:r>
              <a:rPr lang="en-US" dirty="0" smtClean="0"/>
              <a:t>Tracking</a:t>
            </a:r>
          </a:p>
          <a:p>
            <a:pPr lvl="1"/>
            <a:r>
              <a:rPr lang="en-US" dirty="0" smtClean="0"/>
              <a:t>JIRA query to track whether defect is published</a:t>
            </a:r>
          </a:p>
          <a:p>
            <a:pPr lvl="2"/>
            <a:r>
              <a:rPr lang="en-US" u="sng" dirty="0">
                <a:hlinkClick r:id="rId4"/>
              </a:rPr>
              <a:t>https://jira.wrs.com:8443/issues/?</a:t>
            </a:r>
            <a:r>
              <a:rPr lang="en-US" u="sng" dirty="0" smtClean="0">
                <a:hlinkClick r:id="rId4"/>
              </a:rPr>
              <a:t>filter=26536</a:t>
            </a:r>
            <a:endParaRPr lang="en-US" u="sng" dirty="0" smtClean="0"/>
          </a:p>
          <a:p>
            <a:pPr lvl="1"/>
            <a:r>
              <a:rPr lang="en-US" dirty="0" smtClean="0"/>
              <a:t>JIRA query to do sanity check on publication quality</a:t>
            </a:r>
          </a:p>
          <a:p>
            <a:pPr lvl="2"/>
            <a:r>
              <a:rPr lang="en-US" dirty="0">
                <a:hlinkClick r:id="rId5"/>
              </a:rPr>
              <a:t>https://jira.wrs.com:8443/issues/?</a:t>
            </a:r>
            <a:r>
              <a:rPr lang="en-US" dirty="0" smtClean="0">
                <a:hlinkClick r:id="rId5"/>
              </a:rPr>
              <a:t>filter=27136</a:t>
            </a:r>
            <a:endParaRPr lang="en-US" dirty="0" smtClean="0"/>
          </a:p>
          <a:p>
            <a:endParaRPr lang="en-US" dirty="0"/>
          </a:p>
        </p:txBody>
      </p:sp>
    </p:spTree>
    <p:custDataLst>
      <p:tags r:id="rId1"/>
    </p:custDataLst>
    <p:extLst>
      <p:ext uri="{BB962C8B-B14F-4D97-AF65-F5344CB8AC3E}">
        <p14:creationId xmlns:p14="http://schemas.microsoft.com/office/powerpoint/2010/main" val="284427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295274" y="506625"/>
            <a:ext cx="8572501" cy="366254"/>
          </a:xfrm>
        </p:spPr>
        <p:txBody>
          <a:bodyPr/>
          <a:lstStyle/>
          <a:p>
            <a:r>
              <a:rPr lang="en-US" dirty="0"/>
              <a:t>Why do we publish defects?</a:t>
            </a:r>
          </a:p>
        </p:txBody>
      </p:sp>
      <p:sp>
        <p:nvSpPr>
          <p:cNvPr id="2" name="Content Placeholder 1"/>
          <p:cNvSpPr>
            <a:spLocks noGrp="1"/>
          </p:cNvSpPr>
          <p:nvPr>
            <p:ph sz="quarter" idx="10"/>
          </p:nvPr>
        </p:nvSpPr>
        <p:spPr>
          <a:xfrm>
            <a:off x="294680" y="1104932"/>
            <a:ext cx="8573839" cy="2862322"/>
          </a:xfrm>
        </p:spPr>
        <p:txBody>
          <a:bodyPr/>
          <a:lstStyle/>
          <a:p>
            <a:r>
              <a:rPr lang="en-US" dirty="0" smtClean="0"/>
              <a:t>To </a:t>
            </a:r>
            <a:r>
              <a:rPr lang="en-US" dirty="0"/>
              <a:t>document where defects could impact a customer</a:t>
            </a:r>
          </a:p>
          <a:p>
            <a:r>
              <a:rPr lang="en-US" dirty="0"/>
              <a:t>To document where defects were fixed</a:t>
            </a:r>
          </a:p>
          <a:p>
            <a:r>
              <a:rPr lang="en-US" dirty="0"/>
              <a:t>To document what fixes are in a specific release</a:t>
            </a:r>
          </a:p>
          <a:p>
            <a:r>
              <a:rPr lang="en-US" dirty="0"/>
              <a:t>To provide </a:t>
            </a:r>
            <a:r>
              <a:rPr lang="en-US" dirty="0" smtClean="0"/>
              <a:t>more </a:t>
            </a:r>
            <a:r>
              <a:rPr lang="en-US" dirty="0"/>
              <a:t>information/background </a:t>
            </a:r>
            <a:r>
              <a:rPr lang="en-US" dirty="0" smtClean="0"/>
              <a:t>code comments</a:t>
            </a:r>
          </a:p>
          <a:p>
            <a:r>
              <a:rPr lang="en-US" dirty="0"/>
              <a:t>To avoid unnecessary customer support calls</a:t>
            </a:r>
          </a:p>
          <a:p>
            <a:r>
              <a:rPr lang="en-US" dirty="0"/>
              <a:t>To avoid unnecessary escalations</a:t>
            </a:r>
          </a:p>
          <a:p>
            <a:endParaRPr lang="en-US" dirty="0"/>
          </a:p>
        </p:txBody>
      </p:sp>
      <p:grpSp>
        <p:nvGrpSpPr>
          <p:cNvPr id="3" name="Group 2"/>
          <p:cNvGrpSpPr/>
          <p:nvPr/>
        </p:nvGrpSpPr>
        <p:grpSpPr>
          <a:xfrm>
            <a:off x="273201" y="3925614"/>
            <a:ext cx="8619067" cy="675417"/>
            <a:chOff x="762363" y="3166532"/>
            <a:chExt cx="7628104" cy="1306915"/>
          </a:xfrm>
        </p:grpSpPr>
        <p:sp>
          <p:nvSpPr>
            <p:cNvPr id="7" name="Round Same Side Corner Rectangle 6"/>
            <p:cNvSpPr/>
            <p:nvPr/>
          </p:nvSpPr>
          <p:spPr bwMode="gray">
            <a:xfrm rot="10800000" flipV="1">
              <a:off x="764371" y="3166532"/>
              <a:ext cx="7626096" cy="1306915"/>
            </a:xfrm>
            <a:prstGeom prst="round2SameRect">
              <a:avLst>
                <a:gd name="adj1" fmla="val 0"/>
                <a:gd name="adj2" fmla="val 0"/>
              </a:avLst>
            </a:prstGeom>
            <a:gradFill flip="none" rotWithShape="1">
              <a:gsLst>
                <a:gs pos="40000">
                  <a:srgbClr val="CECECE">
                    <a:lumMod val="47000"/>
                    <a:lumOff val="53000"/>
                  </a:srgbClr>
                </a:gs>
                <a:gs pos="0">
                  <a:schemeClr val="bg1">
                    <a:lumMod val="75000"/>
                  </a:schemeClr>
                </a:gs>
                <a:gs pos="100000">
                  <a:schemeClr val="bg1">
                    <a:lumMod val="95000"/>
                  </a:schemeClr>
                </a:gs>
              </a:gsLst>
              <a:lin ang="5400000" scaled="1"/>
              <a:tileRect/>
            </a:gradFill>
            <a:ln w="9525">
              <a:noFill/>
              <a:round/>
              <a:headEnd/>
              <a:tailEnd/>
            </a:ln>
            <a:effectLst/>
            <a:extLst/>
          </p:spPr>
          <p:txBody>
            <a:bodyPr wrap="square" lIns="182880" tIns="91440" rIns="182880" bIns="91440" rtlCol="0" anchor="ctr"/>
            <a:lstStyle/>
            <a:p>
              <a:pPr algn="ctr" defTabSz="914400">
                <a:lnSpc>
                  <a:spcPct val="90000"/>
                </a:lnSpc>
              </a:pPr>
              <a:r>
                <a:rPr lang="en-US" sz="2000" b="1" dirty="0" smtClean="0">
                  <a:solidFill>
                    <a:schemeClr val="bg2"/>
                  </a:solidFill>
                  <a:cs typeface="Arial" pitchFamily="34" charset="0"/>
                </a:rPr>
                <a:t>To make our customers lives easier!</a:t>
              </a:r>
              <a:endParaRPr lang="en-US" sz="2000" b="1" dirty="0">
                <a:solidFill>
                  <a:schemeClr val="bg2"/>
                </a:solidFill>
                <a:cs typeface="Arial" pitchFamily="34" charset="0"/>
              </a:endParaRPr>
            </a:p>
          </p:txBody>
        </p:sp>
        <p:cxnSp>
          <p:nvCxnSpPr>
            <p:cNvPr id="11" name="Straight Connector 10"/>
            <p:cNvCxnSpPr/>
            <p:nvPr/>
          </p:nvCxnSpPr>
          <p:spPr bwMode="gray">
            <a:xfrm>
              <a:off x="762363" y="3175000"/>
              <a:ext cx="7619275" cy="0"/>
            </a:xfrm>
            <a:prstGeom prst="line">
              <a:avLst/>
            </a:prstGeom>
            <a:solidFill>
              <a:schemeClr val="accent2"/>
            </a:solidFill>
            <a:ln w="28575" cap="flat" cmpd="sng" algn="ctr">
              <a:solidFill>
                <a:schemeClr val="accent1"/>
              </a:solidFill>
              <a:prstDash val="solid"/>
              <a:round/>
              <a:headEnd type="none" w="med" len="med"/>
              <a:tailEnd type="none" w="med" len="med"/>
            </a:ln>
            <a:effectLst/>
          </p:spPr>
        </p:cxnSp>
      </p:grpSp>
    </p:spTree>
    <p:custDataLst>
      <p:tags r:id="rId1"/>
    </p:custDataLst>
    <p:extLst>
      <p:ext uri="{BB962C8B-B14F-4D97-AF65-F5344CB8AC3E}">
        <p14:creationId xmlns:p14="http://schemas.microsoft.com/office/powerpoint/2010/main" val="231161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4" y="123873"/>
            <a:ext cx="8572501" cy="366254"/>
          </a:xfrm>
        </p:spPr>
        <p:txBody>
          <a:bodyPr/>
          <a:lstStyle/>
          <a:p>
            <a:r>
              <a:rPr lang="en-US" dirty="0" smtClean="0"/>
              <a:t>Which defects should be published?</a:t>
            </a:r>
            <a:endParaRPr lang="en-US" dirty="0"/>
          </a:p>
        </p:txBody>
      </p:sp>
      <p:sp>
        <p:nvSpPr>
          <p:cNvPr id="3" name="Content Placeholder 2"/>
          <p:cNvSpPr>
            <a:spLocks noGrp="1"/>
          </p:cNvSpPr>
          <p:nvPr>
            <p:ph sz="quarter" idx="10"/>
          </p:nvPr>
        </p:nvSpPr>
        <p:spPr>
          <a:xfrm>
            <a:off x="279813" y="596199"/>
            <a:ext cx="8573839" cy="4666919"/>
          </a:xfrm>
        </p:spPr>
        <p:txBody>
          <a:bodyPr/>
          <a:lstStyle/>
          <a:p>
            <a:r>
              <a:rPr lang="en-US" dirty="0" smtClean="0"/>
              <a:t>All of them!</a:t>
            </a:r>
          </a:p>
          <a:p>
            <a:pPr lvl="1"/>
            <a:r>
              <a:rPr lang="en-US" dirty="0"/>
              <a:t>I</a:t>
            </a:r>
            <a:r>
              <a:rPr lang="en-US" dirty="0" smtClean="0"/>
              <a:t>f you are going to fix it, publish it</a:t>
            </a:r>
          </a:p>
          <a:p>
            <a:pPr lvl="1"/>
            <a:r>
              <a:rPr lang="en-US" dirty="0" smtClean="0"/>
              <a:t>If a customer saw it, publish it</a:t>
            </a:r>
          </a:p>
          <a:p>
            <a:pPr lvl="1"/>
            <a:r>
              <a:rPr lang="en-US" dirty="0" smtClean="0"/>
              <a:t>If you have a workaround, publish it</a:t>
            </a:r>
          </a:p>
          <a:p>
            <a:pPr lvl="1"/>
            <a:r>
              <a:rPr lang="en-US" dirty="0" smtClean="0"/>
              <a:t>If we are not going to fix it (mark as won’t fix) but a customer could be impacted, publish it</a:t>
            </a:r>
          </a:p>
          <a:p>
            <a:pPr lvl="2"/>
            <a:r>
              <a:rPr lang="en-US" dirty="0" smtClean="0"/>
              <a:t>It </a:t>
            </a:r>
            <a:r>
              <a:rPr lang="en-US" dirty="0"/>
              <a:t>is important to indicate the reasoning for not fixing the defect. And having a workaround is even more important if a defect will not be fixed</a:t>
            </a:r>
            <a:r>
              <a:rPr lang="en-US" dirty="0" smtClean="0"/>
              <a:t>.</a:t>
            </a:r>
          </a:p>
          <a:p>
            <a:r>
              <a:rPr lang="en-US" dirty="0" smtClean="0"/>
              <a:t>What is a valid “Do Not Publish” defect</a:t>
            </a:r>
          </a:p>
          <a:p>
            <a:pPr lvl="1"/>
            <a:r>
              <a:rPr lang="en-US" dirty="0" smtClean="0"/>
              <a:t>A one time build issue only seen internally</a:t>
            </a:r>
          </a:p>
          <a:p>
            <a:pPr lvl="1"/>
            <a:r>
              <a:rPr lang="en-US" dirty="0" smtClean="0"/>
              <a:t>Issues found in new features under development, fixed before release</a:t>
            </a:r>
          </a:p>
          <a:p>
            <a:r>
              <a:rPr lang="en-US" dirty="0" smtClean="0"/>
              <a:t>For potential “security” issues, “Reviewed - </a:t>
            </a:r>
            <a:r>
              <a:rPr lang="en-US" dirty="0"/>
              <a:t>Publish pending release</a:t>
            </a:r>
            <a:r>
              <a:rPr lang="en-US" dirty="0" smtClean="0"/>
              <a:t>”</a:t>
            </a:r>
          </a:p>
          <a:p>
            <a:pPr lvl="1"/>
            <a:r>
              <a:rPr lang="en-US" dirty="0" smtClean="0"/>
              <a:t>That </a:t>
            </a:r>
            <a:r>
              <a:rPr lang="en-US" dirty="0"/>
              <a:t>lets </a:t>
            </a:r>
            <a:r>
              <a:rPr lang="en-US" dirty="0" smtClean="0"/>
              <a:t>EPMs </a:t>
            </a:r>
            <a:r>
              <a:rPr lang="en-US" dirty="0"/>
              <a:t>know that the publication steps have been taken and we can flip it over to </a:t>
            </a:r>
            <a:r>
              <a:rPr lang="en-US" dirty="0" smtClean="0"/>
              <a:t>“Published” </a:t>
            </a:r>
            <a:r>
              <a:rPr lang="en-US" dirty="0"/>
              <a:t>when the fix ships.</a:t>
            </a:r>
            <a:endParaRPr lang="en-US" dirty="0" smtClean="0"/>
          </a:p>
          <a:p>
            <a:endParaRPr lang="en-US" dirty="0"/>
          </a:p>
        </p:txBody>
      </p:sp>
    </p:spTree>
    <p:custDataLst>
      <p:tags r:id="rId1"/>
    </p:custDataLst>
    <p:extLst>
      <p:ext uri="{BB962C8B-B14F-4D97-AF65-F5344CB8AC3E}">
        <p14:creationId xmlns:p14="http://schemas.microsoft.com/office/powerpoint/2010/main" val="148309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4" y="194753"/>
            <a:ext cx="8572501" cy="366254"/>
          </a:xfrm>
        </p:spPr>
        <p:txBody>
          <a:bodyPr/>
          <a:lstStyle/>
          <a:p>
            <a:r>
              <a:rPr lang="en-US" dirty="0" smtClean="0"/>
              <a:t>What should I do when publishing a defect?</a:t>
            </a:r>
            <a:endParaRPr lang="en-US" dirty="0"/>
          </a:p>
        </p:txBody>
      </p:sp>
      <p:sp>
        <p:nvSpPr>
          <p:cNvPr id="3" name="Content Placeholder 2"/>
          <p:cNvSpPr>
            <a:spLocks noGrp="1"/>
          </p:cNvSpPr>
          <p:nvPr>
            <p:ph sz="quarter" idx="10"/>
          </p:nvPr>
        </p:nvSpPr>
        <p:spPr>
          <a:xfrm>
            <a:off x="303461" y="685176"/>
            <a:ext cx="8573839" cy="4942892"/>
          </a:xfrm>
        </p:spPr>
        <p:txBody>
          <a:bodyPr/>
          <a:lstStyle/>
          <a:p>
            <a:r>
              <a:rPr lang="en-US" dirty="0" smtClean="0"/>
              <a:t>Ensure the Project and Components are valid</a:t>
            </a:r>
          </a:p>
          <a:p>
            <a:r>
              <a:rPr lang="en-US" dirty="0" smtClean="0"/>
              <a:t>Ensure </a:t>
            </a:r>
            <a:r>
              <a:rPr lang="en-US" dirty="0"/>
              <a:t>the </a:t>
            </a:r>
            <a:r>
              <a:rPr lang="en-US" dirty="0" smtClean="0"/>
              <a:t>Severity</a:t>
            </a:r>
            <a:endParaRPr lang="en-US" dirty="0" smtClean="0">
              <a:solidFill>
                <a:srgbClr val="FF0000"/>
              </a:solidFill>
            </a:endParaRPr>
          </a:p>
          <a:p>
            <a:r>
              <a:rPr lang="en-US" dirty="0" smtClean="0"/>
              <a:t>Add the Published Summary and Published Description</a:t>
            </a:r>
          </a:p>
          <a:p>
            <a:pPr lvl="1"/>
            <a:r>
              <a:rPr lang="en-US" dirty="0" smtClean="0"/>
              <a:t>They are now under the “Publishing” tab</a:t>
            </a:r>
          </a:p>
          <a:p>
            <a:pPr lvl="1"/>
            <a:r>
              <a:rPr lang="en-US" dirty="0" smtClean="0"/>
              <a:t>Previous Summary and Description under the “Overview” tab is now internal and is not visible to customers</a:t>
            </a:r>
          </a:p>
          <a:p>
            <a:r>
              <a:rPr lang="en-US" dirty="0" smtClean="0"/>
              <a:t>Review the Found in </a:t>
            </a:r>
            <a:r>
              <a:rPr lang="en-US" dirty="0" smtClean="0"/>
              <a:t>Versions/Fix Version</a:t>
            </a:r>
            <a:endParaRPr lang="en-US" dirty="0" smtClean="0"/>
          </a:p>
          <a:p>
            <a:r>
              <a:rPr lang="en-US" dirty="0" smtClean="0"/>
              <a:t>Document steps to reproduce from a customer perspective</a:t>
            </a:r>
          </a:p>
          <a:p>
            <a:r>
              <a:rPr lang="en-US" dirty="0" smtClean="0"/>
              <a:t>Mention reason for defect marked as “Reviewed - DO NOT Publish”</a:t>
            </a:r>
          </a:p>
          <a:p>
            <a:pPr lvl="1"/>
            <a:r>
              <a:rPr lang="en-US" dirty="0" smtClean="0"/>
              <a:t>Normally this is not allowed, but in case you need it, please log the reason why you think the defect should not be published in the “Comment” textbox under the “Publishing” tab.</a:t>
            </a:r>
          </a:p>
          <a:p>
            <a:endParaRPr lang="en-US" dirty="0" smtClean="0"/>
          </a:p>
          <a:p>
            <a:endParaRPr lang="en-US" dirty="0"/>
          </a:p>
        </p:txBody>
      </p:sp>
    </p:spTree>
    <p:custDataLst>
      <p:tags r:id="rId1"/>
    </p:custDataLst>
    <p:extLst>
      <p:ext uri="{BB962C8B-B14F-4D97-AF65-F5344CB8AC3E}">
        <p14:creationId xmlns:p14="http://schemas.microsoft.com/office/powerpoint/2010/main" val="426714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publish a defect?</a:t>
            </a:r>
            <a:endParaRPr lang="en-US" dirty="0"/>
          </a:p>
        </p:txBody>
      </p:sp>
      <p:sp>
        <p:nvSpPr>
          <p:cNvPr id="3" name="Content Placeholder 2"/>
          <p:cNvSpPr>
            <a:spLocks noGrp="1"/>
          </p:cNvSpPr>
          <p:nvPr>
            <p:ph sz="quarter" idx="10"/>
          </p:nvPr>
        </p:nvSpPr>
        <p:spPr>
          <a:xfrm>
            <a:off x="303461" y="1388711"/>
            <a:ext cx="8573839" cy="2997744"/>
          </a:xfrm>
        </p:spPr>
        <p:txBody>
          <a:bodyPr/>
          <a:lstStyle/>
          <a:p>
            <a:r>
              <a:rPr lang="en-US" dirty="0"/>
              <a:t>Defect should </a:t>
            </a:r>
            <a:r>
              <a:rPr lang="en-US" dirty="0" smtClean="0"/>
              <a:t>be published as soon as the </a:t>
            </a:r>
            <a:r>
              <a:rPr lang="en-US" dirty="0"/>
              <a:t>root cause has been valid identified</a:t>
            </a:r>
            <a:endParaRPr lang="en-US" dirty="0" smtClean="0"/>
          </a:p>
          <a:p>
            <a:pPr lvl="1"/>
            <a:r>
              <a:rPr lang="en-US" dirty="0" smtClean="0"/>
              <a:t>This does not necessarily require the fix is integrated to a proper branch</a:t>
            </a:r>
          </a:p>
          <a:p>
            <a:pPr lvl="1"/>
            <a:r>
              <a:rPr lang="en-US" dirty="0" smtClean="0"/>
              <a:t>Un-publishing </a:t>
            </a:r>
            <a:r>
              <a:rPr lang="en-US" dirty="0"/>
              <a:t>defects can create issues, e.g. customers to inquire about missing </a:t>
            </a:r>
            <a:r>
              <a:rPr lang="en-US" dirty="0" smtClean="0"/>
              <a:t>defects</a:t>
            </a:r>
          </a:p>
          <a:p>
            <a:pPr lvl="1"/>
            <a:endParaRPr lang="en-US" dirty="0" smtClean="0"/>
          </a:p>
          <a:p>
            <a:r>
              <a:rPr lang="en-US" dirty="0" smtClean="0"/>
              <a:t>If the root cause has not been identified, leave the defect as is</a:t>
            </a:r>
          </a:p>
          <a:p>
            <a:endParaRPr lang="en-US" dirty="0" smtClean="0"/>
          </a:p>
          <a:p>
            <a:endParaRPr lang="en-US" dirty="0"/>
          </a:p>
        </p:txBody>
      </p:sp>
    </p:spTree>
    <p:custDataLst>
      <p:tags r:id="rId1"/>
    </p:custDataLst>
    <p:extLst>
      <p:ext uri="{BB962C8B-B14F-4D97-AF65-F5344CB8AC3E}">
        <p14:creationId xmlns:p14="http://schemas.microsoft.com/office/powerpoint/2010/main" val="171477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&amp; Component(s)</a:t>
            </a:r>
            <a:endParaRPr lang="en-US" dirty="0"/>
          </a:p>
        </p:txBody>
      </p:sp>
      <p:sp>
        <p:nvSpPr>
          <p:cNvPr id="3" name="Content Placeholder 2"/>
          <p:cNvSpPr>
            <a:spLocks noGrp="1"/>
          </p:cNvSpPr>
          <p:nvPr>
            <p:ph sz="quarter" idx="10"/>
          </p:nvPr>
        </p:nvSpPr>
        <p:spPr>
          <a:xfrm>
            <a:off x="303461" y="1388712"/>
            <a:ext cx="8595006" cy="4235006"/>
          </a:xfrm>
        </p:spPr>
        <p:txBody>
          <a:bodyPr/>
          <a:lstStyle/>
          <a:p>
            <a:r>
              <a:rPr lang="en-US" dirty="0" smtClean="0"/>
              <a:t>Project should be the likely location of any fix</a:t>
            </a:r>
          </a:p>
          <a:p>
            <a:endParaRPr lang="en-US" dirty="0" smtClean="0"/>
          </a:p>
          <a:p>
            <a:r>
              <a:rPr lang="en-US" dirty="0" smtClean="0"/>
              <a:t>When you have a fix, reconfirm project and select the component </a:t>
            </a:r>
          </a:p>
          <a:p>
            <a:pPr lvl="1"/>
            <a:r>
              <a:rPr lang="en-US" dirty="0" smtClean="0"/>
              <a:t>Move the issue to the correct project if needed</a:t>
            </a:r>
          </a:p>
          <a:p>
            <a:pPr marL="230188" lvl="1" indent="0">
              <a:buNone/>
            </a:pPr>
            <a:endParaRPr lang="en-US" dirty="0"/>
          </a:p>
          <a:p>
            <a:r>
              <a:rPr lang="en-US" dirty="0" smtClean="0"/>
              <a:t>Determine a specific component</a:t>
            </a:r>
          </a:p>
          <a:p>
            <a:pPr lvl="1"/>
            <a:r>
              <a:rPr lang="en-US" dirty="0" smtClean="0"/>
              <a:t>Component cannot be a “parent” (starts with an _ )</a:t>
            </a:r>
          </a:p>
          <a:p>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335905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a:t>
            </a:r>
            <a:endParaRPr lang="en-US" dirty="0"/>
          </a:p>
        </p:txBody>
      </p:sp>
      <p:sp>
        <p:nvSpPr>
          <p:cNvPr id="3" name="Content Placeholder 2"/>
          <p:cNvSpPr>
            <a:spLocks noGrp="1"/>
          </p:cNvSpPr>
          <p:nvPr>
            <p:ph sz="quarter" idx="10"/>
          </p:nvPr>
        </p:nvSpPr>
        <p:spPr>
          <a:xfrm>
            <a:off x="303461" y="1131774"/>
            <a:ext cx="8595006" cy="5307094"/>
          </a:xfrm>
        </p:spPr>
        <p:txBody>
          <a:bodyPr/>
          <a:lstStyle/>
          <a:p>
            <a:r>
              <a:rPr lang="en-US" dirty="0" smtClean="0"/>
              <a:t>Critical</a:t>
            </a:r>
          </a:p>
          <a:p>
            <a:pPr lvl="1"/>
            <a:r>
              <a:rPr lang="en-US" dirty="0" smtClean="0"/>
              <a:t>data </a:t>
            </a:r>
            <a:r>
              <a:rPr lang="en-US" dirty="0"/>
              <a:t>loss or </a:t>
            </a:r>
            <a:r>
              <a:rPr lang="en-US" dirty="0" smtClean="0"/>
              <a:t>corruption</a:t>
            </a:r>
          </a:p>
          <a:p>
            <a:pPr lvl="1"/>
            <a:r>
              <a:rPr lang="en-US" dirty="0" smtClean="0"/>
              <a:t>Loss </a:t>
            </a:r>
            <a:r>
              <a:rPr lang="en-US" dirty="0"/>
              <a:t>of </a:t>
            </a:r>
            <a:r>
              <a:rPr lang="en-US" dirty="0" smtClean="0"/>
              <a:t>operations</a:t>
            </a:r>
          </a:p>
          <a:p>
            <a:pPr lvl="1"/>
            <a:r>
              <a:rPr lang="en-US" dirty="0"/>
              <a:t>Incorrect code is generated with no warning or error message</a:t>
            </a:r>
            <a:endParaRPr lang="en-US" dirty="0" smtClean="0"/>
          </a:p>
          <a:p>
            <a:r>
              <a:rPr lang="en-US" dirty="0" smtClean="0"/>
              <a:t>Severe</a:t>
            </a:r>
          </a:p>
          <a:p>
            <a:pPr lvl="1"/>
            <a:r>
              <a:rPr lang="en-US" dirty="0" smtClean="0"/>
              <a:t>Loss </a:t>
            </a:r>
            <a:r>
              <a:rPr lang="en-US" dirty="0"/>
              <a:t>of major functionality in </a:t>
            </a:r>
            <a:r>
              <a:rPr lang="en-US" dirty="0" smtClean="0"/>
              <a:t>product</a:t>
            </a:r>
          </a:p>
          <a:p>
            <a:pPr lvl="1"/>
            <a:r>
              <a:rPr lang="en-US" dirty="0" smtClean="0"/>
              <a:t>Work </a:t>
            </a:r>
            <a:r>
              <a:rPr lang="en-US" dirty="0"/>
              <a:t>is severely impacted but can </a:t>
            </a:r>
            <a:r>
              <a:rPr lang="en-US" dirty="0" smtClean="0"/>
              <a:t>continue</a:t>
            </a:r>
          </a:p>
          <a:p>
            <a:pPr lvl="1"/>
            <a:r>
              <a:rPr lang="en-US" dirty="0" smtClean="0"/>
              <a:t>Incorrect </a:t>
            </a:r>
            <a:r>
              <a:rPr lang="en-US" dirty="0"/>
              <a:t>code is generated but a warning or error message is </a:t>
            </a:r>
            <a:r>
              <a:rPr lang="en-US" dirty="0" smtClean="0"/>
              <a:t>generated</a:t>
            </a:r>
          </a:p>
          <a:p>
            <a:pPr lvl="1"/>
            <a:r>
              <a:rPr lang="en-US" dirty="0" smtClean="0"/>
              <a:t>Product </a:t>
            </a:r>
            <a:r>
              <a:rPr lang="en-US" dirty="0"/>
              <a:t>or customer device crashes but product or device may be </a:t>
            </a:r>
            <a:r>
              <a:rPr lang="en-US" dirty="0" smtClean="0"/>
              <a:t>restarted</a:t>
            </a:r>
          </a:p>
          <a:p>
            <a:pPr lvl="1"/>
            <a:r>
              <a:rPr lang="en-US" dirty="0" smtClean="0"/>
              <a:t>Loss </a:t>
            </a:r>
            <a:r>
              <a:rPr lang="en-US" dirty="0"/>
              <a:t>of data or data corruption that is reversible</a:t>
            </a:r>
          </a:p>
          <a:p>
            <a:endParaRPr lang="en-US" dirty="0" smtClean="0"/>
          </a:p>
          <a:p>
            <a:pPr marL="0" indent="0">
              <a:buNone/>
            </a:pPr>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169438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 (cont.)</a:t>
            </a:r>
            <a:endParaRPr lang="en-US" dirty="0"/>
          </a:p>
        </p:txBody>
      </p:sp>
      <p:sp>
        <p:nvSpPr>
          <p:cNvPr id="3" name="Content Placeholder 2"/>
          <p:cNvSpPr>
            <a:spLocks noGrp="1"/>
          </p:cNvSpPr>
          <p:nvPr>
            <p:ph sz="quarter" idx="10"/>
          </p:nvPr>
        </p:nvSpPr>
        <p:spPr>
          <a:xfrm>
            <a:off x="303461" y="1025976"/>
            <a:ext cx="8595006" cy="5426101"/>
          </a:xfrm>
        </p:spPr>
        <p:txBody>
          <a:bodyPr/>
          <a:lstStyle/>
          <a:p>
            <a:r>
              <a:rPr lang="en-US" dirty="0" smtClean="0"/>
              <a:t>Standard</a:t>
            </a:r>
          </a:p>
          <a:p>
            <a:pPr lvl="1"/>
            <a:r>
              <a:rPr lang="en-US" dirty="0" smtClean="0"/>
              <a:t>Problem </a:t>
            </a:r>
            <a:r>
              <a:rPr lang="en-US" dirty="0"/>
              <a:t>encountered, but systems are operational and development </a:t>
            </a:r>
            <a:r>
              <a:rPr lang="en-US" dirty="0" smtClean="0"/>
              <a:t>continues</a:t>
            </a:r>
          </a:p>
          <a:p>
            <a:pPr lvl="1"/>
            <a:r>
              <a:rPr lang="en-US" dirty="0" smtClean="0"/>
              <a:t>Product </a:t>
            </a:r>
            <a:r>
              <a:rPr lang="en-US" dirty="0"/>
              <a:t>or customer device issues an error message but product or device may be </a:t>
            </a:r>
            <a:r>
              <a:rPr lang="en-US" dirty="0" smtClean="0"/>
              <a:t>restarted</a:t>
            </a:r>
          </a:p>
          <a:p>
            <a:pPr lvl="1"/>
            <a:r>
              <a:rPr lang="en-US" dirty="0" smtClean="0"/>
              <a:t>Generated </a:t>
            </a:r>
            <a:r>
              <a:rPr lang="en-US" dirty="0"/>
              <a:t>code is correct but not ideal (i.e. optimization not </a:t>
            </a:r>
            <a:r>
              <a:rPr lang="en-US" dirty="0" smtClean="0"/>
              <a:t>done)</a:t>
            </a:r>
          </a:p>
          <a:p>
            <a:pPr lvl="1"/>
            <a:r>
              <a:rPr lang="en-US" dirty="0" smtClean="0"/>
              <a:t>Significant </a:t>
            </a:r>
            <a:r>
              <a:rPr lang="en-US" dirty="0"/>
              <a:t>error in documentation, or feature documentation </a:t>
            </a:r>
            <a:r>
              <a:rPr lang="en-US" dirty="0" smtClean="0"/>
              <a:t>missing</a:t>
            </a:r>
          </a:p>
          <a:p>
            <a:pPr lvl="1"/>
            <a:r>
              <a:rPr lang="en-US" dirty="0" smtClean="0"/>
              <a:t>May </a:t>
            </a:r>
            <a:r>
              <a:rPr lang="en-US" dirty="0"/>
              <a:t>have reasonable workaround </a:t>
            </a:r>
            <a:r>
              <a:rPr lang="en-US" dirty="0" smtClean="0"/>
              <a:t>available</a:t>
            </a:r>
          </a:p>
          <a:p>
            <a:r>
              <a:rPr lang="en-US" dirty="0" smtClean="0"/>
              <a:t>Trivial</a:t>
            </a:r>
          </a:p>
          <a:p>
            <a:pPr lvl="1"/>
            <a:r>
              <a:rPr lang="en-US" dirty="0" smtClean="0"/>
              <a:t>Minor </a:t>
            </a:r>
            <a:r>
              <a:rPr lang="en-US" dirty="0"/>
              <a:t>documentation error, or feature documentation needs </a:t>
            </a:r>
            <a:r>
              <a:rPr lang="en-US" dirty="0" smtClean="0"/>
              <a:t>updating</a:t>
            </a:r>
          </a:p>
          <a:p>
            <a:pPr lvl="1"/>
            <a:r>
              <a:rPr lang="en-US" dirty="0" smtClean="0"/>
              <a:t>No </a:t>
            </a:r>
            <a:r>
              <a:rPr lang="en-US" dirty="0"/>
              <a:t>significant loss of functionality in </a:t>
            </a:r>
            <a:r>
              <a:rPr lang="en-US" dirty="0" smtClean="0"/>
              <a:t>product</a:t>
            </a:r>
          </a:p>
          <a:p>
            <a:pPr lvl="1"/>
            <a:r>
              <a:rPr lang="en-US" dirty="0" smtClean="0"/>
              <a:t>No </a:t>
            </a:r>
            <a:r>
              <a:rPr lang="en-US" dirty="0"/>
              <a:t>data loss or </a:t>
            </a:r>
            <a:r>
              <a:rPr lang="en-US" dirty="0" smtClean="0"/>
              <a:t>corruption</a:t>
            </a:r>
          </a:p>
          <a:p>
            <a:pPr lvl="1"/>
            <a:r>
              <a:rPr lang="en-US" dirty="0" smtClean="0"/>
              <a:t>Cosmetic </a:t>
            </a:r>
            <a:r>
              <a:rPr lang="en-US" dirty="0"/>
              <a:t>or nuisance issues</a:t>
            </a:r>
            <a:endParaRPr lang="en-US" dirty="0" smtClean="0"/>
          </a:p>
          <a:p>
            <a:pPr marL="0" indent="0">
              <a:buNone/>
            </a:pPr>
            <a:endParaRPr lang="en-US" dirty="0" smtClean="0"/>
          </a:p>
          <a:p>
            <a:endParaRPr lang="en-US" dirty="0" smtClean="0"/>
          </a:p>
          <a:p>
            <a:pPr lvl="1"/>
            <a:endParaRPr lang="en-US" dirty="0" smtClean="0"/>
          </a:p>
          <a:p>
            <a:pPr lvl="1"/>
            <a:endParaRPr lang="en-US" dirty="0"/>
          </a:p>
          <a:p>
            <a:pPr lvl="1"/>
            <a:endParaRPr lang="en-US" dirty="0" smtClean="0"/>
          </a:p>
        </p:txBody>
      </p:sp>
    </p:spTree>
    <p:custDataLst>
      <p:tags r:id="rId1"/>
    </p:custDataLst>
    <p:extLst>
      <p:ext uri="{BB962C8B-B14F-4D97-AF65-F5344CB8AC3E}">
        <p14:creationId xmlns:p14="http://schemas.microsoft.com/office/powerpoint/2010/main" val="411496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Published Summary</a:t>
            </a:r>
            <a:endParaRPr lang="en-US" dirty="0"/>
          </a:p>
        </p:txBody>
      </p:sp>
      <p:sp>
        <p:nvSpPr>
          <p:cNvPr id="3" name="Content Placeholder 2"/>
          <p:cNvSpPr>
            <a:spLocks noGrp="1"/>
          </p:cNvSpPr>
          <p:nvPr>
            <p:ph sz="quarter" idx="10"/>
          </p:nvPr>
        </p:nvSpPr>
        <p:spPr>
          <a:xfrm>
            <a:off x="303461" y="1131774"/>
            <a:ext cx="8595006" cy="3792833"/>
          </a:xfrm>
        </p:spPr>
        <p:txBody>
          <a:bodyPr/>
          <a:lstStyle/>
          <a:p>
            <a:r>
              <a:rPr lang="en-US" dirty="0" smtClean="0"/>
              <a:t>Should describe the failure/symptom a customer would see</a:t>
            </a:r>
          </a:p>
          <a:p>
            <a:pPr lvl="1"/>
            <a:r>
              <a:rPr lang="en-US" dirty="0" smtClean="0"/>
              <a:t>Typically the default summary from a TSR is NOT a good summary </a:t>
            </a:r>
            <a:r>
              <a:rPr lang="en-US" dirty="0" smtClean="0">
                <a:sym typeface="Wingdings" panose="05000000000000000000" pitchFamily="2" charset="2"/>
              </a:rPr>
              <a:t></a:t>
            </a:r>
            <a:endParaRPr lang="en-US" dirty="0"/>
          </a:p>
          <a:p>
            <a:r>
              <a:rPr lang="en-US" dirty="0" smtClean="0"/>
              <a:t>Good Examples:</a:t>
            </a:r>
          </a:p>
          <a:p>
            <a:pPr lvl="1"/>
            <a:r>
              <a:rPr lang="en-US" dirty="0" smtClean="0"/>
              <a:t>High network latency on Intel 82575EB devices</a:t>
            </a:r>
          </a:p>
          <a:p>
            <a:pPr lvl="1"/>
            <a:r>
              <a:rPr lang="en-US" dirty="0"/>
              <a:t>SPE is enabled in normal and critical exception but disabled in machine check </a:t>
            </a:r>
            <a:r>
              <a:rPr lang="en-US" dirty="0" smtClean="0"/>
              <a:t>exception</a:t>
            </a:r>
            <a:endParaRPr lang="en-US" dirty="0"/>
          </a:p>
          <a:p>
            <a:r>
              <a:rPr lang="en-US" dirty="0" smtClean="0"/>
              <a:t>Bad Examples:</a:t>
            </a:r>
          </a:p>
          <a:p>
            <a:pPr lvl="1"/>
            <a:r>
              <a:rPr lang="en-US" dirty="0"/>
              <a:t>wrong firewall syntax </a:t>
            </a:r>
            <a:r>
              <a:rPr lang="en-US" dirty="0" smtClean="0"/>
              <a:t>rule</a:t>
            </a:r>
          </a:p>
          <a:p>
            <a:pPr lvl="1"/>
            <a:r>
              <a:rPr lang="en-US" dirty="0"/>
              <a:t>Freescale </a:t>
            </a:r>
            <a:r>
              <a:rPr lang="en-US"/>
              <a:t>K70 </a:t>
            </a:r>
            <a:r>
              <a:rPr lang="en-US" smtClean="0"/>
              <a:t>should </a:t>
            </a:r>
            <a:r>
              <a:rPr lang="en-US" dirty="0"/>
              <a:t>support </a:t>
            </a:r>
            <a:r>
              <a:rPr lang="en-US" dirty="0" err="1"/>
              <a:t>vxWorks_romResident</a:t>
            </a:r>
            <a:r>
              <a:rPr lang="en-US" dirty="0"/>
              <a:t> image </a:t>
            </a:r>
            <a:r>
              <a:rPr lang="en-US" dirty="0" smtClean="0"/>
              <a:t>only</a:t>
            </a:r>
          </a:p>
          <a:p>
            <a:pPr lvl="1"/>
            <a:r>
              <a:rPr lang="en-US" dirty="0"/>
              <a:t>Documentation on </a:t>
            </a:r>
            <a:r>
              <a:rPr lang="en-US" dirty="0" err="1"/>
              <a:t>taskDelay</a:t>
            </a:r>
            <a:r>
              <a:rPr lang="en-US" dirty="0"/>
              <a:t>(0) and </a:t>
            </a:r>
            <a:r>
              <a:rPr lang="en-US" dirty="0" err="1"/>
              <a:t>taskDelay</a:t>
            </a:r>
            <a:r>
              <a:rPr lang="en-US" dirty="0"/>
              <a:t>(1</a:t>
            </a:r>
            <a:r>
              <a:rPr lang="en-US" dirty="0" smtClean="0"/>
              <a:t>)</a:t>
            </a:r>
          </a:p>
          <a:p>
            <a:pPr lvl="1"/>
            <a:r>
              <a:rPr lang="en-US" dirty="0"/>
              <a:t>SD card performance</a:t>
            </a:r>
          </a:p>
          <a:p>
            <a:pPr lvl="1"/>
            <a:endParaRPr lang="en-US" dirty="0" smtClean="0"/>
          </a:p>
        </p:txBody>
      </p:sp>
    </p:spTree>
    <p:custDataLst>
      <p:tags r:id="rId1"/>
    </p:custDataLst>
    <p:extLst>
      <p:ext uri="{BB962C8B-B14F-4D97-AF65-F5344CB8AC3E}">
        <p14:creationId xmlns:p14="http://schemas.microsoft.com/office/powerpoint/2010/main" val="212411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f0b8740c-4dfe-47b8-85e8-549cb9a06764"/>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7a6beb8e-8b27-49d2-9ef9-c9a9bdc1c02a"/>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ba053f67-2879-4f62-b122-8be7e7b9be20"/>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559066fd-cf47-4dbb-9f5b-1a96062cc178"/>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3907ff76-afe3-487b-93a5-79020a3c51ac"/>
</p:tagLst>
</file>

<file path=ppt/tags/tag15.xml><?xml version="1.0" encoding="utf-8"?>
<p:tagLst xmlns:a="http://schemas.openxmlformats.org/drawingml/2006/main" xmlns:r="http://schemas.openxmlformats.org/officeDocument/2006/relationships" xmlns:p="http://schemas.openxmlformats.org/presentationml/2006/main">
  <p:tag name="OFFISYNC_SLIDE_GUID" val="93a81fdd-28d3-4867-b8da-c26c10ef1b6a"/>
</p:tagLst>
</file>

<file path=ppt/tags/tag16.xml><?xml version="1.0" encoding="utf-8"?>
<p:tagLst xmlns:a="http://schemas.openxmlformats.org/drawingml/2006/main" xmlns:r="http://schemas.openxmlformats.org/officeDocument/2006/relationships" xmlns:p="http://schemas.openxmlformats.org/presentationml/2006/main">
  <p:tag name="OFFISYNC_SLIDE_GUID" val="b4c92e24-d533-40bc-a28c-329831a9b640"/>
</p:tagLst>
</file>

<file path=ppt/tags/tag17.xml><?xml version="1.0" encoding="utf-8"?>
<p:tagLst xmlns:a="http://schemas.openxmlformats.org/drawingml/2006/main" xmlns:r="http://schemas.openxmlformats.org/officeDocument/2006/relationships" xmlns:p="http://schemas.openxmlformats.org/presentationml/2006/main">
  <p:tag name="OFFISYNC_SLIDE_GUID" val="eec679ec-cfdd-4fe0-a35f-a36617581d37"/>
</p:tagLst>
</file>

<file path=ppt/tags/tag18.xml><?xml version="1.0" encoding="utf-8"?>
<p:tagLst xmlns:a="http://schemas.openxmlformats.org/drawingml/2006/main" xmlns:r="http://schemas.openxmlformats.org/officeDocument/2006/relationships" xmlns:p="http://schemas.openxmlformats.org/presentationml/2006/main">
  <p:tag name="OFFISYNC_SLIDE_GUID" val="2f964346-74c8-4fce-bca7-260b5dc685bd"/>
</p:tagLst>
</file>

<file path=ppt/tags/tag19.xml><?xml version="1.0" encoding="utf-8"?>
<p:tagLst xmlns:a="http://schemas.openxmlformats.org/drawingml/2006/main" xmlns:r="http://schemas.openxmlformats.org/officeDocument/2006/relationships" xmlns:p="http://schemas.openxmlformats.org/presentationml/2006/main">
  <p:tag name="OFFISYNC_SLIDE_GUID" val="dd2a0ace-3c7a-4a2c-878e-a6b57a30215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09e5e7e0-f7b4-4213-b0c7-b863e30fd866"/>
</p:tagLst>
</file>

<file path=ppt/tags/tag20.xml><?xml version="1.0" encoding="utf-8"?>
<p:tagLst xmlns:a="http://schemas.openxmlformats.org/drawingml/2006/main" xmlns:r="http://schemas.openxmlformats.org/officeDocument/2006/relationships" xmlns:p="http://schemas.openxmlformats.org/presentationml/2006/main">
  <p:tag name="OFFISYNC_SLIDE_GUID" val="9a94bb13-0768-476c-a77f-ef6242f0cc1b"/>
</p:tagLst>
</file>

<file path=ppt/tags/tag3.xml><?xml version="1.0" encoding="utf-8"?>
<p:tagLst xmlns:a="http://schemas.openxmlformats.org/drawingml/2006/main" xmlns:r="http://schemas.openxmlformats.org/officeDocument/2006/relationships" xmlns:p="http://schemas.openxmlformats.org/presentationml/2006/main">
  <p:tag name="OFFISYNC_SLIDE_GUID" val="0a17d8ed-2419-483b-9ee7-5e9d89d25d3b"/>
</p:tagLst>
</file>

<file path=ppt/tags/tag4.xml><?xml version="1.0" encoding="utf-8"?>
<p:tagLst xmlns:a="http://schemas.openxmlformats.org/drawingml/2006/main" xmlns:r="http://schemas.openxmlformats.org/officeDocument/2006/relationships" xmlns:p="http://schemas.openxmlformats.org/presentationml/2006/main">
  <p:tag name="OFFISYNC_SLIDE_GUID" val="d05770bf-07a6-49d8-9150-b95714eed56f"/>
</p:tagLst>
</file>

<file path=ppt/tags/tag5.xml><?xml version="1.0" encoding="utf-8"?>
<p:tagLst xmlns:a="http://schemas.openxmlformats.org/drawingml/2006/main" xmlns:r="http://schemas.openxmlformats.org/officeDocument/2006/relationships" xmlns:p="http://schemas.openxmlformats.org/presentationml/2006/main">
  <p:tag name="OFFISYNC_SLIDE_GUID" val="67ba3568-7e4e-439a-8b21-3a50baea084f"/>
</p:tagLst>
</file>

<file path=ppt/tags/tag6.xml><?xml version="1.0" encoding="utf-8"?>
<p:tagLst xmlns:a="http://schemas.openxmlformats.org/drawingml/2006/main" xmlns:r="http://schemas.openxmlformats.org/officeDocument/2006/relationships" xmlns:p="http://schemas.openxmlformats.org/presentationml/2006/main">
  <p:tag name="OFFISYNC_SLIDE_GUID" val="4646ed57-d2ca-4e1d-947d-aee5e5e9f4a8"/>
</p:tagLst>
</file>

<file path=ppt/tags/tag7.xml><?xml version="1.0" encoding="utf-8"?>
<p:tagLst xmlns:a="http://schemas.openxmlformats.org/drawingml/2006/main" xmlns:r="http://schemas.openxmlformats.org/officeDocument/2006/relationships" xmlns:p="http://schemas.openxmlformats.org/presentationml/2006/main">
  <p:tag name="OFFISYNC_SLIDE_GUID" val="57dd4871-a0e7-496c-b240-6419456d7ebb"/>
</p:tagLst>
</file>

<file path=ppt/tags/tag8.xml><?xml version="1.0" encoding="utf-8"?>
<p:tagLst xmlns:a="http://schemas.openxmlformats.org/drawingml/2006/main" xmlns:r="http://schemas.openxmlformats.org/officeDocument/2006/relationships" xmlns:p="http://schemas.openxmlformats.org/presentationml/2006/main">
  <p:tag name="OFFISYNC_SLIDE_GUID" val="e318cee0-607d-4236-aa0e-d261e39abda4"/>
</p:tagLst>
</file>

<file path=ppt/tags/tag9.xml><?xml version="1.0" encoding="utf-8"?>
<p:tagLst xmlns:a="http://schemas.openxmlformats.org/drawingml/2006/main" xmlns:r="http://schemas.openxmlformats.org/officeDocument/2006/relationships" xmlns:p="http://schemas.openxmlformats.org/presentationml/2006/main">
  <p:tag name="OFFISYNC_SLIDE_GUID" val="1aa155bf-21a2-4d6c-a04a-4512fc8a743d"/>
</p:tagLst>
</file>

<file path=ppt/theme/theme1.xml><?xml version="1.0" encoding="utf-8"?>
<a:theme xmlns:a="http://schemas.openxmlformats.org/drawingml/2006/main" name="Wind River PPT Template_Non_Vertical-2015">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9525">
          <a:noFill/>
          <a:round/>
          <a:headEnd/>
          <a:tailEnd/>
        </a:ln>
        <a:effectLst/>
        <a:extLst/>
      </a:spPr>
      <a:bodyPr wrap="square" rtlCol="0" anchor="ctr"/>
      <a:lstStyle>
        <a:defPPr algn="ctr" defTabSz="914400">
          <a:lnSpc>
            <a:spcPct val="90000"/>
          </a:lnSpc>
          <a:spcBef>
            <a:spcPts val="600"/>
          </a:spcBef>
          <a:defRPr sz="2000" dirty="0" err="1" smtClean="0">
            <a:solidFill>
              <a:schemeClr val="bg1"/>
            </a:solidFill>
            <a:latin typeface="+mn-lt"/>
            <a:ea typeface="ＭＳ Ｐゴシック" charset="0"/>
            <a:cs typeface="ＭＳ Ｐゴシック" charset="0"/>
          </a:defRPr>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noAutofit/>
      </a:bodyPr>
      <a:lstStyle>
        <a:defPPr marL="0" indent="0">
          <a:lnSpc>
            <a:spcPct val="90000"/>
          </a:lnSpc>
          <a:spcBef>
            <a:spcPts val="600"/>
          </a:spcBef>
          <a:buNone/>
          <a:defRPr sz="2000" dirty="0" err="1" smtClean="0">
            <a:solidFill>
              <a:schemeClr val="bg1"/>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River PPT Template_Non_Vertical-2015</Template>
  <TotalTime>56555</TotalTime>
  <Words>1792</Words>
  <Application>Microsoft Office PowerPoint</Application>
  <PresentationFormat>On-screen Show (16:9)</PresentationFormat>
  <Paragraphs>217</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Wind River PPT Template_Non_Vertical-2015</vt:lpstr>
      <vt:lpstr>Vx7 Defect Management</vt:lpstr>
      <vt:lpstr>Why do we publish defects?</vt:lpstr>
      <vt:lpstr>Which defects should be published?</vt:lpstr>
      <vt:lpstr>What should I do when publishing a defect?</vt:lpstr>
      <vt:lpstr>When should I publish a defect?</vt:lpstr>
      <vt:lpstr>Project &amp; Component(s)</vt:lpstr>
      <vt:lpstr>Severity</vt:lpstr>
      <vt:lpstr>Severity (cont.)</vt:lpstr>
      <vt:lpstr>Published Summary</vt:lpstr>
      <vt:lpstr>Found in Versions/Fix Version</vt:lpstr>
      <vt:lpstr>Published Description</vt:lpstr>
      <vt:lpstr>Workaround</vt:lpstr>
      <vt:lpstr>Steps to Reproduce</vt:lpstr>
      <vt:lpstr>Environment tab</vt:lpstr>
      <vt:lpstr>Where do I go if I have a question?</vt:lpstr>
      <vt:lpstr>What does a Published defect look like?</vt:lpstr>
      <vt:lpstr>Words NOT to use in a customer visible field</vt:lpstr>
      <vt:lpstr>Product Names</vt:lpstr>
      <vt:lpstr>Backup</vt:lpstr>
    </vt:vector>
  </TitlesOfParts>
  <Company>Wind River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VxWorks 7 with Safety Profile (aka Vx7 Cert)</dc:title>
  <dc:creator>Todd Rumph</dc:creator>
  <cp:keywords>Wind River PPT Template SKO</cp:keywords>
  <cp:lastModifiedBy>Wind River</cp:lastModifiedBy>
  <cp:revision>405</cp:revision>
  <cp:lastPrinted>2015-10-27T17:51:43Z</cp:lastPrinted>
  <dcterms:created xsi:type="dcterms:W3CDTF">2015-04-01T06:25:01Z</dcterms:created>
  <dcterms:modified xsi:type="dcterms:W3CDTF">2018-11-13T03:29:01Z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ServerID" pid="2">
    <vt:lpwstr>7cef1815-9ab8-4d94-a10b-e5437e9435f9</vt:lpwstr>
  </property>
  <property fmtid="{D5CDD505-2E9C-101B-9397-08002B2CF9AE}" name="Offisync_ProviderInitializationData" pid="3">
    <vt:lpwstr>https://jive.windriver.com</vt:lpwstr>
  </property>
  <property fmtid="{D5CDD505-2E9C-101B-9397-08002B2CF9AE}" name="Offisync_UpdateToken" pid="4">
    <vt:lpwstr>10</vt:lpwstr>
  </property>
  <property fmtid="{D5CDD505-2E9C-101B-9397-08002B2CF9AE}" name="Jive_PrevVersionNumber" pid="5">
    <vt:lpwstr/>
  </property>
  <property fmtid="{D5CDD505-2E9C-101B-9397-08002B2CF9AE}" name="Jive_LatestUserAccountName" pid="6">
    <vt:lpwstr>sjayara0</vt:lpwstr>
  </property>
  <property fmtid="{D5CDD505-2E9C-101B-9397-08002B2CF9AE}" name="Jive_LatestFileFullName" pid="7">
    <vt:lpwstr/>
  </property>
  <property fmtid="{D5CDD505-2E9C-101B-9397-08002B2CF9AE}" name="Jive_ModifiedButNotPublished" pid="8">
    <vt:lpwstr/>
  </property>
  <property fmtid="{D5CDD505-2E9C-101B-9397-08002B2CF9AE}" name="Offisync_UniqueId" pid="9">
    <vt:lpwstr>49197</vt:lpwstr>
  </property>
  <property fmtid="{D5CDD505-2E9C-101B-9397-08002B2CF9AE}" name="Jive_VersionGuid_v2.5" pid="10">
    <vt:lpwstr/>
  </property>
  <property fmtid="{D5CDD505-2E9C-101B-9397-08002B2CF9AE}" name="Jive_VersionGuid" pid="11">
    <vt:lpwstr>c55db6330dcd4e2d8de826ecb28db302</vt:lpwstr>
  </property>
</Properties>
</file>