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9" autoAdjust="0"/>
    <p:restoredTop sz="94660"/>
  </p:normalViewPr>
  <p:slideViewPr>
    <p:cSldViewPr snapToGrid="0">
      <p:cViewPr>
        <p:scale>
          <a:sx n="50" d="100"/>
          <a:sy n="50" d="100"/>
        </p:scale>
        <p:origin x="120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F02AB-AE4B-4A4E-987D-09D05DDB2B6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D37B482-FBE4-4D1C-852E-DE64F44F6E41}">
      <dgm:prSet/>
      <dgm:spPr/>
      <dgm:t>
        <a:bodyPr/>
        <a:lstStyle/>
        <a:p>
          <a:r>
            <a:rPr lang="en-US" b="0">
              <a:latin typeface="+mn-lt"/>
              <a:cs typeface="Times New Roman" panose="02020603050405020304" pitchFamily="18" charset="0"/>
            </a:rPr>
            <a:t>INTRODUCTION</a:t>
          </a:r>
        </a:p>
      </dgm:t>
    </dgm:pt>
    <dgm:pt modelId="{E42E93E5-31F0-45ED-B1CD-B700873A3B5B}" type="parTrans" cxnId="{B634D4E3-E531-4D3E-9E8F-3288A450D981}">
      <dgm:prSet/>
      <dgm:spPr/>
      <dgm:t>
        <a:bodyPr/>
        <a:lstStyle/>
        <a:p>
          <a:endParaRPr lang="en-US"/>
        </a:p>
      </dgm:t>
    </dgm:pt>
    <dgm:pt modelId="{5522FA17-D6FE-4722-8B9A-0112C5F70A8A}" type="sibTrans" cxnId="{B634D4E3-E531-4D3E-9E8F-3288A450D981}">
      <dgm:prSet/>
      <dgm:spPr/>
      <dgm:t>
        <a:bodyPr/>
        <a:lstStyle/>
        <a:p>
          <a:endParaRPr lang="en-US"/>
        </a:p>
      </dgm:t>
    </dgm:pt>
    <dgm:pt modelId="{41D1DE44-97BA-4F77-A3FB-340494007A29}">
      <dgm:prSet/>
      <dgm:spPr/>
      <dgm:t>
        <a:bodyPr/>
        <a:lstStyle/>
        <a:p>
          <a:r>
            <a:rPr lang="en-US"/>
            <a:t>HOW WIFI WORKS</a:t>
          </a:r>
        </a:p>
      </dgm:t>
    </dgm:pt>
    <dgm:pt modelId="{FADC266E-EECC-46A5-A87D-895E4F02ADDD}" type="parTrans" cxnId="{2AF85A28-FF4C-4358-87E5-998F5DFA2BA8}">
      <dgm:prSet/>
      <dgm:spPr/>
      <dgm:t>
        <a:bodyPr/>
        <a:lstStyle/>
        <a:p>
          <a:endParaRPr lang="en-US"/>
        </a:p>
      </dgm:t>
    </dgm:pt>
    <dgm:pt modelId="{2D407870-33E3-4F7A-88F3-266B4A280C48}" type="sibTrans" cxnId="{2AF85A28-FF4C-4358-87E5-998F5DFA2BA8}">
      <dgm:prSet/>
      <dgm:spPr/>
      <dgm:t>
        <a:bodyPr/>
        <a:lstStyle/>
        <a:p>
          <a:endParaRPr lang="en-US"/>
        </a:p>
      </dgm:t>
    </dgm:pt>
    <dgm:pt modelId="{2DF908AF-737F-4C44-809F-B7B9F27F84A8}">
      <dgm:prSet/>
      <dgm:spPr/>
      <dgm:t>
        <a:bodyPr/>
        <a:lstStyle/>
        <a:p>
          <a:r>
            <a:rPr lang="en-US"/>
            <a:t>WI-FI STANDARDS</a:t>
          </a:r>
        </a:p>
      </dgm:t>
    </dgm:pt>
    <dgm:pt modelId="{D6854775-0A5E-406D-B4B6-75D4B8619BE4}" type="parTrans" cxnId="{A8CA0F84-CEA2-44F1-976E-7952F322A3F9}">
      <dgm:prSet/>
      <dgm:spPr/>
      <dgm:t>
        <a:bodyPr/>
        <a:lstStyle/>
        <a:p>
          <a:endParaRPr lang="en-US"/>
        </a:p>
      </dgm:t>
    </dgm:pt>
    <dgm:pt modelId="{66F0BD72-6144-4256-9B9F-E1B24BE3383A}" type="sibTrans" cxnId="{A8CA0F84-CEA2-44F1-976E-7952F322A3F9}">
      <dgm:prSet/>
      <dgm:spPr/>
      <dgm:t>
        <a:bodyPr/>
        <a:lstStyle/>
        <a:p>
          <a:endParaRPr lang="en-US"/>
        </a:p>
      </dgm:t>
    </dgm:pt>
    <dgm:pt modelId="{3DC34E51-EB7A-41C0-944C-4FD126B7C7B0}">
      <dgm:prSet/>
      <dgm:spPr/>
      <dgm:t>
        <a:bodyPr/>
        <a:lstStyle/>
        <a:p>
          <a:r>
            <a:rPr lang="en-US" dirty="0">
              <a:latin typeface="Times New Roman" panose="02020603050405020304" pitchFamily="18" charset="0"/>
              <a:cs typeface="Times New Roman" panose="02020603050405020304" pitchFamily="18" charset="0"/>
            </a:rPr>
            <a:t>WI-FI SECURITY</a:t>
          </a:r>
        </a:p>
      </dgm:t>
    </dgm:pt>
    <dgm:pt modelId="{4F3CC49E-D0D0-43CC-97F9-023709C7DF56}" type="parTrans" cxnId="{A9D365C8-028D-430C-B6A2-DC629CC83379}">
      <dgm:prSet/>
      <dgm:spPr/>
      <dgm:t>
        <a:bodyPr/>
        <a:lstStyle/>
        <a:p>
          <a:endParaRPr lang="en-US"/>
        </a:p>
      </dgm:t>
    </dgm:pt>
    <dgm:pt modelId="{4A4C4CC8-2385-47CA-BE0E-47D68FFECA31}" type="sibTrans" cxnId="{A9D365C8-028D-430C-B6A2-DC629CC83379}">
      <dgm:prSet/>
      <dgm:spPr/>
      <dgm:t>
        <a:bodyPr/>
        <a:lstStyle/>
        <a:p>
          <a:endParaRPr lang="en-US"/>
        </a:p>
      </dgm:t>
    </dgm:pt>
    <dgm:pt modelId="{8F5D9F13-3169-4987-93C2-A7F1B8A03508}">
      <dgm:prSet/>
      <dgm:spPr/>
      <dgm:t>
        <a:bodyPr/>
        <a:lstStyle/>
        <a:p>
          <a:r>
            <a:rPr lang="en-US">
              <a:latin typeface="Times New Roman" panose="02020603050405020304" pitchFamily="18" charset="0"/>
              <a:cs typeface="Times New Roman" panose="02020603050405020304" pitchFamily="18" charset="0"/>
            </a:rPr>
            <a:t>WI-FI APPLICATIONS</a:t>
          </a:r>
        </a:p>
      </dgm:t>
    </dgm:pt>
    <dgm:pt modelId="{685A13C4-5522-4549-A4D9-B26664835996}" type="parTrans" cxnId="{8C6E7A26-BCE5-4E8A-89B5-14DF7B7802A9}">
      <dgm:prSet/>
      <dgm:spPr/>
      <dgm:t>
        <a:bodyPr/>
        <a:lstStyle/>
        <a:p>
          <a:endParaRPr lang="en-US"/>
        </a:p>
      </dgm:t>
    </dgm:pt>
    <dgm:pt modelId="{0A20F978-DE09-4CCD-B0B8-77E44F98FBBE}" type="sibTrans" cxnId="{8C6E7A26-BCE5-4E8A-89B5-14DF7B7802A9}">
      <dgm:prSet/>
      <dgm:spPr/>
      <dgm:t>
        <a:bodyPr/>
        <a:lstStyle/>
        <a:p>
          <a:endParaRPr lang="en-US"/>
        </a:p>
      </dgm:t>
    </dgm:pt>
    <dgm:pt modelId="{606BE757-92A5-437A-95C0-CA39D0553B2C}">
      <dgm:prSet/>
      <dgm:spPr/>
      <dgm:t>
        <a:bodyPr/>
        <a:lstStyle/>
        <a:p>
          <a:r>
            <a:rPr lang="en-US" dirty="0"/>
            <a:t>FUTURE OF WI-FI</a:t>
          </a:r>
        </a:p>
      </dgm:t>
    </dgm:pt>
    <dgm:pt modelId="{E769D22A-6805-4737-8543-2A9FBFFD9835}" type="parTrans" cxnId="{5FAB8356-4099-482D-A797-85697B91FCD5}">
      <dgm:prSet/>
      <dgm:spPr/>
      <dgm:t>
        <a:bodyPr/>
        <a:lstStyle/>
        <a:p>
          <a:endParaRPr lang="en-US"/>
        </a:p>
      </dgm:t>
    </dgm:pt>
    <dgm:pt modelId="{22A4B83F-984C-43BE-940F-BB6441E0DFE9}" type="sibTrans" cxnId="{5FAB8356-4099-482D-A797-85697B91FCD5}">
      <dgm:prSet/>
      <dgm:spPr/>
      <dgm:t>
        <a:bodyPr/>
        <a:lstStyle/>
        <a:p>
          <a:endParaRPr lang="en-US"/>
        </a:p>
      </dgm:t>
    </dgm:pt>
    <dgm:pt modelId="{41A19ADB-5A72-4BDB-B00E-D5813ADBCCCF}">
      <dgm:prSet/>
      <dgm:spPr/>
      <dgm:t>
        <a:bodyPr/>
        <a:lstStyle/>
        <a:p>
          <a:r>
            <a:rPr lang="en-US"/>
            <a:t>CONCLUSION</a:t>
          </a:r>
        </a:p>
      </dgm:t>
    </dgm:pt>
    <dgm:pt modelId="{FA1F59DE-BF34-48A6-8F6B-83C1D91AC4DA}" type="parTrans" cxnId="{05029299-D172-4793-962D-A3B7EB1C49A8}">
      <dgm:prSet/>
      <dgm:spPr/>
      <dgm:t>
        <a:bodyPr/>
        <a:lstStyle/>
        <a:p>
          <a:endParaRPr lang="en-US"/>
        </a:p>
      </dgm:t>
    </dgm:pt>
    <dgm:pt modelId="{3420A683-C29D-4312-80B0-7C2B1A4CF7EF}" type="sibTrans" cxnId="{05029299-D172-4793-962D-A3B7EB1C49A8}">
      <dgm:prSet/>
      <dgm:spPr/>
      <dgm:t>
        <a:bodyPr/>
        <a:lstStyle/>
        <a:p>
          <a:endParaRPr lang="en-US"/>
        </a:p>
      </dgm:t>
    </dgm:pt>
    <dgm:pt modelId="{8DE35B1E-BC20-4F47-B1DD-11606C12967A}" type="pres">
      <dgm:prSet presAssocID="{2C2F02AB-AE4B-4A4E-987D-09D05DDB2B6E}" presName="linear" presStyleCnt="0">
        <dgm:presLayoutVars>
          <dgm:animLvl val="lvl"/>
          <dgm:resizeHandles val="exact"/>
        </dgm:presLayoutVars>
      </dgm:prSet>
      <dgm:spPr/>
    </dgm:pt>
    <dgm:pt modelId="{D1B9D4F5-5D5A-4E45-B94E-4315EEDDBF6D}" type="pres">
      <dgm:prSet presAssocID="{BD37B482-FBE4-4D1C-852E-DE64F44F6E41}" presName="parentText" presStyleLbl="node1" presStyleIdx="0" presStyleCnt="7">
        <dgm:presLayoutVars>
          <dgm:chMax val="0"/>
          <dgm:bulletEnabled val="1"/>
        </dgm:presLayoutVars>
      </dgm:prSet>
      <dgm:spPr/>
    </dgm:pt>
    <dgm:pt modelId="{7018D5DE-708C-4B54-B58B-58AE91EF6742}" type="pres">
      <dgm:prSet presAssocID="{5522FA17-D6FE-4722-8B9A-0112C5F70A8A}" presName="spacer" presStyleCnt="0"/>
      <dgm:spPr/>
    </dgm:pt>
    <dgm:pt modelId="{8025225F-50CF-4522-B455-C04474E103DD}" type="pres">
      <dgm:prSet presAssocID="{41D1DE44-97BA-4F77-A3FB-340494007A29}" presName="parentText" presStyleLbl="node1" presStyleIdx="1" presStyleCnt="7">
        <dgm:presLayoutVars>
          <dgm:chMax val="0"/>
          <dgm:bulletEnabled val="1"/>
        </dgm:presLayoutVars>
      </dgm:prSet>
      <dgm:spPr/>
    </dgm:pt>
    <dgm:pt modelId="{891518A5-5719-4C4A-B61B-FCC4678C6F61}" type="pres">
      <dgm:prSet presAssocID="{2D407870-33E3-4F7A-88F3-266B4A280C48}" presName="spacer" presStyleCnt="0"/>
      <dgm:spPr/>
    </dgm:pt>
    <dgm:pt modelId="{F3465672-47F7-43D0-93A7-4E7F2B3C3E61}" type="pres">
      <dgm:prSet presAssocID="{2DF908AF-737F-4C44-809F-B7B9F27F84A8}" presName="parentText" presStyleLbl="node1" presStyleIdx="2" presStyleCnt="7">
        <dgm:presLayoutVars>
          <dgm:chMax val="0"/>
          <dgm:bulletEnabled val="1"/>
        </dgm:presLayoutVars>
      </dgm:prSet>
      <dgm:spPr/>
    </dgm:pt>
    <dgm:pt modelId="{099C0906-3410-46FA-ABEF-1709F8AA161F}" type="pres">
      <dgm:prSet presAssocID="{66F0BD72-6144-4256-9B9F-E1B24BE3383A}" presName="spacer" presStyleCnt="0"/>
      <dgm:spPr/>
    </dgm:pt>
    <dgm:pt modelId="{36FEDA45-4723-4E6D-87A7-19DF9CEB140C}" type="pres">
      <dgm:prSet presAssocID="{3DC34E51-EB7A-41C0-944C-4FD126B7C7B0}" presName="parentText" presStyleLbl="node1" presStyleIdx="3" presStyleCnt="7">
        <dgm:presLayoutVars>
          <dgm:chMax val="0"/>
          <dgm:bulletEnabled val="1"/>
        </dgm:presLayoutVars>
      </dgm:prSet>
      <dgm:spPr/>
    </dgm:pt>
    <dgm:pt modelId="{52C47BFD-4DDF-458D-9B3F-0DB17229AE95}" type="pres">
      <dgm:prSet presAssocID="{4A4C4CC8-2385-47CA-BE0E-47D68FFECA31}" presName="spacer" presStyleCnt="0"/>
      <dgm:spPr/>
    </dgm:pt>
    <dgm:pt modelId="{0583737E-EA44-4640-A708-27AC1F1E0F77}" type="pres">
      <dgm:prSet presAssocID="{8F5D9F13-3169-4987-93C2-A7F1B8A03508}" presName="parentText" presStyleLbl="node1" presStyleIdx="4" presStyleCnt="7">
        <dgm:presLayoutVars>
          <dgm:chMax val="0"/>
          <dgm:bulletEnabled val="1"/>
        </dgm:presLayoutVars>
      </dgm:prSet>
      <dgm:spPr/>
    </dgm:pt>
    <dgm:pt modelId="{938A3F93-8037-4093-AE24-915F49FC4FC7}" type="pres">
      <dgm:prSet presAssocID="{0A20F978-DE09-4CCD-B0B8-77E44F98FBBE}" presName="spacer" presStyleCnt="0"/>
      <dgm:spPr/>
    </dgm:pt>
    <dgm:pt modelId="{6E4BD3AE-44D3-4C23-8214-F7CA8B07CF89}" type="pres">
      <dgm:prSet presAssocID="{606BE757-92A5-437A-95C0-CA39D0553B2C}" presName="parentText" presStyleLbl="node1" presStyleIdx="5" presStyleCnt="7">
        <dgm:presLayoutVars>
          <dgm:chMax val="0"/>
          <dgm:bulletEnabled val="1"/>
        </dgm:presLayoutVars>
      </dgm:prSet>
      <dgm:spPr/>
    </dgm:pt>
    <dgm:pt modelId="{14C5CDE6-4990-4A78-A874-A5A9A280937A}" type="pres">
      <dgm:prSet presAssocID="{22A4B83F-984C-43BE-940F-BB6441E0DFE9}" presName="spacer" presStyleCnt="0"/>
      <dgm:spPr/>
    </dgm:pt>
    <dgm:pt modelId="{EB16BA48-F20D-4A53-AC18-A3A5C69AC8AC}" type="pres">
      <dgm:prSet presAssocID="{41A19ADB-5A72-4BDB-B00E-D5813ADBCCCF}" presName="parentText" presStyleLbl="node1" presStyleIdx="6" presStyleCnt="7">
        <dgm:presLayoutVars>
          <dgm:chMax val="0"/>
          <dgm:bulletEnabled val="1"/>
        </dgm:presLayoutVars>
      </dgm:prSet>
      <dgm:spPr/>
    </dgm:pt>
  </dgm:ptLst>
  <dgm:cxnLst>
    <dgm:cxn modelId="{2752BC0F-E867-4423-A83B-F9AD0B4165C6}" type="presOf" srcId="{3DC34E51-EB7A-41C0-944C-4FD126B7C7B0}" destId="{36FEDA45-4723-4E6D-87A7-19DF9CEB140C}" srcOrd="0" destOrd="0" presId="urn:microsoft.com/office/officeart/2005/8/layout/vList2"/>
    <dgm:cxn modelId="{8C6E7A26-BCE5-4E8A-89B5-14DF7B7802A9}" srcId="{2C2F02AB-AE4B-4A4E-987D-09D05DDB2B6E}" destId="{8F5D9F13-3169-4987-93C2-A7F1B8A03508}" srcOrd="4" destOrd="0" parTransId="{685A13C4-5522-4549-A4D9-B26664835996}" sibTransId="{0A20F978-DE09-4CCD-B0B8-77E44F98FBBE}"/>
    <dgm:cxn modelId="{2AF85A28-FF4C-4358-87E5-998F5DFA2BA8}" srcId="{2C2F02AB-AE4B-4A4E-987D-09D05DDB2B6E}" destId="{41D1DE44-97BA-4F77-A3FB-340494007A29}" srcOrd="1" destOrd="0" parTransId="{FADC266E-EECC-46A5-A87D-895E4F02ADDD}" sibTransId="{2D407870-33E3-4F7A-88F3-266B4A280C48}"/>
    <dgm:cxn modelId="{B149603C-B71C-4777-BDCF-449DD2CCBA85}" type="presOf" srcId="{8F5D9F13-3169-4987-93C2-A7F1B8A03508}" destId="{0583737E-EA44-4640-A708-27AC1F1E0F77}" srcOrd="0" destOrd="0" presId="urn:microsoft.com/office/officeart/2005/8/layout/vList2"/>
    <dgm:cxn modelId="{C638354A-ED72-42C5-A38A-B568632606FD}" type="presOf" srcId="{41A19ADB-5A72-4BDB-B00E-D5813ADBCCCF}" destId="{EB16BA48-F20D-4A53-AC18-A3A5C69AC8AC}" srcOrd="0" destOrd="0" presId="urn:microsoft.com/office/officeart/2005/8/layout/vList2"/>
    <dgm:cxn modelId="{5FAB8356-4099-482D-A797-85697B91FCD5}" srcId="{2C2F02AB-AE4B-4A4E-987D-09D05DDB2B6E}" destId="{606BE757-92A5-437A-95C0-CA39D0553B2C}" srcOrd="5" destOrd="0" parTransId="{E769D22A-6805-4737-8543-2A9FBFFD9835}" sibTransId="{22A4B83F-984C-43BE-940F-BB6441E0DFE9}"/>
    <dgm:cxn modelId="{EA45F67B-C793-46A9-A733-68EFBF6DDFAF}" type="presOf" srcId="{2C2F02AB-AE4B-4A4E-987D-09D05DDB2B6E}" destId="{8DE35B1E-BC20-4F47-B1DD-11606C12967A}" srcOrd="0" destOrd="0" presId="urn:microsoft.com/office/officeart/2005/8/layout/vList2"/>
    <dgm:cxn modelId="{A8CA0F84-CEA2-44F1-976E-7952F322A3F9}" srcId="{2C2F02AB-AE4B-4A4E-987D-09D05DDB2B6E}" destId="{2DF908AF-737F-4C44-809F-B7B9F27F84A8}" srcOrd="2" destOrd="0" parTransId="{D6854775-0A5E-406D-B4B6-75D4B8619BE4}" sibTransId="{66F0BD72-6144-4256-9B9F-E1B24BE3383A}"/>
    <dgm:cxn modelId="{FBF8468C-9F14-4ED8-AC71-F60A9D3600AC}" type="presOf" srcId="{2DF908AF-737F-4C44-809F-B7B9F27F84A8}" destId="{F3465672-47F7-43D0-93A7-4E7F2B3C3E61}" srcOrd="0" destOrd="0" presId="urn:microsoft.com/office/officeart/2005/8/layout/vList2"/>
    <dgm:cxn modelId="{05029299-D172-4793-962D-A3B7EB1C49A8}" srcId="{2C2F02AB-AE4B-4A4E-987D-09D05DDB2B6E}" destId="{41A19ADB-5A72-4BDB-B00E-D5813ADBCCCF}" srcOrd="6" destOrd="0" parTransId="{FA1F59DE-BF34-48A6-8F6B-83C1D91AC4DA}" sibTransId="{3420A683-C29D-4312-80B0-7C2B1A4CF7EF}"/>
    <dgm:cxn modelId="{C088A5B2-42A9-4992-ACFF-E787A1475780}" type="presOf" srcId="{41D1DE44-97BA-4F77-A3FB-340494007A29}" destId="{8025225F-50CF-4522-B455-C04474E103DD}" srcOrd="0" destOrd="0" presId="urn:microsoft.com/office/officeart/2005/8/layout/vList2"/>
    <dgm:cxn modelId="{A9D365C8-028D-430C-B6A2-DC629CC83379}" srcId="{2C2F02AB-AE4B-4A4E-987D-09D05DDB2B6E}" destId="{3DC34E51-EB7A-41C0-944C-4FD126B7C7B0}" srcOrd="3" destOrd="0" parTransId="{4F3CC49E-D0D0-43CC-97F9-023709C7DF56}" sibTransId="{4A4C4CC8-2385-47CA-BE0E-47D68FFECA31}"/>
    <dgm:cxn modelId="{5293B5E2-CEF6-4C7F-9DAB-9A7D65FBD5FA}" type="presOf" srcId="{606BE757-92A5-437A-95C0-CA39D0553B2C}" destId="{6E4BD3AE-44D3-4C23-8214-F7CA8B07CF89}" srcOrd="0" destOrd="0" presId="urn:microsoft.com/office/officeart/2005/8/layout/vList2"/>
    <dgm:cxn modelId="{B634D4E3-E531-4D3E-9E8F-3288A450D981}" srcId="{2C2F02AB-AE4B-4A4E-987D-09D05DDB2B6E}" destId="{BD37B482-FBE4-4D1C-852E-DE64F44F6E41}" srcOrd="0" destOrd="0" parTransId="{E42E93E5-31F0-45ED-B1CD-B700873A3B5B}" sibTransId="{5522FA17-D6FE-4722-8B9A-0112C5F70A8A}"/>
    <dgm:cxn modelId="{CF9E7EFF-5F9F-4098-B64D-92C3D5F4147A}" type="presOf" srcId="{BD37B482-FBE4-4D1C-852E-DE64F44F6E41}" destId="{D1B9D4F5-5D5A-4E45-B94E-4315EEDDBF6D}" srcOrd="0" destOrd="0" presId="urn:microsoft.com/office/officeart/2005/8/layout/vList2"/>
    <dgm:cxn modelId="{B36FA230-95F7-4E8B-B570-8FA3C54BCA4B}" type="presParOf" srcId="{8DE35B1E-BC20-4F47-B1DD-11606C12967A}" destId="{D1B9D4F5-5D5A-4E45-B94E-4315EEDDBF6D}" srcOrd="0" destOrd="0" presId="urn:microsoft.com/office/officeart/2005/8/layout/vList2"/>
    <dgm:cxn modelId="{95F2233E-4145-40F4-9785-85D32E6FF0AB}" type="presParOf" srcId="{8DE35B1E-BC20-4F47-B1DD-11606C12967A}" destId="{7018D5DE-708C-4B54-B58B-58AE91EF6742}" srcOrd="1" destOrd="0" presId="urn:microsoft.com/office/officeart/2005/8/layout/vList2"/>
    <dgm:cxn modelId="{29334186-4EC7-4426-ACE0-F18E4EDA7550}" type="presParOf" srcId="{8DE35B1E-BC20-4F47-B1DD-11606C12967A}" destId="{8025225F-50CF-4522-B455-C04474E103DD}" srcOrd="2" destOrd="0" presId="urn:microsoft.com/office/officeart/2005/8/layout/vList2"/>
    <dgm:cxn modelId="{AD5ADA25-46CF-4C1D-A544-1AC2268DE364}" type="presParOf" srcId="{8DE35B1E-BC20-4F47-B1DD-11606C12967A}" destId="{891518A5-5719-4C4A-B61B-FCC4678C6F61}" srcOrd="3" destOrd="0" presId="urn:microsoft.com/office/officeart/2005/8/layout/vList2"/>
    <dgm:cxn modelId="{7B049D40-E37A-4571-811D-2EB1D7ADAC7A}" type="presParOf" srcId="{8DE35B1E-BC20-4F47-B1DD-11606C12967A}" destId="{F3465672-47F7-43D0-93A7-4E7F2B3C3E61}" srcOrd="4" destOrd="0" presId="urn:microsoft.com/office/officeart/2005/8/layout/vList2"/>
    <dgm:cxn modelId="{30464163-7FD5-4FB5-9986-D933021240E1}" type="presParOf" srcId="{8DE35B1E-BC20-4F47-B1DD-11606C12967A}" destId="{099C0906-3410-46FA-ABEF-1709F8AA161F}" srcOrd="5" destOrd="0" presId="urn:microsoft.com/office/officeart/2005/8/layout/vList2"/>
    <dgm:cxn modelId="{AB6B1316-8B4A-411A-B01F-0A3761767910}" type="presParOf" srcId="{8DE35B1E-BC20-4F47-B1DD-11606C12967A}" destId="{36FEDA45-4723-4E6D-87A7-19DF9CEB140C}" srcOrd="6" destOrd="0" presId="urn:microsoft.com/office/officeart/2005/8/layout/vList2"/>
    <dgm:cxn modelId="{86A000F3-0EEA-40F6-AE1E-25DBDBAD4D17}" type="presParOf" srcId="{8DE35B1E-BC20-4F47-B1DD-11606C12967A}" destId="{52C47BFD-4DDF-458D-9B3F-0DB17229AE95}" srcOrd="7" destOrd="0" presId="urn:microsoft.com/office/officeart/2005/8/layout/vList2"/>
    <dgm:cxn modelId="{0821B6E4-10F5-472C-9C35-DD71249B3B15}" type="presParOf" srcId="{8DE35B1E-BC20-4F47-B1DD-11606C12967A}" destId="{0583737E-EA44-4640-A708-27AC1F1E0F77}" srcOrd="8" destOrd="0" presId="urn:microsoft.com/office/officeart/2005/8/layout/vList2"/>
    <dgm:cxn modelId="{D6BDC9BB-7135-4D3F-A51C-743C885DA7B3}" type="presParOf" srcId="{8DE35B1E-BC20-4F47-B1DD-11606C12967A}" destId="{938A3F93-8037-4093-AE24-915F49FC4FC7}" srcOrd="9" destOrd="0" presId="urn:microsoft.com/office/officeart/2005/8/layout/vList2"/>
    <dgm:cxn modelId="{0CA580FF-8F18-495D-A57D-1D1B35C26C26}" type="presParOf" srcId="{8DE35B1E-BC20-4F47-B1DD-11606C12967A}" destId="{6E4BD3AE-44D3-4C23-8214-F7CA8B07CF89}" srcOrd="10" destOrd="0" presId="urn:microsoft.com/office/officeart/2005/8/layout/vList2"/>
    <dgm:cxn modelId="{A643AF6C-7D71-4587-8F93-3F64E97A6F16}" type="presParOf" srcId="{8DE35B1E-BC20-4F47-B1DD-11606C12967A}" destId="{14C5CDE6-4990-4A78-A874-A5A9A280937A}" srcOrd="11" destOrd="0" presId="urn:microsoft.com/office/officeart/2005/8/layout/vList2"/>
    <dgm:cxn modelId="{EFBFFA08-7011-4122-9E1B-9880CDEF4C7E}" type="presParOf" srcId="{8DE35B1E-BC20-4F47-B1DD-11606C12967A}" destId="{EB16BA48-F20D-4A53-AC18-A3A5C69AC8AC}" srcOrd="1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9D4F5-5D5A-4E45-B94E-4315EEDDBF6D}">
      <dsp:nvSpPr>
        <dsp:cNvPr id="0" name=""/>
        <dsp:cNvSpPr/>
      </dsp:nvSpPr>
      <dsp:spPr>
        <a:xfrm>
          <a:off x="0" y="77852"/>
          <a:ext cx="5141912" cy="678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kern="1200">
              <a:latin typeface="+mn-lt"/>
              <a:cs typeface="Times New Roman" panose="02020603050405020304" pitchFamily="18" charset="0"/>
            </a:rPr>
            <a:t>INTRODUCTION</a:t>
          </a:r>
        </a:p>
      </dsp:txBody>
      <dsp:txXfrm>
        <a:off x="33127" y="110979"/>
        <a:ext cx="5075658" cy="612346"/>
      </dsp:txXfrm>
    </dsp:sp>
    <dsp:sp modelId="{8025225F-50CF-4522-B455-C04474E103DD}">
      <dsp:nvSpPr>
        <dsp:cNvPr id="0" name=""/>
        <dsp:cNvSpPr/>
      </dsp:nvSpPr>
      <dsp:spPr>
        <a:xfrm>
          <a:off x="0" y="839972"/>
          <a:ext cx="5141912" cy="678600"/>
        </a:xfrm>
        <a:prstGeom prst="roundRect">
          <a:avLst/>
        </a:prstGeom>
        <a:solidFill>
          <a:schemeClr val="accent2">
            <a:hueOff val="317965"/>
            <a:satOff val="-7255"/>
            <a:lumOff val="26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HOW WIFI WORKS</a:t>
          </a:r>
        </a:p>
      </dsp:txBody>
      <dsp:txXfrm>
        <a:off x="33127" y="873099"/>
        <a:ext cx="5075658" cy="612346"/>
      </dsp:txXfrm>
    </dsp:sp>
    <dsp:sp modelId="{F3465672-47F7-43D0-93A7-4E7F2B3C3E61}">
      <dsp:nvSpPr>
        <dsp:cNvPr id="0" name=""/>
        <dsp:cNvSpPr/>
      </dsp:nvSpPr>
      <dsp:spPr>
        <a:xfrm>
          <a:off x="0" y="1602092"/>
          <a:ext cx="5141912" cy="678600"/>
        </a:xfrm>
        <a:prstGeom prst="round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WI-FI STANDARDS</a:t>
          </a:r>
        </a:p>
      </dsp:txBody>
      <dsp:txXfrm>
        <a:off x="33127" y="1635219"/>
        <a:ext cx="5075658" cy="612346"/>
      </dsp:txXfrm>
    </dsp:sp>
    <dsp:sp modelId="{36FEDA45-4723-4E6D-87A7-19DF9CEB140C}">
      <dsp:nvSpPr>
        <dsp:cNvPr id="0" name=""/>
        <dsp:cNvSpPr/>
      </dsp:nvSpPr>
      <dsp:spPr>
        <a:xfrm>
          <a:off x="0" y="2364212"/>
          <a:ext cx="5141912" cy="678600"/>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WI-FI SECURITY</a:t>
          </a:r>
        </a:p>
      </dsp:txBody>
      <dsp:txXfrm>
        <a:off x="33127" y="2397339"/>
        <a:ext cx="5075658" cy="612346"/>
      </dsp:txXfrm>
    </dsp:sp>
    <dsp:sp modelId="{0583737E-EA44-4640-A708-27AC1F1E0F77}">
      <dsp:nvSpPr>
        <dsp:cNvPr id="0" name=""/>
        <dsp:cNvSpPr/>
      </dsp:nvSpPr>
      <dsp:spPr>
        <a:xfrm>
          <a:off x="0" y="3126332"/>
          <a:ext cx="5141912" cy="678600"/>
        </a:xfrm>
        <a:prstGeom prst="round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imes New Roman" panose="02020603050405020304" pitchFamily="18" charset="0"/>
              <a:cs typeface="Times New Roman" panose="02020603050405020304" pitchFamily="18" charset="0"/>
            </a:rPr>
            <a:t>WI-FI APPLICATIONS</a:t>
          </a:r>
        </a:p>
      </dsp:txBody>
      <dsp:txXfrm>
        <a:off x="33127" y="3159459"/>
        <a:ext cx="5075658" cy="612346"/>
      </dsp:txXfrm>
    </dsp:sp>
    <dsp:sp modelId="{6E4BD3AE-44D3-4C23-8214-F7CA8B07CF89}">
      <dsp:nvSpPr>
        <dsp:cNvPr id="0" name=""/>
        <dsp:cNvSpPr/>
      </dsp:nvSpPr>
      <dsp:spPr>
        <a:xfrm>
          <a:off x="0" y="3888452"/>
          <a:ext cx="5141912" cy="678600"/>
        </a:xfrm>
        <a:prstGeom prst="roundRect">
          <a:avLst/>
        </a:prstGeom>
        <a:solidFill>
          <a:schemeClr val="accent2">
            <a:hueOff val="1589824"/>
            <a:satOff val="-36273"/>
            <a:lumOff val="1339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FUTURE OF WI-FI</a:t>
          </a:r>
        </a:p>
      </dsp:txBody>
      <dsp:txXfrm>
        <a:off x="33127" y="3921579"/>
        <a:ext cx="5075658" cy="612346"/>
      </dsp:txXfrm>
    </dsp:sp>
    <dsp:sp modelId="{EB16BA48-F20D-4A53-AC18-A3A5C69AC8AC}">
      <dsp:nvSpPr>
        <dsp:cNvPr id="0" name=""/>
        <dsp:cNvSpPr/>
      </dsp:nvSpPr>
      <dsp:spPr>
        <a:xfrm>
          <a:off x="0" y="4650572"/>
          <a:ext cx="5141912" cy="67860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CONCLUSION</a:t>
          </a:r>
        </a:p>
      </dsp:txBody>
      <dsp:txXfrm>
        <a:off x="33127" y="4683699"/>
        <a:ext cx="5075658" cy="6123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3469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41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913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350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12/29/2022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89445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074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70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64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2046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42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272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12/29/2022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678574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3.wdp"/><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625A-23B8-0FF8-074C-997430266D48}"/>
              </a:ext>
            </a:extLst>
          </p:cNvPr>
          <p:cNvSpPr>
            <a:spLocks noGrp="1"/>
          </p:cNvSpPr>
          <p:nvPr>
            <p:ph type="ctrTitle"/>
          </p:nvPr>
        </p:nvSpPr>
        <p:spPr/>
        <p:txBody>
          <a:bodyPr>
            <a:normAutofit/>
          </a:bodyPr>
          <a:lstStyle/>
          <a:p>
            <a:r>
              <a:rPr lang="en-US" sz="8800" b="1" dirty="0">
                <a:latin typeface="Times New Roman" panose="02020603050405020304" pitchFamily="18" charset="0"/>
                <a:cs typeface="Times New Roman" panose="02020603050405020304" pitchFamily="18" charset="0"/>
              </a:rPr>
              <a:t>Wi-fi</a:t>
            </a:r>
          </a:p>
        </p:txBody>
      </p:sp>
      <p:sp>
        <p:nvSpPr>
          <p:cNvPr id="3" name="Subtitle 2">
            <a:extLst>
              <a:ext uri="{FF2B5EF4-FFF2-40B4-BE49-F238E27FC236}">
                <a16:creationId xmlns:a16="http://schemas.microsoft.com/office/drawing/2014/main" id="{7E6D6841-176A-E04E-4C1E-9879CB5F6BA5}"/>
              </a:ext>
            </a:extLst>
          </p:cNvPr>
          <p:cNvSpPr>
            <a:spLocks noGrp="1"/>
          </p:cNvSpPr>
          <p:nvPr>
            <p:ph type="subTitle" idx="1"/>
          </p:nvPr>
        </p:nvSpPr>
        <p:spPr/>
        <p:txBody>
          <a:bodyPr>
            <a:normAutofit/>
          </a:bodyPr>
          <a:lstStyle/>
          <a:p>
            <a:r>
              <a:rPr lang="en-US" sz="2800" dirty="0">
                <a:latin typeface="Times New Roman" panose="02020603050405020304" pitchFamily="18" charset="0"/>
                <a:cs typeface="Times New Roman" panose="02020603050405020304" pitchFamily="18" charset="0"/>
              </a:rPr>
              <a:t>Naomi Thing</a:t>
            </a:r>
          </a:p>
        </p:txBody>
      </p:sp>
    </p:spTree>
    <p:extLst>
      <p:ext uri="{BB962C8B-B14F-4D97-AF65-F5344CB8AC3E}">
        <p14:creationId xmlns:p14="http://schemas.microsoft.com/office/powerpoint/2010/main" val="30439431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6784A-5C71-846D-C3F8-F26724AEC684}"/>
              </a:ext>
            </a:extLst>
          </p:cNvPr>
          <p:cNvSpPr>
            <a:spLocks noGrp="1"/>
          </p:cNvSpPr>
          <p:nvPr>
            <p:ph type="title"/>
          </p:nvPr>
        </p:nvSpPr>
        <p:spPr>
          <a:xfrm>
            <a:off x="382280" y="484632"/>
            <a:ext cx="6743844" cy="1609344"/>
          </a:xfrm>
        </p:spPr>
        <p:txBody>
          <a:bodyPr>
            <a:normAutofit/>
          </a:bodyPr>
          <a:lstStyle/>
          <a:p>
            <a:r>
              <a:rPr lang="en-US" sz="4800" dirty="0"/>
              <a:t>Future of wi-fi</a:t>
            </a:r>
          </a:p>
        </p:txBody>
      </p:sp>
      <p:sp>
        <p:nvSpPr>
          <p:cNvPr id="3" name="Content Placeholder 2">
            <a:extLst>
              <a:ext uri="{FF2B5EF4-FFF2-40B4-BE49-F238E27FC236}">
                <a16:creationId xmlns:a16="http://schemas.microsoft.com/office/drawing/2014/main" id="{C251F6D1-BF01-905A-0A2D-81C77A1A9184}"/>
              </a:ext>
            </a:extLst>
          </p:cNvPr>
          <p:cNvSpPr>
            <a:spLocks noGrp="1"/>
          </p:cNvSpPr>
          <p:nvPr>
            <p:ph idx="1"/>
          </p:nvPr>
        </p:nvSpPr>
        <p:spPr>
          <a:xfrm>
            <a:off x="190501" y="1657350"/>
            <a:ext cx="6935624" cy="4514850"/>
          </a:xfrm>
        </p:spPr>
        <p:txBody>
          <a:bodyPr>
            <a:noAutofit/>
          </a:bodyPr>
          <a:lstStyle/>
          <a:p>
            <a:pPr marL="0" indent="0">
              <a:buNone/>
            </a:pPr>
            <a:r>
              <a:rPr lang="en-US" sz="1600" b="0" i="0" dirty="0">
                <a:effectLst/>
              </a:rPr>
              <a:t>The future of Wi-Fi looks bright, with new technologies and standards being developed to improve the speed, range, and efficiency of wireless networks. Some of the trends and developments in the future of Wi-Fi include:</a:t>
            </a:r>
          </a:p>
          <a:p>
            <a:pPr marL="0" indent="0">
              <a:buNone/>
            </a:pPr>
            <a:r>
              <a:rPr lang="en-US" sz="1600" b="1" i="0" dirty="0">
                <a:effectLst/>
              </a:rPr>
              <a:t>- Wi-Fi 6E: </a:t>
            </a:r>
            <a:r>
              <a:rPr lang="en-US" sz="1600" b="0" i="0" dirty="0">
                <a:effectLst/>
              </a:rPr>
              <a:t>This new standard, which is an extension of Wi-Fi 6, adds support for the 6 GHz frequency band. This will provide even more capacity and improve the performance of Wi-Fi networks, especially in crowded environments.</a:t>
            </a:r>
          </a:p>
          <a:p>
            <a:pPr marL="0" indent="0">
              <a:buNone/>
            </a:pPr>
            <a:r>
              <a:rPr lang="en-US" sz="1600" b="1" i="0" dirty="0">
                <a:effectLst/>
              </a:rPr>
              <a:t>- Wi-Fi 6+: </a:t>
            </a:r>
            <a:r>
              <a:rPr lang="en-US" sz="1600" b="0" i="0" dirty="0">
                <a:effectLst/>
              </a:rPr>
              <a:t>This new standard, which is an extension of Wi-Fi 6, is expected to provide even faster speeds and improved efficiency. It is expected to be released in the next few years.</a:t>
            </a:r>
          </a:p>
          <a:p>
            <a:pPr marL="0" indent="0">
              <a:buNone/>
            </a:pPr>
            <a:r>
              <a:rPr lang="en-US" sz="1600" b="1" i="0" dirty="0">
                <a:effectLst/>
              </a:rPr>
              <a:t>-</a:t>
            </a:r>
            <a:r>
              <a:rPr lang="en-US" sz="1600" b="0" i="0" dirty="0">
                <a:effectLst/>
              </a:rPr>
              <a:t> </a:t>
            </a:r>
            <a:r>
              <a:rPr lang="en-US" sz="1600" b="1" i="0" dirty="0">
                <a:effectLst/>
              </a:rPr>
              <a:t>Mesh networks</a:t>
            </a:r>
            <a:r>
              <a:rPr lang="en-US" sz="1600" b="0" i="0" dirty="0">
                <a:effectLst/>
              </a:rPr>
              <a:t>: These networks use multiple wireless routers or access points to create a single, seamless network that covers a larger area. This can improve the range and reliability of the network.</a:t>
            </a:r>
          </a:p>
          <a:p>
            <a:pPr marL="0" indent="0">
              <a:buNone/>
            </a:pPr>
            <a:r>
              <a:rPr lang="en-US" sz="1600" b="1" i="0" dirty="0">
                <a:effectLst/>
              </a:rPr>
              <a:t>-</a:t>
            </a:r>
            <a:r>
              <a:rPr lang="en-US" sz="1600" b="0" i="0" dirty="0">
                <a:effectLst/>
              </a:rPr>
              <a:t> </a:t>
            </a:r>
            <a:r>
              <a:rPr lang="en-US" sz="1600" b="1" i="0" dirty="0">
                <a:effectLst/>
              </a:rPr>
              <a:t>5G</a:t>
            </a:r>
            <a:r>
              <a:rPr lang="en-US" sz="1600" b="0" i="0" dirty="0">
                <a:effectLst/>
              </a:rPr>
              <a:t>: The deployment of 5G networks is expected to increase in the coming years, and Wi-Fi and 5G will work together to provide high-speed internet access. 5G networks will be able to support high-bandwidth applications such as virtual reality and will be able to connect a larger number of devices.</a:t>
            </a:r>
          </a:p>
          <a:p>
            <a:pPr marL="0" indent="0">
              <a:buNone/>
            </a:pPr>
            <a:endParaRPr lang="en-US" sz="1600" dirty="0"/>
          </a:p>
        </p:txBody>
      </p:sp>
      <p:pic>
        <p:nvPicPr>
          <p:cNvPr id="5" name="Picture 4" descr="Sphere of mesh and nodes">
            <a:extLst>
              <a:ext uri="{FF2B5EF4-FFF2-40B4-BE49-F238E27FC236}">
                <a16:creationId xmlns:a16="http://schemas.microsoft.com/office/drawing/2014/main" id="{271F3CA3-05B5-5AAE-164C-8C94DF0194A8}"/>
              </a:ext>
            </a:extLst>
          </p:cNvPr>
          <p:cNvPicPr>
            <a:picLocks noChangeAspect="1"/>
          </p:cNvPicPr>
          <p:nvPr/>
        </p:nvPicPr>
        <p:blipFill rotWithShape="1">
          <a:blip r:embed="rId4"/>
          <a:srcRect l="40086" r="9097"/>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765963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C9A69827-5ADA-1F36-D34A-4A22D9B99E74}"/>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Advantages of wi-fi</a:t>
            </a:r>
          </a:p>
        </p:txBody>
      </p:sp>
      <p:sp>
        <p:nvSpPr>
          <p:cNvPr id="3" name="Content Placeholder 2">
            <a:extLst>
              <a:ext uri="{FF2B5EF4-FFF2-40B4-BE49-F238E27FC236}">
                <a16:creationId xmlns:a16="http://schemas.microsoft.com/office/drawing/2014/main" id="{DECFE02A-66A4-3A9D-422F-E89B15C939D2}"/>
              </a:ext>
            </a:extLst>
          </p:cNvPr>
          <p:cNvSpPr>
            <a:spLocks noGrp="1"/>
          </p:cNvSpPr>
          <p:nvPr>
            <p:ph idx="1"/>
          </p:nvPr>
        </p:nvSpPr>
        <p:spPr>
          <a:xfrm>
            <a:off x="5005525" y="885849"/>
            <a:ext cx="6074467" cy="5572432"/>
          </a:xfrm>
        </p:spPr>
        <p:txBody>
          <a:bodyPr anchor="ctr">
            <a:noAutofit/>
          </a:bodyPr>
          <a:lstStyle/>
          <a:p>
            <a:pPr marL="0" indent="0">
              <a:buNone/>
            </a:pPr>
            <a:r>
              <a:rPr lang="en-US" b="0" i="0" dirty="0">
                <a:effectLst/>
              </a:rPr>
              <a:t>There are several advantages to using Wi-Fi:</a:t>
            </a:r>
          </a:p>
          <a:p>
            <a:pPr marL="0" indent="0">
              <a:buNone/>
            </a:pPr>
            <a:r>
              <a:rPr lang="en-US" b="1" i="0" dirty="0">
                <a:effectLst/>
              </a:rPr>
              <a:t>- Convenience: </a:t>
            </a:r>
            <a:r>
              <a:rPr lang="en-US" b="0" i="0" dirty="0">
                <a:effectLst/>
              </a:rPr>
              <a:t>Wi-Fi allows devices to connect to the internet and to each other wirelessly, eliminating the need for cables and allowing people to access the internet and communicate with each other while on the go.</a:t>
            </a:r>
          </a:p>
          <a:p>
            <a:pPr marL="0" indent="0">
              <a:buNone/>
            </a:pPr>
            <a:r>
              <a:rPr lang="en-US" b="1" i="0" dirty="0">
                <a:effectLst/>
              </a:rPr>
              <a:t>- Cost-effective: </a:t>
            </a:r>
            <a:r>
              <a:rPr lang="en-US" b="0" i="0" dirty="0">
                <a:effectLst/>
              </a:rPr>
              <a:t>Wi-Fi eliminates the need for expensive cables and infrastructure, making it a cost-effective solution for networking.</a:t>
            </a:r>
          </a:p>
          <a:p>
            <a:pPr marL="0" indent="0">
              <a:buNone/>
            </a:pPr>
            <a:r>
              <a:rPr lang="en-US" b="1" dirty="0"/>
              <a:t>- </a:t>
            </a:r>
            <a:r>
              <a:rPr lang="en-US" b="1" i="0" dirty="0">
                <a:effectLst/>
              </a:rPr>
              <a:t>Flexibility: </a:t>
            </a:r>
            <a:r>
              <a:rPr lang="en-US" b="0" i="0" dirty="0">
                <a:effectLst/>
              </a:rPr>
              <a:t>Wi-Fi allows devices to be added or removed from a network easily, making it a flexible solution for networking.</a:t>
            </a:r>
          </a:p>
          <a:p>
            <a:pPr marL="0" indent="0">
              <a:buNone/>
            </a:pPr>
            <a:r>
              <a:rPr lang="en-US" b="1" i="0" dirty="0">
                <a:effectLst/>
              </a:rPr>
              <a:t>- High-speed: </a:t>
            </a:r>
            <a:r>
              <a:rPr lang="en-US" b="0" i="0" dirty="0">
                <a:effectLst/>
              </a:rPr>
              <a:t>Wi-Fi provides high-speed internet access, allowing people to stream video and music, download files, and access the internet quickly and efficiently.</a:t>
            </a:r>
          </a:p>
          <a:p>
            <a:pPr marL="0" indent="0">
              <a:buNone/>
            </a:pPr>
            <a:r>
              <a:rPr lang="en-US" b="1" i="0" dirty="0">
                <a:effectLst/>
              </a:rPr>
              <a:t>- Easy to use: </a:t>
            </a:r>
            <a:r>
              <a:rPr lang="en-US" b="0" i="0" dirty="0">
                <a:effectLst/>
              </a:rPr>
              <a:t>Wi-Fi is easy to set up and use, with most devices coming with built-in wireless adapters that allow them to connect to a wireless network.</a:t>
            </a:r>
          </a:p>
          <a:p>
            <a:pPr marL="0" indent="0">
              <a:buNone/>
            </a:pPr>
            <a:endParaRPr lang="en-US" dirty="0"/>
          </a:p>
        </p:txBody>
      </p:sp>
      <p:sp>
        <p:nvSpPr>
          <p:cNvPr id="18"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719805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31CBC7D5-86F7-C334-AC1F-5F516B98BA85}"/>
              </a:ext>
            </a:extLst>
          </p:cNvPr>
          <p:cNvSpPr>
            <a:spLocks noGrp="1"/>
          </p:cNvSpPr>
          <p:nvPr>
            <p:ph type="title"/>
          </p:nvPr>
        </p:nvSpPr>
        <p:spPr>
          <a:xfrm>
            <a:off x="643468" y="643466"/>
            <a:ext cx="3686312" cy="5528734"/>
          </a:xfrm>
        </p:spPr>
        <p:txBody>
          <a:bodyPr>
            <a:normAutofit/>
          </a:bodyPr>
          <a:lstStyle/>
          <a:p>
            <a:pPr algn="r"/>
            <a:r>
              <a:rPr lang="en-US" sz="4800" dirty="0">
                <a:solidFill>
                  <a:srgbClr val="FFFFFF"/>
                </a:solidFill>
              </a:rPr>
              <a:t>Disadvantages of wi-fi</a:t>
            </a:r>
          </a:p>
        </p:txBody>
      </p:sp>
      <p:sp>
        <p:nvSpPr>
          <p:cNvPr id="3" name="Content Placeholder 2">
            <a:extLst>
              <a:ext uri="{FF2B5EF4-FFF2-40B4-BE49-F238E27FC236}">
                <a16:creationId xmlns:a16="http://schemas.microsoft.com/office/drawing/2014/main" id="{C3C9897B-4281-FAF3-017D-43C212853F28}"/>
              </a:ext>
            </a:extLst>
          </p:cNvPr>
          <p:cNvSpPr>
            <a:spLocks noGrp="1"/>
          </p:cNvSpPr>
          <p:nvPr>
            <p:ph idx="1"/>
          </p:nvPr>
        </p:nvSpPr>
        <p:spPr>
          <a:xfrm>
            <a:off x="5005525" y="772582"/>
            <a:ext cx="6074467" cy="5572432"/>
          </a:xfrm>
        </p:spPr>
        <p:txBody>
          <a:bodyPr anchor="ctr">
            <a:noAutofit/>
          </a:bodyPr>
          <a:lstStyle/>
          <a:p>
            <a:pPr marL="0" indent="0">
              <a:buNone/>
            </a:pPr>
            <a:r>
              <a:rPr lang="en-US" b="0" i="0" dirty="0">
                <a:effectLst/>
              </a:rPr>
              <a:t>There are several advantages to using Wi-Fi:</a:t>
            </a:r>
          </a:p>
          <a:p>
            <a:pPr marL="0" indent="0">
              <a:buNone/>
            </a:pPr>
            <a:r>
              <a:rPr lang="en-US" b="1" i="0" dirty="0">
                <a:effectLst/>
              </a:rPr>
              <a:t>- Convenience: </a:t>
            </a:r>
            <a:r>
              <a:rPr lang="en-US" b="0" i="0" dirty="0">
                <a:effectLst/>
              </a:rPr>
              <a:t>Wi-Fi allows devices to connect to the internet and to each other wirelessly, eliminating the need for cables and allowing people to access the internet and communicate with each other while on the go.</a:t>
            </a:r>
          </a:p>
          <a:p>
            <a:pPr marL="0" indent="0">
              <a:buNone/>
            </a:pPr>
            <a:r>
              <a:rPr lang="en-US" b="1" i="0" dirty="0">
                <a:effectLst/>
              </a:rPr>
              <a:t>- Cost-effective: </a:t>
            </a:r>
            <a:r>
              <a:rPr lang="en-US" b="0" i="0" dirty="0">
                <a:effectLst/>
              </a:rPr>
              <a:t>Wi-Fi eliminates the need for expensive cables and infrastructure, making it a cost-effective solution for networking.</a:t>
            </a:r>
          </a:p>
          <a:p>
            <a:pPr marL="0" indent="0">
              <a:buNone/>
            </a:pPr>
            <a:r>
              <a:rPr lang="en-US" b="1" i="0" dirty="0">
                <a:effectLst/>
              </a:rPr>
              <a:t>- Flexibility: </a:t>
            </a:r>
            <a:r>
              <a:rPr lang="en-US" b="0" i="0" dirty="0">
                <a:effectLst/>
              </a:rPr>
              <a:t>Wi-Fi allows devices to be added or removed from a network easily, making it a flexible solution for networking.</a:t>
            </a:r>
          </a:p>
          <a:p>
            <a:pPr marL="0" indent="0">
              <a:buNone/>
            </a:pPr>
            <a:r>
              <a:rPr lang="en-US" b="1" i="0" dirty="0">
                <a:effectLst/>
              </a:rPr>
              <a:t>- High-speed: </a:t>
            </a:r>
            <a:r>
              <a:rPr lang="en-US" b="0" i="0" dirty="0">
                <a:effectLst/>
              </a:rPr>
              <a:t>Wi-Fi provides high-speed internet access, allowing people to stream video and music, download files, and access the internet quickly and efficiently.</a:t>
            </a:r>
          </a:p>
          <a:p>
            <a:pPr marL="0" indent="0">
              <a:buNone/>
            </a:pPr>
            <a:r>
              <a:rPr lang="en-US" b="1" i="0" dirty="0">
                <a:effectLst/>
              </a:rPr>
              <a:t>- Easy to use: </a:t>
            </a:r>
            <a:r>
              <a:rPr lang="en-US" b="0" i="0" dirty="0">
                <a:effectLst/>
              </a:rPr>
              <a:t>Wi-Fi is easy to set up and use, with most devices coming with built-in wireless adapters that allow them to connect to a wireless network.</a:t>
            </a:r>
          </a:p>
          <a:p>
            <a:pPr marL="0" indent="0">
              <a:buNone/>
            </a:pPr>
            <a:endParaRPr lang="en-US"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108440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B3768C-1D21-400E-B059-EFF86063F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1"/>
            <a:ext cx="121886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87BCA1-45E6-44B3-B3DA-1F4144DE6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69"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1A91E-EF1C-A71F-61AF-FA73850AF30F}"/>
              </a:ext>
            </a:extLst>
          </p:cNvPr>
          <p:cNvSpPr>
            <a:spLocks noGrp="1"/>
          </p:cNvSpPr>
          <p:nvPr>
            <p:ph type="title"/>
          </p:nvPr>
        </p:nvSpPr>
        <p:spPr>
          <a:xfrm>
            <a:off x="643467" y="643466"/>
            <a:ext cx="3682969" cy="5580353"/>
          </a:xfrm>
        </p:spPr>
        <p:txBody>
          <a:bodyPr>
            <a:normAutofit/>
          </a:bodyPr>
          <a:lstStyle/>
          <a:p>
            <a:pPr algn="r"/>
            <a:r>
              <a:rPr lang="en-US">
                <a:solidFill>
                  <a:srgbClr val="FFFFFF"/>
                </a:solidFill>
              </a:rPr>
              <a:t>Conclusion</a:t>
            </a:r>
          </a:p>
        </p:txBody>
      </p:sp>
      <p:sp>
        <p:nvSpPr>
          <p:cNvPr id="3" name="Content Placeholder 2">
            <a:extLst>
              <a:ext uri="{FF2B5EF4-FFF2-40B4-BE49-F238E27FC236}">
                <a16:creationId xmlns:a16="http://schemas.microsoft.com/office/drawing/2014/main" id="{FE1C6024-6741-CCB0-6ABC-530F0AD67C5C}"/>
              </a:ext>
            </a:extLst>
          </p:cNvPr>
          <p:cNvSpPr>
            <a:spLocks noGrp="1"/>
          </p:cNvSpPr>
          <p:nvPr>
            <p:ph idx="1"/>
          </p:nvPr>
        </p:nvSpPr>
        <p:spPr>
          <a:xfrm>
            <a:off x="4932557" y="643466"/>
            <a:ext cx="6630177" cy="5528734"/>
          </a:xfrm>
        </p:spPr>
        <p:txBody>
          <a:bodyPr anchor="ctr">
            <a:normAutofit/>
          </a:bodyPr>
          <a:lstStyle/>
          <a:p>
            <a:pPr marL="0" indent="0">
              <a:buNone/>
            </a:pPr>
            <a:r>
              <a:rPr lang="en-US" sz="2400" b="0" i="0" dirty="0">
                <a:effectLst/>
              </a:rPr>
              <a:t>Wi-Fi has become an essential part of modern life, and is used in homes, offices, schools, and public places such as coffee shops, libraries, and airports. It has made it easier for people to stay connected and access information while on the go.</a:t>
            </a:r>
          </a:p>
          <a:p>
            <a:pPr marL="0" indent="0">
              <a:buNone/>
            </a:pPr>
            <a:r>
              <a:rPr lang="en-US" sz="2400" b="0" i="0" dirty="0">
                <a:effectLst/>
              </a:rPr>
              <a:t>The future of Wi-Fi also looks promising, with new technologies and standards being developed to improve the speed, range, and efficiency of wireless networks. Some of the trends and developments in the future of Wi-Fi include Wi-Fi 6E, Wi-Fi 6+, mesh networks, and the integration of Wi-Fi with 5G. Overall, Wi-Fi has become an essential part of modern life, and it is expected to continue to evolve and improve in the coming years.</a:t>
            </a:r>
            <a:endParaRPr lang="en-US" sz="2400" dirty="0"/>
          </a:p>
        </p:txBody>
      </p:sp>
      <p:grpSp>
        <p:nvGrpSpPr>
          <p:cNvPr id="12" name="Group 11">
            <a:extLst>
              <a:ext uri="{FF2B5EF4-FFF2-40B4-BE49-F238E27FC236}">
                <a16:creationId xmlns:a16="http://schemas.microsoft.com/office/drawing/2014/main" id="{9AE62FDA-E44C-440D-A3D3-5C188720D4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3" name="Oval 12">
              <a:extLst>
                <a:ext uri="{FF2B5EF4-FFF2-40B4-BE49-F238E27FC236}">
                  <a16:creationId xmlns:a16="http://schemas.microsoft.com/office/drawing/2014/main" id="{28B45BF8-A8A3-426E-89DE-A44F6E180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647C25B3-5F51-49AB-A886-D555D2F4A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339125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chat or text message&#10;&#10;Description automatically generated">
            <a:extLst>
              <a:ext uri="{FF2B5EF4-FFF2-40B4-BE49-F238E27FC236}">
                <a16:creationId xmlns:a16="http://schemas.microsoft.com/office/drawing/2014/main" id="{F9D1D993-7DED-BBC9-B7BD-22C76CE64681}"/>
              </a:ext>
            </a:extLst>
          </p:cNvPr>
          <p:cNvPicPr>
            <a:picLocks noChangeAspect="1"/>
          </p:cNvPicPr>
          <p:nvPr/>
        </p:nvPicPr>
        <p:blipFill>
          <a:blip r:embed="rId2"/>
          <a:stretch>
            <a:fillRect/>
          </a:stretch>
        </p:blipFill>
        <p:spPr>
          <a:xfrm>
            <a:off x="180975" y="271462"/>
            <a:ext cx="11830050" cy="6315075"/>
          </a:xfrm>
          <a:prstGeom prst="rect">
            <a:avLst/>
          </a:prstGeom>
        </p:spPr>
      </p:pic>
      <p:sp>
        <p:nvSpPr>
          <p:cNvPr id="5" name="TextBox 4">
            <a:extLst>
              <a:ext uri="{FF2B5EF4-FFF2-40B4-BE49-F238E27FC236}">
                <a16:creationId xmlns:a16="http://schemas.microsoft.com/office/drawing/2014/main" id="{24A20F57-8D54-5342-531C-9B1D68482620}"/>
              </a:ext>
            </a:extLst>
          </p:cNvPr>
          <p:cNvSpPr txBox="1"/>
          <p:nvPr/>
        </p:nvSpPr>
        <p:spPr>
          <a:xfrm>
            <a:off x="438150" y="457200"/>
            <a:ext cx="4648200" cy="584775"/>
          </a:xfrm>
          <a:prstGeom prst="rect">
            <a:avLst/>
          </a:prstGeom>
          <a:noFill/>
        </p:spPr>
        <p:txBody>
          <a:bodyPr wrap="square" rtlCol="0">
            <a:spAutoFit/>
          </a:bodyPr>
          <a:lstStyle/>
          <a:p>
            <a:r>
              <a:rPr lang="en-US" sz="3200" b="1" dirty="0"/>
              <a:t>For Queries:</a:t>
            </a:r>
          </a:p>
        </p:txBody>
      </p:sp>
    </p:spTree>
    <p:extLst>
      <p:ext uri="{BB962C8B-B14F-4D97-AF65-F5344CB8AC3E}">
        <p14:creationId xmlns:p14="http://schemas.microsoft.com/office/powerpoint/2010/main" val="78003422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artoon of a child&#10;&#10;Description automatically generated with low confidence">
            <a:extLst>
              <a:ext uri="{FF2B5EF4-FFF2-40B4-BE49-F238E27FC236}">
                <a16:creationId xmlns:a16="http://schemas.microsoft.com/office/drawing/2014/main" id="{5406B3E3-FB6B-AB80-EE46-E79E6FFFB442}"/>
              </a:ext>
            </a:extLst>
          </p:cNvPr>
          <p:cNvPicPr>
            <a:picLocks noChangeAspect="1"/>
          </p:cNvPicPr>
          <p:nvPr/>
        </p:nvPicPr>
        <p:blipFill rotWithShape="1">
          <a:blip r:embed="rId2"/>
          <a:srcRect r="2223"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24B4D1B4-7B52-3D6E-8757-D31EB1D1DC2F}"/>
              </a:ext>
            </a:extLst>
          </p:cNvPr>
          <p:cNvSpPr txBox="1"/>
          <p:nvPr/>
        </p:nvSpPr>
        <p:spPr>
          <a:xfrm>
            <a:off x="5391150" y="2324100"/>
            <a:ext cx="6038850" cy="1754326"/>
          </a:xfrm>
          <a:prstGeom prst="rect">
            <a:avLst/>
          </a:prstGeom>
          <a:noFill/>
        </p:spPr>
        <p:txBody>
          <a:bodyPr wrap="square" rtlCol="0">
            <a:spAutoFit/>
          </a:bodyPr>
          <a:lstStyle/>
          <a:p>
            <a:pPr algn="ctr"/>
            <a:r>
              <a:rPr lang="en-US" sz="5400" b="1" dirty="0"/>
              <a:t>Have a good one. Thank you.</a:t>
            </a:r>
          </a:p>
        </p:txBody>
      </p:sp>
    </p:spTree>
    <p:extLst>
      <p:ext uri="{BB962C8B-B14F-4D97-AF65-F5344CB8AC3E}">
        <p14:creationId xmlns:p14="http://schemas.microsoft.com/office/powerpoint/2010/main" val="69574829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Oval 17">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472D3008-7D90-EC0E-882E-E0E0271CEDA5}"/>
              </a:ext>
            </a:extLst>
          </p:cNvPr>
          <p:cNvSpPr>
            <a:spLocks noGrp="1"/>
          </p:cNvSpPr>
          <p:nvPr>
            <p:ph type="title"/>
          </p:nvPr>
        </p:nvSpPr>
        <p:spPr>
          <a:xfrm>
            <a:off x="1490145" y="2376862"/>
            <a:ext cx="2640646" cy="2104273"/>
          </a:xfrm>
          <a:noFill/>
        </p:spPr>
        <p:txBody>
          <a:bodyPr>
            <a:normAutofit/>
          </a:bodyPr>
          <a:lstStyle/>
          <a:p>
            <a:pPr algn="ctr"/>
            <a:r>
              <a:rPr lang="en-US" sz="3000" b="1">
                <a:solidFill>
                  <a:srgbClr val="FFFFFF"/>
                </a:solidFill>
                <a:latin typeface="Times New Roman" panose="02020603050405020304" pitchFamily="18" charset="0"/>
                <a:cs typeface="Times New Roman" panose="02020603050405020304" pitchFamily="18" charset="0"/>
              </a:rPr>
              <a:t>Agendas</a:t>
            </a:r>
          </a:p>
        </p:txBody>
      </p:sp>
      <p:sp>
        <p:nvSpPr>
          <p:cNvPr id="22" name="Rectangle 21">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a:extLst>
              <a:ext uri="{FF2B5EF4-FFF2-40B4-BE49-F238E27FC236}">
                <a16:creationId xmlns:a16="http://schemas.microsoft.com/office/drawing/2014/main" id="{762A208F-4F88-418D-C49D-F29739AFE794}"/>
              </a:ext>
            </a:extLst>
          </p:cNvPr>
          <p:cNvGraphicFramePr>
            <a:graphicFrameLocks noGrp="1"/>
          </p:cNvGraphicFramePr>
          <p:nvPr>
            <p:ph idx="1"/>
            <p:extLst>
              <p:ext uri="{D42A27DB-BD31-4B8C-83A1-F6EECF244321}">
                <p14:modId xmlns:p14="http://schemas.microsoft.com/office/powerpoint/2010/main" val="3324925017"/>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628092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2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7AAE99-EBE6-23FB-BE2B-7EFB66E37EFA}"/>
              </a:ext>
            </a:extLst>
          </p:cNvPr>
          <p:cNvSpPr>
            <a:spLocks noGrp="1"/>
          </p:cNvSpPr>
          <p:nvPr>
            <p:ph type="title"/>
          </p:nvPr>
        </p:nvSpPr>
        <p:spPr>
          <a:xfrm>
            <a:off x="1069848" y="484632"/>
            <a:ext cx="10058400" cy="1609344"/>
          </a:xfrm>
        </p:spPr>
        <p:txBody>
          <a:bodyPr>
            <a:normAutofit/>
          </a:bodyPr>
          <a:lstStyle/>
          <a:p>
            <a:r>
              <a:rPr lang="en-US"/>
              <a:t>Introduction to wi-fi</a:t>
            </a:r>
            <a:br>
              <a:rPr lang="en-US"/>
            </a:br>
            <a:r>
              <a:rPr lang="en-US"/>
              <a:t>(with brief history)</a:t>
            </a:r>
            <a:endParaRPr lang="en-US" dirty="0"/>
          </a:p>
        </p:txBody>
      </p:sp>
      <p:sp>
        <p:nvSpPr>
          <p:cNvPr id="3" name="Content Placeholder 2">
            <a:extLst>
              <a:ext uri="{FF2B5EF4-FFF2-40B4-BE49-F238E27FC236}">
                <a16:creationId xmlns:a16="http://schemas.microsoft.com/office/drawing/2014/main" id="{D3CAEFEC-EC2E-A7E3-A04C-0CE0C1E24164}"/>
              </a:ext>
            </a:extLst>
          </p:cNvPr>
          <p:cNvSpPr>
            <a:spLocks noGrp="1"/>
          </p:cNvSpPr>
          <p:nvPr>
            <p:ph idx="1"/>
          </p:nvPr>
        </p:nvSpPr>
        <p:spPr>
          <a:xfrm>
            <a:off x="1069848" y="2320412"/>
            <a:ext cx="10058400" cy="3851787"/>
          </a:xfrm>
        </p:spPr>
        <p:txBody>
          <a:bodyPr>
            <a:normAutofit fontScale="25000" lnSpcReduction="20000"/>
          </a:bodyPr>
          <a:lstStyle/>
          <a:p>
            <a:pPr marL="0" indent="0">
              <a:buNone/>
            </a:pPr>
            <a:r>
              <a:rPr lang="en-US" sz="11200" dirty="0"/>
              <a:t>Wi-Fi, which stands for </a:t>
            </a:r>
            <a:r>
              <a:rPr lang="en-US" sz="11200" b="1" dirty="0"/>
              <a:t>Wi</a:t>
            </a:r>
            <a:r>
              <a:rPr lang="en-US" sz="11200" dirty="0"/>
              <a:t>reless </a:t>
            </a:r>
            <a:r>
              <a:rPr lang="en-US" sz="11200" b="1" dirty="0"/>
              <a:t>Fi</a:t>
            </a:r>
            <a:r>
              <a:rPr lang="en-US" sz="11200" dirty="0"/>
              <a:t>delity, is a technology that enables electronic devices to connect via radio waves to a </a:t>
            </a:r>
            <a:r>
              <a:rPr lang="en-US" sz="11200" b="1" dirty="0"/>
              <a:t>W</a:t>
            </a:r>
            <a:r>
              <a:rPr lang="en-US" sz="11200" dirty="0"/>
              <a:t>ireless </a:t>
            </a:r>
            <a:r>
              <a:rPr lang="en-US" sz="11200" b="1" dirty="0"/>
              <a:t>L</a:t>
            </a:r>
            <a:r>
              <a:rPr lang="en-US" sz="11200" dirty="0"/>
              <a:t>ocal </a:t>
            </a:r>
            <a:r>
              <a:rPr lang="en-US" sz="11200" b="1" dirty="0"/>
              <a:t>A</a:t>
            </a:r>
            <a:r>
              <a:rPr lang="en-US" sz="11200" dirty="0"/>
              <a:t>rea </a:t>
            </a:r>
            <a:r>
              <a:rPr lang="en-US" sz="11200" b="1" dirty="0"/>
              <a:t>N</a:t>
            </a:r>
            <a:r>
              <a:rPr lang="en-US" sz="11200" dirty="0"/>
              <a:t>etwork (WLAN). It enables a range of gadgets, including computers, tablets, and smartphones, to connect to the internet and communicate wirelessly with one another.</a:t>
            </a:r>
          </a:p>
          <a:p>
            <a:pPr marL="0" indent="0">
              <a:buNone/>
            </a:pPr>
            <a:r>
              <a:rPr lang="en-US" sz="11200" dirty="0"/>
              <a:t>Although the idea of wireless networking goes all the way back to the1970s, the first Wi-fi standards weren’t created until the 1990s. The ISM (</a:t>
            </a:r>
            <a:r>
              <a:rPr lang="en-US" sz="11200" b="1" dirty="0"/>
              <a:t>I</a:t>
            </a:r>
            <a:r>
              <a:rPr lang="en-US" sz="11200" dirty="0"/>
              <a:t>ndustrial, </a:t>
            </a:r>
            <a:r>
              <a:rPr lang="en-US" sz="11200" b="1" dirty="0"/>
              <a:t>S</a:t>
            </a:r>
            <a:r>
              <a:rPr lang="en-US" sz="11200" dirty="0"/>
              <a:t>cientific and </a:t>
            </a:r>
            <a:r>
              <a:rPr lang="en-US" sz="11200" b="1" dirty="0"/>
              <a:t>M</a:t>
            </a:r>
            <a:r>
              <a:rPr lang="en-US" sz="11200" dirty="0"/>
              <a:t>edical) band was made available for unlicensed usage by the </a:t>
            </a:r>
            <a:r>
              <a:rPr lang="en-US" sz="11200" b="1" dirty="0"/>
              <a:t>F</a:t>
            </a:r>
            <a:r>
              <a:rPr lang="en-US" sz="11200" dirty="0"/>
              <a:t>ederal </a:t>
            </a:r>
            <a:r>
              <a:rPr lang="en-US" sz="11200" b="1" dirty="0"/>
              <a:t>C</a:t>
            </a:r>
            <a:r>
              <a:rPr lang="en-US" sz="11200" dirty="0"/>
              <a:t>ommunications </a:t>
            </a:r>
            <a:r>
              <a:rPr lang="en-US" sz="11200" b="1" dirty="0"/>
              <a:t>C</a:t>
            </a:r>
            <a:r>
              <a:rPr lang="en-US" sz="11200" dirty="0"/>
              <a:t>ommission (FCC) in 1991, which facilitated the creation of the first Wi-Fi standards.</a:t>
            </a:r>
          </a:p>
          <a:p>
            <a:pPr marL="0" indent="0">
              <a:buNone/>
            </a:pPr>
            <a:r>
              <a:rPr lang="en-US" dirty="0"/>
              <a:t> </a:t>
            </a:r>
          </a:p>
        </p:txBody>
      </p:sp>
      <p:sp>
        <p:nvSpPr>
          <p:cNvPr id="48" name="Oval 3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172668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8C7EC-52B2-163C-A8E4-FF9DC6A7192F}"/>
              </a:ext>
            </a:extLst>
          </p:cNvPr>
          <p:cNvSpPr>
            <a:spLocks noGrp="1"/>
          </p:cNvSpPr>
          <p:nvPr>
            <p:ph type="title"/>
          </p:nvPr>
        </p:nvSpPr>
        <p:spPr>
          <a:xfrm>
            <a:off x="4900047" y="0"/>
            <a:ext cx="6730277" cy="1609344"/>
          </a:xfrm>
          <a:ln>
            <a:noFill/>
          </a:ln>
        </p:spPr>
        <p:txBody>
          <a:bodyPr>
            <a:normAutofit/>
          </a:bodyPr>
          <a:lstStyle/>
          <a:p>
            <a:r>
              <a:rPr lang="en-US" sz="4800" dirty="0"/>
              <a:t>How wi-fi works</a:t>
            </a:r>
          </a:p>
        </p:txBody>
      </p:sp>
      <p:pic>
        <p:nvPicPr>
          <p:cNvPr id="5" name="Picture 4" descr="Mobile device with apps">
            <a:extLst>
              <a:ext uri="{FF2B5EF4-FFF2-40B4-BE49-F238E27FC236}">
                <a16:creationId xmlns:a16="http://schemas.microsoft.com/office/drawing/2014/main" id="{C671AABF-5C29-80F2-C677-1775C73B4364}"/>
              </a:ext>
            </a:extLst>
          </p:cNvPr>
          <p:cNvPicPr>
            <a:picLocks noChangeAspect="1"/>
          </p:cNvPicPr>
          <p:nvPr/>
        </p:nvPicPr>
        <p:blipFill rotWithShape="1">
          <a:blip r:embed="rId4"/>
          <a:srcRect l="50729" r="11158"/>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6A5F8DE2-EB70-1197-FA33-1BEF4400FFB6}"/>
              </a:ext>
            </a:extLst>
          </p:cNvPr>
          <p:cNvSpPr>
            <a:spLocks noGrp="1"/>
          </p:cNvSpPr>
          <p:nvPr>
            <p:ph idx="1"/>
          </p:nvPr>
        </p:nvSpPr>
        <p:spPr>
          <a:xfrm>
            <a:off x="4686742" y="1174789"/>
            <a:ext cx="6730276" cy="4050792"/>
          </a:xfrm>
        </p:spPr>
        <p:txBody>
          <a:bodyPr>
            <a:noAutofit/>
          </a:bodyPr>
          <a:lstStyle/>
          <a:p>
            <a:r>
              <a:rPr lang="en-US" dirty="0"/>
              <a:t>The Wi-Fi works by using radio waves to transmit data between devices.</a:t>
            </a:r>
          </a:p>
          <a:p>
            <a:r>
              <a:rPr lang="en-US" dirty="0"/>
              <a:t>The devices that use Wi-Fi, such as laptops, tablets, and smartphones, are equipped with wireless adapters that convert data into radio signals and transmit them through air.</a:t>
            </a:r>
          </a:p>
          <a:p>
            <a:r>
              <a:rPr lang="en-US" dirty="0"/>
              <a:t>A wireless router or access point receives these signals and decodes them back into data.</a:t>
            </a:r>
          </a:p>
          <a:p>
            <a:r>
              <a:rPr lang="en-US" dirty="0"/>
              <a:t>The router or access point is connected to the internet, so the device can access the internet and communicate with other devices on the network.</a:t>
            </a:r>
          </a:p>
          <a:p>
            <a:r>
              <a:rPr lang="en-US" dirty="0"/>
              <a:t>To connect a Wi-Fi network, a device must be within range of wireless router or access must be configured with the network’s name (SSID) and password.</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675806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3403-C8ED-58AA-5DE2-77108D823616}"/>
              </a:ext>
            </a:extLst>
          </p:cNvPr>
          <p:cNvSpPr>
            <a:spLocks noGrp="1"/>
          </p:cNvSpPr>
          <p:nvPr>
            <p:ph type="title"/>
          </p:nvPr>
        </p:nvSpPr>
        <p:spPr>
          <a:xfrm>
            <a:off x="1069848" y="484632"/>
            <a:ext cx="10058400" cy="981561"/>
          </a:xfrm>
        </p:spPr>
        <p:txBody>
          <a:bodyPr/>
          <a:lstStyle/>
          <a:p>
            <a:r>
              <a:rPr lang="en-US"/>
              <a:t>Wi-fi standards</a:t>
            </a:r>
            <a:endParaRPr lang="en-US" dirty="0"/>
          </a:p>
        </p:txBody>
      </p:sp>
      <p:sp>
        <p:nvSpPr>
          <p:cNvPr id="3" name="Content Placeholder 2">
            <a:extLst>
              <a:ext uri="{FF2B5EF4-FFF2-40B4-BE49-F238E27FC236}">
                <a16:creationId xmlns:a16="http://schemas.microsoft.com/office/drawing/2014/main" id="{908D48FE-0571-2620-0A33-726C7A3403B7}"/>
              </a:ext>
            </a:extLst>
          </p:cNvPr>
          <p:cNvSpPr>
            <a:spLocks noGrp="1"/>
          </p:cNvSpPr>
          <p:nvPr>
            <p:ph idx="1"/>
          </p:nvPr>
        </p:nvSpPr>
        <p:spPr>
          <a:xfrm>
            <a:off x="1069848" y="1639614"/>
            <a:ext cx="10058400" cy="4532586"/>
          </a:xfrm>
        </p:spPr>
        <p:txBody>
          <a:bodyPr>
            <a:normAutofit fontScale="92500" lnSpcReduction="10000"/>
          </a:bodyPr>
          <a:lstStyle/>
          <a:p>
            <a:pPr marL="0" indent="0">
              <a:buNone/>
            </a:pPr>
            <a:r>
              <a:rPr lang="en-US"/>
              <a:t>There are several Wi-Fi standards that have been developed over the years to improve the speed and range of wireless networks. The most commonly used standards are:</a:t>
            </a:r>
          </a:p>
          <a:p>
            <a:pPr marL="0" indent="0">
              <a:buNone/>
            </a:pPr>
            <a:r>
              <a:rPr lang="en-US" b="1"/>
              <a:t>IEEE 802.11b: </a:t>
            </a:r>
            <a:r>
              <a:rPr lang="en-US"/>
              <a:t>Released in 1999, this standard provides a data transfer rate of 11 Mbps and operates in the 2.4 GHz frequency band.</a:t>
            </a:r>
          </a:p>
          <a:p>
            <a:pPr marL="0" indent="0">
              <a:buNone/>
            </a:pPr>
            <a:r>
              <a:rPr lang="en-US" b="1"/>
              <a:t>IEEE 802.11g: </a:t>
            </a:r>
            <a:r>
              <a:rPr lang="en-US"/>
              <a:t>Released in 2003, this standard provides a data transfer rate of 54 Mbps and operates in the 2.4 GHz frequency band.</a:t>
            </a:r>
          </a:p>
          <a:p>
            <a:pPr marL="0" indent="0">
              <a:buNone/>
            </a:pPr>
            <a:r>
              <a:rPr lang="en-US" b="1"/>
              <a:t>IEEE 802.11n: </a:t>
            </a:r>
            <a:r>
              <a:rPr lang="en-US"/>
              <a:t>Released in 2009, this standard provides a data transfer rate of 600 Mbps and operates in both the 2.4 GHz and 5 GHz frequency bands. It also improves the range of the network.</a:t>
            </a:r>
          </a:p>
          <a:p>
            <a:pPr marL="0" indent="0">
              <a:buNone/>
            </a:pPr>
            <a:r>
              <a:rPr lang="en-US" b="1"/>
              <a:t>IEEE 802.11ac:</a:t>
            </a:r>
            <a:r>
              <a:rPr lang="en-US"/>
              <a:t> Released in 2014. this standard provides a data transfer rate of up to1.3 Gbps and operates in the 5 GHz frequency band. It is designed for high-bandwidth applications such as streaming video.</a:t>
            </a:r>
          </a:p>
          <a:p>
            <a:pPr marL="0" indent="0">
              <a:buNone/>
            </a:pPr>
            <a:r>
              <a:rPr lang="en-US" b="1"/>
              <a:t>IEEE 802.11ax: </a:t>
            </a:r>
            <a:r>
              <a:rPr lang="en-US"/>
              <a:t>This IEEE also known as Wi-Fi 6, released in 2019, this standard provides even faster speeds and improved efficiency for crowded networks. It operates in the 2.4 GHz and 5GHz frequency bands and provides a data transfer rate up to Gbps.</a:t>
            </a:r>
            <a:endParaRPr lang="en-US" b="1" dirty="0"/>
          </a:p>
        </p:txBody>
      </p:sp>
    </p:spTree>
    <p:extLst>
      <p:ext uri="{BB962C8B-B14F-4D97-AF65-F5344CB8AC3E}">
        <p14:creationId xmlns:p14="http://schemas.microsoft.com/office/powerpoint/2010/main" val="36847041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471B6-95FF-10FB-2A64-D812720EC2C0}"/>
              </a:ext>
            </a:extLst>
          </p:cNvPr>
          <p:cNvSpPr>
            <a:spLocks noGrp="1"/>
          </p:cNvSpPr>
          <p:nvPr>
            <p:ph idx="1"/>
          </p:nvPr>
        </p:nvSpPr>
        <p:spPr>
          <a:xfrm>
            <a:off x="898398" y="2140458"/>
            <a:ext cx="4730451" cy="3593592"/>
          </a:xfrm>
        </p:spPr>
        <p:txBody>
          <a:bodyPr>
            <a:normAutofit lnSpcReduction="10000"/>
          </a:bodyPr>
          <a:lstStyle/>
          <a:p>
            <a:pPr marL="0" indent="0">
              <a:buNone/>
            </a:pPr>
            <a:r>
              <a:rPr lang="en-US" sz="2800" b="1" dirty="0"/>
              <a:t>Contd..</a:t>
            </a:r>
          </a:p>
          <a:p>
            <a:pPr marL="0" indent="0">
              <a:buNone/>
            </a:pPr>
            <a:r>
              <a:rPr lang="en-US" sz="2800" dirty="0"/>
              <a:t>Devices that support older standards can still connect to older networks, but they must support the same standard in order to take advantage of faster speeds and performance improvements. </a:t>
            </a:r>
          </a:p>
          <a:p>
            <a:pPr marL="0" indent="0">
              <a:buNone/>
            </a:pPr>
            <a:endParaRPr lang="en-US" sz="1800" b="1" dirty="0"/>
          </a:p>
        </p:txBody>
      </p:sp>
      <p:pic>
        <p:nvPicPr>
          <p:cNvPr id="5" name="Picture 4" descr="White puzzle with one red piece">
            <a:extLst>
              <a:ext uri="{FF2B5EF4-FFF2-40B4-BE49-F238E27FC236}">
                <a16:creationId xmlns:a16="http://schemas.microsoft.com/office/drawing/2014/main" id="{332DAD9C-023E-AC15-EB7D-25EB050D11B1}"/>
              </a:ext>
            </a:extLst>
          </p:cNvPr>
          <p:cNvPicPr>
            <a:picLocks noChangeAspect="1"/>
          </p:cNvPicPr>
          <p:nvPr/>
        </p:nvPicPr>
        <p:blipFill rotWithShape="1">
          <a:blip r:embed="rId2"/>
          <a:srcRect l="25052" r="23448"/>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9"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364725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B46A-A1AA-0A12-F91A-353560F661DF}"/>
              </a:ext>
            </a:extLst>
          </p:cNvPr>
          <p:cNvSpPr>
            <a:spLocks noGrp="1"/>
          </p:cNvSpPr>
          <p:nvPr>
            <p:ph type="title"/>
          </p:nvPr>
        </p:nvSpPr>
        <p:spPr/>
        <p:txBody>
          <a:bodyPr/>
          <a:lstStyle/>
          <a:p>
            <a:r>
              <a:rPr lang="en-US" dirty="0"/>
              <a:t>Wi-fi security</a:t>
            </a:r>
          </a:p>
        </p:txBody>
      </p:sp>
      <p:sp>
        <p:nvSpPr>
          <p:cNvPr id="3" name="Content Placeholder 2">
            <a:extLst>
              <a:ext uri="{FF2B5EF4-FFF2-40B4-BE49-F238E27FC236}">
                <a16:creationId xmlns:a16="http://schemas.microsoft.com/office/drawing/2014/main" id="{13CF52D8-2523-0AFD-8349-3D560B4F9C88}"/>
              </a:ext>
            </a:extLst>
          </p:cNvPr>
          <p:cNvSpPr>
            <a:spLocks noGrp="1"/>
          </p:cNvSpPr>
          <p:nvPr>
            <p:ph idx="1"/>
          </p:nvPr>
        </p:nvSpPr>
        <p:spPr>
          <a:xfrm>
            <a:off x="1069848" y="1733550"/>
            <a:ext cx="10058400" cy="4639818"/>
          </a:xfrm>
        </p:spPr>
        <p:txBody>
          <a:bodyPr>
            <a:normAutofit fontScale="92500"/>
          </a:bodyPr>
          <a:lstStyle/>
          <a:p>
            <a:pPr marL="0" indent="0" algn="l">
              <a:buNone/>
            </a:pPr>
            <a:r>
              <a:rPr lang="en-US" sz="2200" i="0" dirty="0">
                <a:solidFill>
                  <a:srgbClr val="374151"/>
                </a:solidFill>
                <a:effectLst/>
                <a:ea typeface="Calibri" panose="020F0502020204030204" pitchFamily="34" charset="0"/>
                <a:cs typeface="Calibri" panose="020F0502020204030204" pitchFamily="34" charset="0"/>
              </a:rPr>
              <a:t>Wi-Fi security is important because it helps to protect the data transmitted over a wireless network from being intercepted and read by unauthorized users. There are several methods that can be used to secure a Wi-Fi network, including:</a:t>
            </a:r>
          </a:p>
          <a:p>
            <a:pPr marL="0" indent="0" algn="l">
              <a:buNone/>
            </a:pPr>
            <a:r>
              <a:rPr lang="en-US" sz="2200" i="0" dirty="0">
                <a:solidFill>
                  <a:srgbClr val="374151"/>
                </a:solidFill>
                <a:effectLst/>
                <a:ea typeface="Calibri" panose="020F0502020204030204" pitchFamily="34" charset="0"/>
                <a:cs typeface="Calibri" panose="020F0502020204030204" pitchFamily="34" charset="0"/>
              </a:rPr>
              <a:t>- </a:t>
            </a:r>
            <a:r>
              <a:rPr lang="en-US" sz="2200" b="1" i="0" dirty="0">
                <a:solidFill>
                  <a:srgbClr val="374151"/>
                </a:solidFill>
                <a:effectLst/>
                <a:ea typeface="Calibri" panose="020F0502020204030204" pitchFamily="34" charset="0"/>
                <a:cs typeface="Calibri" panose="020F0502020204030204" pitchFamily="34" charset="0"/>
              </a:rPr>
              <a:t>WEP (Wired Equivalent Privacy): </a:t>
            </a:r>
            <a:r>
              <a:rPr lang="en-US" sz="2200" i="0" dirty="0">
                <a:solidFill>
                  <a:srgbClr val="374151"/>
                </a:solidFill>
                <a:effectLst/>
                <a:ea typeface="Calibri" panose="020F0502020204030204" pitchFamily="34" charset="0"/>
                <a:cs typeface="Calibri" panose="020F0502020204030204" pitchFamily="34" charset="0"/>
              </a:rPr>
              <a:t>This is the oldest and weakest security method, and it is no longer considered secure. It uses a static key to encrypt data transmitted over the network, but the key can be easily cracked by attackers.</a:t>
            </a:r>
          </a:p>
          <a:p>
            <a:pPr marL="0" indent="0" algn="l">
              <a:buNone/>
            </a:pPr>
            <a:r>
              <a:rPr lang="en-US" sz="2200" i="0" dirty="0">
                <a:solidFill>
                  <a:srgbClr val="374151"/>
                </a:solidFill>
                <a:effectLst/>
                <a:ea typeface="Calibri" panose="020F0502020204030204" pitchFamily="34" charset="0"/>
                <a:cs typeface="Calibri" panose="020F0502020204030204" pitchFamily="34" charset="0"/>
              </a:rPr>
              <a:t>- </a:t>
            </a:r>
            <a:r>
              <a:rPr lang="en-US" sz="2200" b="1" i="0" dirty="0">
                <a:solidFill>
                  <a:srgbClr val="374151"/>
                </a:solidFill>
                <a:effectLst/>
                <a:ea typeface="Calibri" panose="020F0502020204030204" pitchFamily="34" charset="0"/>
                <a:cs typeface="Calibri" panose="020F0502020204030204" pitchFamily="34" charset="0"/>
              </a:rPr>
              <a:t>WPA (Wi-Fi Protected Access): </a:t>
            </a:r>
            <a:r>
              <a:rPr lang="en-US" sz="2200" i="0" dirty="0">
                <a:solidFill>
                  <a:srgbClr val="374151"/>
                </a:solidFill>
                <a:effectLst/>
                <a:ea typeface="Calibri" panose="020F0502020204030204" pitchFamily="34" charset="0"/>
                <a:cs typeface="Calibri" panose="020F0502020204030204" pitchFamily="34" charset="0"/>
              </a:rPr>
              <a:t>This is a stronger security method that was introduced to replace WEP. It uses a dynamic key that is changed regularly to encrypt data transmitted over the network. WPA is considered more secure than WEP, but it can still be hacked if the key is not changed frequently.</a:t>
            </a:r>
          </a:p>
          <a:p>
            <a:pPr marL="0" indent="0" algn="l">
              <a:buNone/>
            </a:pPr>
            <a:r>
              <a:rPr lang="en-US" sz="2200" i="0" dirty="0">
                <a:solidFill>
                  <a:srgbClr val="374151"/>
                </a:solidFill>
                <a:effectLst/>
                <a:ea typeface="Calibri" panose="020F0502020204030204" pitchFamily="34" charset="0"/>
                <a:cs typeface="Calibri" panose="020F0502020204030204" pitchFamily="34" charset="0"/>
              </a:rPr>
              <a:t>- </a:t>
            </a:r>
            <a:r>
              <a:rPr lang="en-US" sz="2200" b="1" i="0" dirty="0">
                <a:solidFill>
                  <a:srgbClr val="374151"/>
                </a:solidFill>
                <a:effectLst/>
                <a:ea typeface="Calibri" panose="020F0502020204030204" pitchFamily="34" charset="0"/>
                <a:cs typeface="Calibri" panose="020F0502020204030204" pitchFamily="34" charset="0"/>
              </a:rPr>
              <a:t>WPA2 (Wi-Fi Protected Access 2): </a:t>
            </a:r>
            <a:r>
              <a:rPr lang="en-US" sz="2200" i="0" dirty="0">
                <a:solidFill>
                  <a:srgbClr val="374151"/>
                </a:solidFill>
                <a:effectLst/>
                <a:ea typeface="Calibri" panose="020F0502020204030204" pitchFamily="34" charset="0"/>
                <a:cs typeface="Calibri" panose="020F0502020204030204" pitchFamily="34" charset="0"/>
              </a:rPr>
              <a:t>This is the most secure Wi-Fi security method currently in use. It uses a stronger encryption algorithm than WPA and is much more difficult to crack. WPA2 is the recommended security method for all Wi-Fi networks.</a:t>
            </a:r>
          </a:p>
          <a:p>
            <a:pPr marL="0" indent="0">
              <a:buNone/>
            </a:pPr>
            <a:endParaRPr lang="en-US" dirty="0"/>
          </a:p>
        </p:txBody>
      </p:sp>
    </p:spTree>
    <p:extLst>
      <p:ext uri="{BB962C8B-B14F-4D97-AF65-F5344CB8AC3E}">
        <p14:creationId xmlns:p14="http://schemas.microsoft.com/office/powerpoint/2010/main" val="5946226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6750F-14B0-D497-A7B0-9AA2A8C3ABC6}"/>
              </a:ext>
            </a:extLst>
          </p:cNvPr>
          <p:cNvSpPr>
            <a:spLocks noGrp="1"/>
          </p:cNvSpPr>
          <p:nvPr>
            <p:ph idx="1"/>
          </p:nvPr>
        </p:nvSpPr>
        <p:spPr>
          <a:xfrm>
            <a:off x="917448" y="895350"/>
            <a:ext cx="10058400" cy="5105400"/>
          </a:xfrm>
        </p:spPr>
        <p:txBody>
          <a:bodyPr>
            <a:normAutofit/>
          </a:bodyPr>
          <a:lstStyle/>
          <a:p>
            <a:pPr marL="0" indent="0">
              <a:buNone/>
            </a:pPr>
            <a:r>
              <a:rPr lang="en-US" sz="3600" b="1" dirty="0"/>
              <a:t>Contd..</a:t>
            </a:r>
          </a:p>
          <a:p>
            <a:pPr marL="0" indent="0" algn="l">
              <a:buNone/>
            </a:pPr>
            <a:r>
              <a:rPr lang="en-US" sz="2400" b="0" i="0" dirty="0">
                <a:solidFill>
                  <a:srgbClr val="374151"/>
                </a:solidFill>
                <a:effectLst/>
              </a:rPr>
              <a:t>Other security measures that can be taken to protect a Wi-Fi network include:</a:t>
            </a:r>
          </a:p>
          <a:p>
            <a:pPr marL="0" indent="0" algn="l">
              <a:buNone/>
            </a:pPr>
            <a:r>
              <a:rPr lang="en-US" sz="2400" b="0" i="0" dirty="0">
                <a:solidFill>
                  <a:srgbClr val="374151"/>
                </a:solidFill>
                <a:effectLst/>
              </a:rPr>
              <a:t>- Using a strong, unique password for the network</a:t>
            </a:r>
          </a:p>
          <a:p>
            <a:pPr marL="0" indent="0" algn="l">
              <a:buNone/>
            </a:pPr>
            <a:r>
              <a:rPr lang="en-US" sz="2400" b="0" i="0" dirty="0">
                <a:solidFill>
                  <a:srgbClr val="374151"/>
                </a:solidFill>
                <a:effectLst/>
              </a:rPr>
              <a:t>- Enabling encryption on the wireless router or access point</a:t>
            </a:r>
          </a:p>
          <a:p>
            <a:pPr marL="0" indent="0" algn="l">
              <a:buNone/>
            </a:pPr>
            <a:r>
              <a:rPr lang="en-US" sz="2400" b="0" i="0" dirty="0">
                <a:solidFill>
                  <a:srgbClr val="374151"/>
                </a:solidFill>
                <a:effectLst/>
              </a:rPr>
              <a:t>- Disabling the wireless router or access point's SSID broadcast</a:t>
            </a:r>
          </a:p>
          <a:p>
            <a:pPr marL="0" indent="0" algn="l">
              <a:buNone/>
            </a:pPr>
            <a:r>
              <a:rPr lang="en-US" sz="2400" dirty="0">
                <a:solidFill>
                  <a:srgbClr val="374151"/>
                </a:solidFill>
              </a:rPr>
              <a:t>- </a:t>
            </a:r>
            <a:r>
              <a:rPr lang="en-US" sz="2400" b="0" i="0" dirty="0">
                <a:solidFill>
                  <a:srgbClr val="374151"/>
                </a:solidFill>
                <a:effectLst/>
              </a:rPr>
              <a:t>Using a firewall to block unauthorized access to the network</a:t>
            </a:r>
          </a:p>
          <a:p>
            <a:pPr marL="0" indent="0" algn="l">
              <a:buNone/>
            </a:pPr>
            <a:r>
              <a:rPr lang="en-US" sz="2400" b="0" i="0" dirty="0">
                <a:solidFill>
                  <a:srgbClr val="374151"/>
                </a:solidFill>
                <a:effectLst/>
              </a:rPr>
              <a:t>- Regularly updating the wireless router or access point's firmware to fix security vulnerabilities.</a:t>
            </a:r>
          </a:p>
          <a:p>
            <a:pPr marL="0" indent="0" algn="l">
              <a:buNone/>
            </a:pPr>
            <a:r>
              <a:rPr lang="en-US" sz="2400" b="0" i="0" dirty="0">
                <a:solidFill>
                  <a:srgbClr val="374151"/>
                </a:solidFill>
                <a:effectLst/>
              </a:rPr>
              <a:t>By taking these steps, you can help to ensure that your Wi-Fi network is secure and your data is protected from unauthorized access.</a:t>
            </a:r>
          </a:p>
          <a:p>
            <a:pPr marL="0" indent="0">
              <a:buNone/>
            </a:pPr>
            <a:endParaRPr lang="en-US" b="1" dirty="0"/>
          </a:p>
        </p:txBody>
      </p:sp>
    </p:spTree>
    <p:extLst>
      <p:ext uri="{BB962C8B-B14F-4D97-AF65-F5344CB8AC3E}">
        <p14:creationId xmlns:p14="http://schemas.microsoft.com/office/powerpoint/2010/main" val="5003642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9AA8C3-47BE-A973-FE3F-945D14A7B16C}"/>
              </a:ext>
            </a:extLst>
          </p:cNvPr>
          <p:cNvSpPr>
            <a:spLocks noGrp="1"/>
          </p:cNvSpPr>
          <p:nvPr>
            <p:ph type="title"/>
          </p:nvPr>
        </p:nvSpPr>
        <p:spPr>
          <a:xfrm>
            <a:off x="1069848" y="484632"/>
            <a:ext cx="10058400" cy="1609344"/>
          </a:xfrm>
        </p:spPr>
        <p:txBody>
          <a:bodyPr>
            <a:normAutofit/>
          </a:bodyPr>
          <a:lstStyle/>
          <a:p>
            <a:r>
              <a:rPr lang="en-US" dirty="0"/>
              <a:t>Wi-fi applications</a:t>
            </a:r>
          </a:p>
        </p:txBody>
      </p:sp>
      <p:sp>
        <p:nvSpPr>
          <p:cNvPr id="3" name="Content Placeholder 2">
            <a:extLst>
              <a:ext uri="{FF2B5EF4-FFF2-40B4-BE49-F238E27FC236}">
                <a16:creationId xmlns:a16="http://schemas.microsoft.com/office/drawing/2014/main" id="{91CE6716-B644-4694-2058-3D531485CDAE}"/>
              </a:ext>
            </a:extLst>
          </p:cNvPr>
          <p:cNvSpPr>
            <a:spLocks noGrp="1"/>
          </p:cNvSpPr>
          <p:nvPr>
            <p:ph idx="1"/>
          </p:nvPr>
        </p:nvSpPr>
        <p:spPr>
          <a:xfrm>
            <a:off x="1069848" y="2320412"/>
            <a:ext cx="10058400" cy="3851787"/>
          </a:xfrm>
        </p:spPr>
        <p:txBody>
          <a:bodyPr>
            <a:normAutofit/>
          </a:bodyPr>
          <a:lstStyle/>
          <a:p>
            <a:pPr marL="0" indent="0">
              <a:buNone/>
            </a:pPr>
            <a:r>
              <a:rPr lang="en-US" sz="1700" b="0" i="0">
                <a:effectLst/>
              </a:rPr>
              <a:t>Wi-Fi has a wide range of applications, including:</a:t>
            </a:r>
          </a:p>
          <a:p>
            <a:pPr marL="0" indent="0">
              <a:buNone/>
            </a:pPr>
            <a:r>
              <a:rPr lang="en-US" sz="1700" b="0" i="0">
                <a:effectLst/>
              </a:rPr>
              <a:t>-</a:t>
            </a:r>
            <a:r>
              <a:rPr lang="en-US" sz="1700" b="1" i="0">
                <a:effectLst/>
              </a:rPr>
              <a:t> Home networking:</a:t>
            </a:r>
            <a:r>
              <a:rPr lang="en-US" sz="1700" b="0" i="0">
                <a:effectLst/>
              </a:rPr>
              <a:t> Wi-Fi is commonly used to connect devices within a home to the internet and to each other. This allows people to access the internet, stream video and music, and share files and devices such as printers.</a:t>
            </a:r>
          </a:p>
          <a:p>
            <a:pPr marL="0" indent="0">
              <a:buNone/>
            </a:pPr>
            <a:r>
              <a:rPr lang="en-US" sz="1700"/>
              <a:t>- </a:t>
            </a:r>
            <a:r>
              <a:rPr lang="en-US" sz="1700" b="1" i="0">
                <a:effectLst/>
              </a:rPr>
              <a:t>Business networking</a:t>
            </a:r>
            <a:r>
              <a:rPr lang="en-US" sz="1700" b="0" i="0">
                <a:effectLst/>
              </a:rPr>
              <a:t>: Wi-Fi is used in offices and other business settings to provide internet access to employees and to connect devices such as computers, printers, and servers.</a:t>
            </a:r>
          </a:p>
          <a:p>
            <a:pPr marL="0" indent="0">
              <a:buNone/>
            </a:pPr>
            <a:r>
              <a:rPr lang="en-US" sz="1700" b="0" i="0">
                <a:effectLst/>
              </a:rPr>
              <a:t>- </a:t>
            </a:r>
            <a:r>
              <a:rPr lang="en-US" sz="1700" b="1" i="0">
                <a:effectLst/>
              </a:rPr>
              <a:t>Public hotspots:</a:t>
            </a:r>
            <a:r>
              <a:rPr lang="en-US" sz="1700" b="0" i="0">
                <a:effectLst/>
              </a:rPr>
              <a:t> Wi-Fi is widely available in public places such as coffee shops, airports, and libraries, allowing people to access the internet while on the go.</a:t>
            </a:r>
          </a:p>
          <a:p>
            <a:pPr marL="0" indent="0">
              <a:buNone/>
            </a:pPr>
            <a:r>
              <a:rPr lang="en-US" sz="1700" b="0" i="0">
                <a:effectLst/>
              </a:rPr>
              <a:t>- </a:t>
            </a:r>
            <a:r>
              <a:rPr lang="en-US" sz="1700" b="1" i="0">
                <a:effectLst/>
              </a:rPr>
              <a:t>Internet of Things (IoT)</a:t>
            </a:r>
            <a:r>
              <a:rPr lang="en-US" sz="1700" b="0" i="0">
                <a:effectLst/>
              </a:rPr>
              <a:t>: Wi-Fi is used to connect IoT devices such as smart thermostats, security cameras, and home automation systems to the internet and to each other.</a:t>
            </a:r>
          </a:p>
          <a:p>
            <a:pPr marL="0" indent="0">
              <a:buNone/>
            </a:pPr>
            <a:r>
              <a:rPr lang="en-US" sz="1700" b="0" i="0">
                <a:effectLst/>
              </a:rPr>
              <a:t>- </a:t>
            </a:r>
            <a:r>
              <a:rPr lang="en-US" sz="1700" b="1" i="0">
                <a:effectLst/>
              </a:rPr>
              <a:t>Mobile devices:</a:t>
            </a:r>
            <a:r>
              <a:rPr lang="en-US" sz="1700" b="0" i="0">
                <a:effectLst/>
              </a:rPr>
              <a:t> Wi-Fi is used by smartphones, tablets, and other mobile devices to access the internet and communicate with each other.</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027868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116</TotalTime>
  <Words>1655</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Rockwell</vt:lpstr>
      <vt:lpstr>Rockwell Condensed</vt:lpstr>
      <vt:lpstr>Rockwell Extra Bold</vt:lpstr>
      <vt:lpstr>Times New Roman</vt:lpstr>
      <vt:lpstr>Wingdings</vt:lpstr>
      <vt:lpstr>Wood Type</vt:lpstr>
      <vt:lpstr>Wi-fi</vt:lpstr>
      <vt:lpstr>Agendas</vt:lpstr>
      <vt:lpstr>Introduction to wi-fi (with brief history)</vt:lpstr>
      <vt:lpstr>How wi-fi works</vt:lpstr>
      <vt:lpstr>Wi-fi standards</vt:lpstr>
      <vt:lpstr>PowerPoint Presentation</vt:lpstr>
      <vt:lpstr>Wi-fi security</vt:lpstr>
      <vt:lpstr>PowerPoint Presentation</vt:lpstr>
      <vt:lpstr>Wi-fi applications</vt:lpstr>
      <vt:lpstr>Future of wi-fi</vt:lpstr>
      <vt:lpstr>Advantages of wi-fi</vt:lpstr>
      <vt:lpstr>Disadvantages of wi-fi</vt:lpstr>
      <vt:lpstr>Conclusion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dc:title>
  <dc:creator>Naomi Theeng</dc:creator>
  <cp:lastModifiedBy>Naomi Theeng</cp:lastModifiedBy>
  <cp:revision>1</cp:revision>
  <dcterms:created xsi:type="dcterms:W3CDTF">2022-12-29T05:50:54Z</dcterms:created>
  <dcterms:modified xsi:type="dcterms:W3CDTF">2022-12-29T07:47:15Z</dcterms:modified>
</cp:coreProperties>
</file>