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300" r:id="rId5"/>
    <p:sldId id="281" r:id="rId6"/>
    <p:sldId id="301" r:id="rId7"/>
    <p:sldId id="303" r:id="rId8"/>
    <p:sldId id="443" r:id="rId9"/>
    <p:sldId id="448" r:id="rId10"/>
    <p:sldId id="304" r:id="rId11"/>
    <p:sldId id="295" r:id="rId12"/>
    <p:sldId id="446" r:id="rId13"/>
    <p:sldId id="387" r:id="rId14"/>
    <p:sldId id="444" r:id="rId15"/>
    <p:sldId id="445" r:id="rId16"/>
    <p:sldId id="299"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582" autoAdjust="0"/>
  </p:normalViewPr>
  <p:slideViewPr>
    <p:cSldViewPr snapToGrid="0" showGuides="1">
      <p:cViewPr varScale="1">
        <p:scale>
          <a:sx n="147" d="100"/>
          <a:sy n="147" d="100"/>
        </p:scale>
        <p:origin x="-600" y="-102"/>
      </p:cViewPr>
      <p:guideLst>
        <p:guide orient="horz" pos="3153"/>
        <p:guide orient="horz"/>
        <p:guide pos="157"/>
        <p:guide pos="2880"/>
        <p:guide pos="54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剧本</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3053004" y="2188962"/>
            <a:ext cx="3027680" cy="521970"/>
          </a:xfrm>
          <a:prstGeom prst="rect">
            <a:avLst/>
          </a:prstGeom>
        </p:spPr>
        <p:txBody>
          <a:bodyPr wrap="none">
            <a:spAutoFit/>
          </a:bodyPr>
          <a:lstStyle/>
          <a:p>
            <a:pPr algn="ctr">
              <a:defRPr/>
            </a:pPr>
            <a:r>
              <a:rPr lang="zh-CN" altLang="en-US" sz="28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界面原型迭代评审</a:t>
            </a:r>
            <a:endParaRPr lang="zh-CN" altLang="en-US" sz="28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2" name="矩形 31"/>
          <p:cNvSpPr/>
          <p:nvPr/>
        </p:nvSpPr>
        <p:spPr>
          <a:xfrm>
            <a:off x="2489105" y="2663081"/>
            <a:ext cx="4155479" cy="306705"/>
          </a:xfrm>
          <a:prstGeom prst="rect">
            <a:avLst/>
          </a:prstGeom>
        </p:spPr>
        <p:txBody>
          <a:bodyPr wrap="square">
            <a:spAutoFit/>
          </a:bodyPr>
          <a:lstStyle/>
          <a:p>
            <a:pPr algn="ctr"/>
            <a:r>
              <a:rPr lang="zh-CN" altLang="en-US" sz="1400">
                <a:solidFill>
                  <a:schemeClr val="accent1"/>
                </a:solidFill>
                <a:latin typeface="Arial" panose="020B0604020202020204"/>
              </a:rPr>
              <a:t>项目名称：</a:t>
            </a:r>
            <a:r>
              <a:rPr lang="en-US" altLang="zh-CN" sz="1400">
                <a:solidFill>
                  <a:schemeClr val="accent1"/>
                </a:solidFill>
                <a:latin typeface="Arial" panose="020B0604020202020204"/>
              </a:rPr>
              <a:t>Endless Memories</a:t>
            </a:r>
            <a:endParaRPr lang="en-US" altLang="zh-CN" sz="1400">
              <a:solidFill>
                <a:schemeClr val="accent1"/>
              </a:solidFill>
              <a:latin typeface="Arial" panose="020B0604020202020204"/>
            </a:endParaRPr>
          </a:p>
        </p:txBody>
      </p:sp>
      <p:sp>
        <p:nvSpPr>
          <p:cNvPr id="38" name="矩形 37"/>
          <p:cNvSpPr/>
          <p:nvPr/>
        </p:nvSpPr>
        <p:spPr>
          <a:xfrm>
            <a:off x="2962088" y="3001519"/>
            <a:ext cx="3209513" cy="368300"/>
          </a:xfrm>
          <a:prstGeom prst="rect">
            <a:avLst/>
          </a:prstGeom>
        </p:spPr>
        <p:txBody>
          <a:bodyPr wrap="square">
            <a:spAutoFit/>
          </a:bodyPr>
          <a:lstStyle/>
          <a:p>
            <a:pPr lvl="0" algn="ctr">
              <a:lnSpc>
                <a:spcPct val="150000"/>
              </a:lnSpc>
            </a:pPr>
            <a:r>
              <a:rPr lang="zh-CN" altLang="en-US" sz="1200" b="1" dirty="0">
                <a:solidFill>
                  <a:schemeClr val="tx1">
                    <a:lumMod val="85000"/>
                    <a:lumOff val="15000"/>
                  </a:schemeClr>
                </a:solidFill>
                <a:latin typeface="+mj-ea"/>
                <a:ea typeface="+mj-ea"/>
                <a:cs typeface="+mj-ea"/>
              </a:rPr>
              <a:t>第 </a:t>
            </a:r>
            <a:r>
              <a:rPr lang="en-US" altLang="zh-CN" sz="1200" b="1" dirty="0">
                <a:solidFill>
                  <a:schemeClr val="tx1">
                    <a:lumMod val="85000"/>
                    <a:lumOff val="15000"/>
                  </a:schemeClr>
                </a:solidFill>
                <a:latin typeface="+mj-ea"/>
                <a:ea typeface="+mj-ea"/>
                <a:cs typeface="+mj-ea"/>
              </a:rPr>
              <a:t>23 </a:t>
            </a:r>
            <a:r>
              <a:rPr lang="zh-CN" altLang="en-US" sz="1200" b="1" dirty="0">
                <a:solidFill>
                  <a:schemeClr val="tx1">
                    <a:lumMod val="85000"/>
                    <a:lumOff val="15000"/>
                  </a:schemeClr>
                </a:solidFill>
                <a:latin typeface="+mj-ea"/>
                <a:ea typeface="+mj-ea"/>
                <a:cs typeface="+mj-ea"/>
              </a:rPr>
              <a:t>小组</a:t>
            </a:r>
            <a:endParaRPr lang="zh-CN" altLang="en-US" sz="1200" b="1" dirty="0">
              <a:solidFill>
                <a:schemeClr val="tx1">
                  <a:lumMod val="85000"/>
                  <a:lumOff val="15000"/>
                </a:schemeClr>
              </a:solidFill>
              <a:latin typeface="+mj-ea"/>
              <a:ea typeface="+mj-ea"/>
              <a:cs typeface="+mj-ea"/>
            </a:endParaRP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590926" y="2310818"/>
            <a:ext cx="1960880" cy="521970"/>
          </a:xfrm>
          <a:prstGeom prst="rect">
            <a:avLst/>
          </a:prstGeom>
          <a:noFill/>
        </p:spPr>
        <p:txBody>
          <a:bodyPr wrap="none">
            <a:spAutoFit/>
          </a:bodyPr>
          <a:lstStyle/>
          <a:p>
            <a:pPr algn="ctr">
              <a:defRPr/>
            </a:pPr>
            <a:r>
              <a:rPr lang="zh-CN" altLang="en-US" sz="2800" kern="1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rPr>
              <a:t>评审与测试</a:t>
            </a:r>
            <a:endParaRPr lang="zh-CN" altLang="en-US" sz="2800" kern="1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63754" y="704826"/>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2197210" y="1240919"/>
            <a:ext cx="800735" cy="337185"/>
          </a:xfrm>
          <a:prstGeom prst="rect">
            <a:avLst/>
          </a:prstGeom>
          <a:noFill/>
        </p:spPr>
        <p:txBody>
          <a:bodyPr wrap="none">
            <a:spAutoFit/>
          </a:bodyPr>
          <a:lstStyle/>
          <a:p>
            <a:pPr>
              <a:defRPr/>
            </a:pPr>
            <a:r>
              <a:rPr lang="en-US" altLang="zh-CN"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UI</a:t>
            </a: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界面</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2197100" y="1579245"/>
            <a:ext cx="1949450" cy="818515"/>
          </a:xfrm>
          <a:prstGeom prst="rect">
            <a:avLst/>
          </a:prstGeom>
        </p:spPr>
        <p:txBody>
          <a:bodyPr wrap="square">
            <a:spAutoFit/>
          </a:bodyPr>
          <a:lstStyle/>
          <a:p>
            <a:pPr>
              <a:lnSpc>
                <a:spcPct val="150000"/>
              </a:lnSpc>
            </a:pPr>
            <a:r>
              <a:rPr lang="zh-CN" altLang="en-US" sz="1050">
                <a:solidFill>
                  <a:schemeClr val="tx1">
                    <a:lumMod val="85000"/>
                    <a:lumOff val="15000"/>
                  </a:schemeClr>
                </a:solidFill>
                <a:sym typeface="+mn-ea"/>
              </a:rPr>
              <a:t>主界面的各项功能正常使用</a:t>
            </a:r>
            <a:endParaRPr lang="zh-CN" altLang="en-US" sz="1050">
              <a:solidFill>
                <a:schemeClr val="tx1">
                  <a:lumMod val="85000"/>
                  <a:lumOff val="15000"/>
                </a:schemeClr>
              </a:solidFill>
              <a:sym typeface="+mn-ea"/>
            </a:endParaRPr>
          </a:p>
          <a:p>
            <a:pPr>
              <a:lnSpc>
                <a:spcPct val="150000"/>
              </a:lnSpc>
            </a:pPr>
            <a:r>
              <a:rPr lang="zh-CN" altLang="en-US" sz="1050">
                <a:solidFill>
                  <a:schemeClr val="tx1">
                    <a:lumMod val="85000"/>
                    <a:lumOff val="15000"/>
                  </a:schemeClr>
                </a:solidFill>
                <a:sym typeface="+mn-ea"/>
              </a:rPr>
              <a:t>背包与游戏内物品的交互</a:t>
            </a:r>
            <a:endParaRPr lang="zh-CN" altLang="en-US" sz="1050">
              <a:solidFill>
                <a:schemeClr val="tx1">
                  <a:lumMod val="85000"/>
                  <a:lumOff val="15000"/>
                </a:schemeClr>
              </a:solidFill>
              <a:sym typeface="+mn-ea"/>
            </a:endParaRPr>
          </a:p>
          <a:p>
            <a:pPr>
              <a:lnSpc>
                <a:spcPct val="150000"/>
              </a:lnSpc>
            </a:pPr>
            <a:r>
              <a:rPr lang="zh-CN" altLang="en-US" sz="1050">
                <a:solidFill>
                  <a:schemeClr val="tx1">
                    <a:lumMod val="85000"/>
                    <a:lumOff val="15000"/>
                  </a:schemeClr>
                </a:solidFill>
                <a:sym typeface="+mn-ea"/>
              </a:rPr>
              <a:t>界面设计与游戏风格是否吻合</a:t>
            </a:r>
            <a:endParaRPr lang="zh-CN" altLang="en-US" sz="1050">
              <a:solidFill>
                <a:schemeClr val="tx1">
                  <a:lumMod val="85000"/>
                  <a:lumOff val="15000"/>
                </a:schemeClr>
              </a:solidFill>
              <a:sym typeface="+mn-ea"/>
            </a:endParaRP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2307455" y="1606368"/>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2210545" y="3343961"/>
            <a:ext cx="792480" cy="337185"/>
          </a:xfrm>
          <a:prstGeom prst="rect">
            <a:avLst/>
          </a:prstGeom>
          <a:noFill/>
        </p:spPr>
        <p:txBody>
          <a:bodyPr wrap="none">
            <a:spAutoFit/>
          </a:bodyPr>
          <a:lstStyle/>
          <a:p>
            <a:pP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追赶者</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2210435" y="3682365"/>
            <a:ext cx="2028190" cy="575945"/>
          </a:xfrm>
          <a:prstGeom prst="rect">
            <a:avLst/>
          </a:prstGeom>
        </p:spPr>
        <p:txBody>
          <a:bodyPr wrap="square">
            <a:spAutoFit/>
          </a:bodyPr>
          <a:lstStyle/>
          <a:p>
            <a:pPr>
              <a:lnSpc>
                <a:spcPct val="150000"/>
              </a:lnSpc>
            </a:pPr>
            <a:r>
              <a:rPr lang="zh-CN" altLang="en-US" sz="1050">
                <a:solidFill>
                  <a:schemeClr val="tx1">
                    <a:lumMod val="85000"/>
                    <a:lumOff val="15000"/>
                  </a:schemeClr>
                </a:solidFill>
                <a:sym typeface="+mn-ea"/>
              </a:rPr>
              <a:t>追赶系统的正确性，</a:t>
            </a:r>
            <a:endParaRPr lang="zh-CN" altLang="en-US" sz="1050">
              <a:solidFill>
                <a:schemeClr val="tx1">
                  <a:lumMod val="85000"/>
                  <a:lumOff val="15000"/>
                </a:schemeClr>
              </a:solidFill>
              <a:sym typeface="+mn-ea"/>
            </a:endParaRPr>
          </a:p>
          <a:p>
            <a:pPr>
              <a:lnSpc>
                <a:spcPct val="150000"/>
              </a:lnSpc>
            </a:pPr>
            <a:r>
              <a:rPr lang="zh-CN" altLang="en-US" sz="1050">
                <a:solidFill>
                  <a:schemeClr val="tx1">
                    <a:lumMod val="85000"/>
                    <a:lumOff val="15000"/>
                  </a:schemeClr>
                </a:solidFill>
                <a:sym typeface="+mn-ea"/>
              </a:rPr>
              <a:t>后期曾返工过一次</a:t>
            </a:r>
            <a:endParaRPr lang="zh-CN" altLang="en-US" sz="1050">
              <a:solidFill>
                <a:schemeClr val="tx1">
                  <a:lumMod val="85000"/>
                  <a:lumOff val="15000"/>
                </a:schemeClr>
              </a:solidFill>
              <a:sym typeface="+mn-ea"/>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2320790" y="3709410"/>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897"/>
          <p:cNvSpPr>
            <a:spLocks noEditPoints="1"/>
          </p:cNvSpPr>
          <p:nvPr/>
        </p:nvSpPr>
        <p:spPr bwMode="auto">
          <a:xfrm>
            <a:off x="1667635" y="1387371"/>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6" name="矩形 3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5156945" y="1223139"/>
            <a:ext cx="995680" cy="337185"/>
          </a:xfrm>
          <a:prstGeom prst="rect">
            <a:avLst/>
          </a:prstGeom>
          <a:noFill/>
        </p:spPr>
        <p:txBody>
          <a:bodyPr wrap="none">
            <a:spAutoFit/>
          </a:bodyPr>
          <a:p>
            <a:pP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玩家操作</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7" name="矩形 3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5156835" y="1561465"/>
            <a:ext cx="3764280" cy="818515"/>
          </a:xfrm>
          <a:prstGeom prst="rect">
            <a:avLst/>
          </a:prstGeom>
        </p:spPr>
        <p:txBody>
          <a:bodyPr wrap="square">
            <a:spAutoFit/>
          </a:bodyPr>
          <a:p>
            <a:pPr>
              <a:lnSpc>
                <a:spcPct val="150000"/>
              </a:lnSpc>
            </a:pPr>
            <a:r>
              <a:rPr lang="zh-CN" altLang="en-US" sz="1050">
                <a:solidFill>
                  <a:schemeClr val="tx1">
                    <a:lumMod val="85000"/>
                    <a:lumOff val="15000"/>
                  </a:schemeClr>
                </a:solidFill>
                <a:sym typeface="+mn-ea"/>
              </a:rPr>
              <a:t>玩家走动的基本功能</a:t>
            </a:r>
            <a:endParaRPr lang="zh-CN" altLang="en-US" sz="1050">
              <a:solidFill>
                <a:schemeClr val="tx1">
                  <a:lumMod val="85000"/>
                  <a:lumOff val="15000"/>
                </a:schemeClr>
              </a:solidFill>
              <a:sym typeface="+mn-ea"/>
            </a:endParaRPr>
          </a:p>
          <a:p>
            <a:pPr>
              <a:lnSpc>
                <a:spcPct val="150000"/>
              </a:lnSpc>
            </a:pPr>
            <a:r>
              <a:rPr lang="zh-CN" altLang="en-US" sz="1050">
                <a:solidFill>
                  <a:schemeClr val="tx1">
                    <a:lumMod val="85000"/>
                    <a:lumOff val="15000"/>
                  </a:schemeClr>
                </a:solidFill>
                <a:sym typeface="+mn-ea"/>
              </a:rPr>
              <a:t>玩家查看物品的操作</a:t>
            </a:r>
            <a:endParaRPr lang="zh-CN" altLang="en-US" sz="1050">
              <a:solidFill>
                <a:schemeClr val="tx1">
                  <a:lumMod val="85000"/>
                  <a:lumOff val="15000"/>
                </a:schemeClr>
              </a:solidFill>
              <a:sym typeface="+mn-ea"/>
            </a:endParaRPr>
          </a:p>
          <a:p>
            <a:pPr>
              <a:lnSpc>
                <a:spcPct val="150000"/>
              </a:lnSpc>
            </a:pPr>
            <a:r>
              <a:rPr lang="zh-CN" altLang="en-US" sz="1050">
                <a:solidFill>
                  <a:schemeClr val="tx1">
                    <a:lumMod val="85000"/>
                    <a:lumOff val="15000"/>
                  </a:schemeClr>
                </a:solidFill>
                <a:sym typeface="+mn-ea"/>
              </a:rPr>
              <a:t>玩家与模型穿模的问题</a:t>
            </a:r>
            <a:endParaRPr lang="zh-CN" altLang="en-US" sz="1050">
              <a:solidFill>
                <a:schemeClr val="tx1">
                  <a:lumMod val="85000"/>
                  <a:lumOff val="15000"/>
                </a:schemeClr>
              </a:solidFill>
              <a:sym typeface="+mn-ea"/>
            </a:endParaRPr>
          </a:p>
        </p:txBody>
      </p:sp>
      <p:cxnSp>
        <p:nvCxnSpPr>
          <p:cNvPr id="38" name="直接连接符 3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5267190" y="1588588"/>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矩形 3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5299185" y="3433496"/>
            <a:ext cx="995680" cy="337185"/>
          </a:xfrm>
          <a:prstGeom prst="rect">
            <a:avLst/>
          </a:prstGeom>
          <a:noFill/>
        </p:spPr>
        <p:txBody>
          <a:bodyPr wrap="none">
            <a:spAutoFit/>
          </a:bodyPr>
          <a:p>
            <a:pP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进阶功能</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0" name="矩形 3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5299075" y="3771900"/>
            <a:ext cx="1700530" cy="575945"/>
          </a:xfrm>
          <a:prstGeom prst="rect">
            <a:avLst/>
          </a:prstGeom>
        </p:spPr>
        <p:txBody>
          <a:bodyPr wrap="square">
            <a:spAutoFit/>
          </a:bodyPr>
          <a:p>
            <a:pPr>
              <a:lnSpc>
                <a:spcPct val="150000"/>
              </a:lnSpc>
            </a:pPr>
            <a:r>
              <a:rPr lang="zh-CN" altLang="en-US" sz="1050">
                <a:solidFill>
                  <a:schemeClr val="tx1">
                    <a:lumMod val="85000"/>
                    <a:lumOff val="15000"/>
                  </a:schemeClr>
                </a:solidFill>
                <a:sym typeface="+mn-ea"/>
              </a:rPr>
              <a:t>联网联机是否正常</a:t>
            </a:r>
            <a:endParaRPr lang="zh-CN" altLang="en-US" sz="1050">
              <a:solidFill>
                <a:schemeClr val="tx1">
                  <a:lumMod val="85000"/>
                  <a:lumOff val="15000"/>
                </a:schemeClr>
              </a:solidFill>
              <a:sym typeface="+mn-ea"/>
            </a:endParaRPr>
          </a:p>
          <a:p>
            <a:pPr>
              <a:lnSpc>
                <a:spcPct val="150000"/>
              </a:lnSpc>
            </a:pPr>
            <a:r>
              <a:rPr lang="zh-CN" altLang="en-US" sz="1050">
                <a:solidFill>
                  <a:schemeClr val="tx1">
                    <a:lumMod val="85000"/>
                    <a:lumOff val="15000"/>
                  </a:schemeClr>
                </a:solidFill>
                <a:sym typeface="+mn-ea"/>
              </a:rPr>
              <a:t>是否能够正常进行游戏</a:t>
            </a:r>
            <a:endParaRPr lang="zh-CN" altLang="en-US" sz="1050">
              <a:solidFill>
                <a:schemeClr val="tx1">
                  <a:lumMod val="85000"/>
                  <a:lumOff val="15000"/>
                </a:schemeClr>
              </a:solidFill>
              <a:sym typeface="+mn-ea"/>
            </a:endParaRPr>
          </a:p>
        </p:txBody>
      </p:sp>
      <p:cxnSp>
        <p:nvCxnSpPr>
          <p:cNvPr id="41" name="直接连接符 4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5409430" y="37989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reeform 874"/>
          <p:cNvSpPr>
            <a:spLocks noEditPoints="1"/>
          </p:cNvSpPr>
          <p:nvPr/>
        </p:nvSpPr>
        <p:spPr bwMode="auto">
          <a:xfrm>
            <a:off x="1676401" y="3493771"/>
            <a:ext cx="468000" cy="468000"/>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rgbClr val="30437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nvGrpSpPr>
          <p:cNvPr id="2" name="组合 1"/>
          <p:cNvGrpSpPr/>
          <p:nvPr/>
        </p:nvGrpSpPr>
        <p:grpSpPr>
          <a:xfrm>
            <a:off x="4665980" y="3547745"/>
            <a:ext cx="576000" cy="360000"/>
            <a:chOff x="9182" y="3111"/>
            <a:chExt cx="1072" cy="726"/>
          </a:xfrm>
          <a:solidFill>
            <a:srgbClr val="304371"/>
          </a:solidFill>
        </p:grpSpPr>
        <p:sp>
          <p:nvSpPr>
            <p:cNvPr id="29" name="Freeform 885"/>
            <p:cNvSpPr>
              <a:spLocks noEditPoints="1"/>
            </p:cNvSpPr>
            <p:nvPr/>
          </p:nvSpPr>
          <p:spPr bwMode="auto">
            <a:xfrm>
              <a:off x="9182" y="3111"/>
              <a:ext cx="1073" cy="727"/>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5" name="Freeform 901"/>
            <p:cNvSpPr/>
            <p:nvPr/>
          </p:nvSpPr>
          <p:spPr bwMode="auto">
            <a:xfrm>
              <a:off x="9321" y="3209"/>
              <a:ext cx="322" cy="74"/>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6" name="Freeform 902"/>
            <p:cNvSpPr/>
            <p:nvPr/>
          </p:nvSpPr>
          <p:spPr bwMode="auto">
            <a:xfrm>
              <a:off x="9321" y="3301"/>
              <a:ext cx="322" cy="74"/>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7" name="Freeform 903"/>
            <p:cNvSpPr/>
            <p:nvPr/>
          </p:nvSpPr>
          <p:spPr bwMode="auto">
            <a:xfrm>
              <a:off x="9321" y="3395"/>
              <a:ext cx="328" cy="74"/>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8" name="Freeform 904"/>
            <p:cNvSpPr/>
            <p:nvPr/>
          </p:nvSpPr>
          <p:spPr bwMode="auto">
            <a:xfrm>
              <a:off x="9321" y="3483"/>
              <a:ext cx="328" cy="78"/>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49" name="Freeform 905"/>
            <p:cNvSpPr/>
            <p:nvPr/>
          </p:nvSpPr>
          <p:spPr bwMode="auto">
            <a:xfrm>
              <a:off x="9321" y="3571"/>
              <a:ext cx="328" cy="82"/>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0" name="Freeform 906"/>
            <p:cNvSpPr/>
            <p:nvPr/>
          </p:nvSpPr>
          <p:spPr bwMode="auto">
            <a:xfrm>
              <a:off x="9788" y="3209"/>
              <a:ext cx="332" cy="74"/>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1" name="Freeform 907"/>
            <p:cNvSpPr/>
            <p:nvPr/>
          </p:nvSpPr>
          <p:spPr bwMode="auto">
            <a:xfrm>
              <a:off x="9788" y="3301"/>
              <a:ext cx="332" cy="74"/>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2" name="Freeform 908"/>
            <p:cNvSpPr/>
            <p:nvPr/>
          </p:nvSpPr>
          <p:spPr bwMode="auto">
            <a:xfrm>
              <a:off x="9788" y="3395"/>
              <a:ext cx="332" cy="74"/>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3" name="Freeform 909"/>
            <p:cNvSpPr/>
            <p:nvPr/>
          </p:nvSpPr>
          <p:spPr bwMode="auto">
            <a:xfrm>
              <a:off x="9788" y="3483"/>
              <a:ext cx="332" cy="78"/>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54" name="Freeform 910"/>
            <p:cNvSpPr/>
            <p:nvPr/>
          </p:nvSpPr>
          <p:spPr bwMode="auto">
            <a:xfrm>
              <a:off x="9788" y="3580"/>
              <a:ext cx="332" cy="72"/>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grp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30" name="Group 69"/>
          <p:cNvGrpSpPr/>
          <p:nvPr/>
        </p:nvGrpSpPr>
        <p:grpSpPr>
          <a:xfrm>
            <a:off x="4686701" y="1387474"/>
            <a:ext cx="432000" cy="468000"/>
            <a:chOff x="10074275" y="1647825"/>
            <a:chExt cx="464344" cy="435769"/>
          </a:xfrm>
          <a:solidFill>
            <a:srgbClr val="30437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 name="矩形 4"/>
          <p:cNvSpPr/>
          <p:nvPr/>
        </p:nvSpPr>
        <p:spPr bwMode="auto">
          <a:xfrm>
            <a:off x="273112" y="252256"/>
            <a:ext cx="1325880" cy="368300"/>
          </a:xfrm>
          <a:prstGeom prst="rect">
            <a:avLst/>
          </a:prstGeom>
          <a:noFill/>
        </p:spPr>
        <p:txBody>
          <a:bodyPr wrap="none">
            <a:spAutoFit/>
          </a:bodyPr>
          <a:p>
            <a:pPr algn="l">
              <a:defRPr/>
            </a:pPr>
            <a:r>
              <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评审和测试</a:t>
            </a:r>
            <a:endPar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49617" y="227491"/>
            <a:ext cx="1325880" cy="368300"/>
          </a:xfrm>
          <a:prstGeom prst="rect">
            <a:avLst/>
          </a:prstGeom>
          <a:noFill/>
        </p:spPr>
        <p:txBody>
          <a:bodyPr wrap="none">
            <a:spAutoFit/>
          </a:bodyPr>
          <a:lstStyle/>
          <a:p>
            <a:pPr algn="l">
              <a:defRPr/>
            </a:pPr>
            <a:r>
              <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变更和返工</a:t>
            </a:r>
            <a:endPar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0" name="菱形 39"/>
          <p:cNvSpPr/>
          <p:nvPr/>
        </p:nvSpPr>
        <p:spPr>
          <a:xfrm>
            <a:off x="3064945" y="108242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620260" y="108369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537210" y="2508250"/>
            <a:ext cx="1506855" cy="583565"/>
          </a:xfrm>
          <a:prstGeom prst="rect">
            <a:avLst/>
          </a:prstGeom>
          <a:noFill/>
        </p:spPr>
        <p:txBody>
          <a:bodyPr wrap="square">
            <a:spAutoFit/>
          </a:bodyPr>
          <a:lstStyle/>
          <a:p>
            <a:pPr algn="r">
              <a:defRPr/>
            </a:pPr>
            <a:r>
              <a:rPr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游戏界面之间缺乏逻辑管理</a:t>
            </a:r>
            <a:endParaRPr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5" name="矩形 44"/>
          <p:cNvSpPr/>
          <p:nvPr/>
        </p:nvSpPr>
        <p:spPr>
          <a:xfrm>
            <a:off x="666115" y="3048000"/>
            <a:ext cx="1377950" cy="818515"/>
          </a:xfrm>
          <a:prstGeom prst="rect">
            <a:avLst/>
          </a:prstGeom>
        </p:spPr>
        <p:txBody>
          <a:bodyPr wrap="square">
            <a:spAutoFit/>
          </a:bodyPr>
          <a:lstStyle/>
          <a:p>
            <a:pPr algn="r">
              <a:lnSpc>
                <a:spcPct val="150000"/>
              </a:lnSpc>
            </a:pPr>
            <a:r>
              <a:rPr lang="zh-CN" altLang="en-US" sz="1050">
                <a:solidFill>
                  <a:schemeClr val="tx1">
                    <a:lumMod val="85000"/>
                    <a:lumOff val="15000"/>
                  </a:schemeClr>
                </a:solidFill>
              </a:rPr>
              <a:t>编写了新的script来对游戏内的各个界面进行管理</a:t>
            </a:r>
            <a:endParaRPr lang="zh-CN" altLang="en-US" sz="1050">
              <a:solidFill>
                <a:schemeClr val="tx1">
                  <a:lumMod val="85000"/>
                  <a:lumOff val="15000"/>
                </a:schemeClr>
              </a:solidFill>
            </a:endParaRPr>
          </a:p>
        </p:txBody>
      </p:sp>
      <p:cxnSp>
        <p:nvCxnSpPr>
          <p:cNvPr id="46" name="直接连接符 45"/>
          <p:cNvCxnSpPr/>
          <p:nvPr/>
        </p:nvCxnSpPr>
        <p:spPr>
          <a:xfrm>
            <a:off x="1778726" y="30918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3362980" y="3544012"/>
            <a:ext cx="2418080" cy="337185"/>
          </a:xfrm>
          <a:prstGeom prst="rect">
            <a:avLst/>
          </a:prstGeom>
          <a:noFill/>
        </p:spPr>
        <p:txBody>
          <a:bodyPr wrap="none">
            <a:spAutoFit/>
          </a:bodyPr>
          <a:lstStyle/>
          <a:p>
            <a:pPr algn="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界面风格与游戏主调冲突</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8" name="矩形 47"/>
          <p:cNvSpPr/>
          <p:nvPr/>
        </p:nvSpPr>
        <p:spPr>
          <a:xfrm>
            <a:off x="3668395" y="3881120"/>
            <a:ext cx="1807210" cy="1060450"/>
          </a:xfrm>
          <a:prstGeom prst="rect">
            <a:avLst/>
          </a:prstGeom>
        </p:spPr>
        <p:txBody>
          <a:bodyPr wrap="square">
            <a:spAutoFit/>
          </a:bodyPr>
          <a:lstStyle/>
          <a:p>
            <a:pPr algn="ctr">
              <a:lnSpc>
                <a:spcPct val="150000"/>
              </a:lnSpc>
            </a:pPr>
            <a:r>
              <a:rPr lang="zh-CN" altLang="en-US" sz="1050">
                <a:solidFill>
                  <a:schemeClr val="tx1">
                    <a:lumMod val="85000"/>
                    <a:lumOff val="15000"/>
                  </a:schemeClr>
                </a:solidFill>
                <a:sym typeface="+mn-ea"/>
              </a:rPr>
              <a:t>经过讨论后确定了统一的且契合游戏主题的界面风格，并且运用到了目前游戏内所有的UI界面上。</a:t>
            </a:r>
            <a:endParaRPr lang="zh-CN" altLang="en-US" sz="1050">
              <a:solidFill>
                <a:schemeClr val="tx1">
                  <a:lumMod val="85000"/>
                  <a:lumOff val="15000"/>
                </a:schemeClr>
              </a:solidFill>
              <a:sym typeface="+mn-ea"/>
            </a:endParaRPr>
          </a:p>
        </p:txBody>
      </p:sp>
      <p:cxnSp>
        <p:nvCxnSpPr>
          <p:cNvPr id="49" name="直接连接符 48"/>
          <p:cNvCxnSpPr/>
          <p:nvPr/>
        </p:nvCxnSpPr>
        <p:spPr>
          <a:xfrm flipV="1">
            <a:off x="4228465" y="3879215"/>
            <a:ext cx="673100" cy="190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7229475" y="2389505"/>
            <a:ext cx="1508125" cy="583565"/>
          </a:xfrm>
          <a:prstGeom prst="rect">
            <a:avLst/>
          </a:prstGeom>
          <a:noFill/>
        </p:spPr>
        <p:txBody>
          <a:bodyPr wrap="square">
            <a:spAutoFit/>
          </a:bodyPr>
          <a:lstStyle/>
          <a:p>
            <a:pPr algn="l">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玩家与场景内物体发生穿模</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1" name="矩形 60"/>
          <p:cNvSpPr/>
          <p:nvPr/>
        </p:nvSpPr>
        <p:spPr>
          <a:xfrm>
            <a:off x="7108190" y="2973070"/>
            <a:ext cx="1907540" cy="1545590"/>
          </a:xfrm>
          <a:prstGeom prst="rect">
            <a:avLst/>
          </a:prstGeom>
        </p:spPr>
        <p:txBody>
          <a:bodyPr wrap="square">
            <a:spAutoFit/>
          </a:bodyPr>
          <a:lstStyle/>
          <a:p>
            <a:pPr algn="l">
              <a:lnSpc>
                <a:spcPct val="150000"/>
              </a:lnSpc>
            </a:pPr>
            <a:r>
              <a:rPr sz="1050">
                <a:solidFill>
                  <a:schemeClr val="tx1">
                    <a:lumMod val="85000"/>
                    <a:lumOff val="15000"/>
                  </a:schemeClr>
                </a:solidFill>
                <a:sym typeface="+mn-ea"/>
              </a:rPr>
              <a:t>目前已经通过调整碰撞检测时的半径大小来防止玩家与场景内各个物体距离太近，由此解决了穿模的问题，但是在查看自己的脚的时候还是会有这个问题，需要返工。</a:t>
            </a:r>
            <a:endParaRPr sz="1050">
              <a:solidFill>
                <a:schemeClr val="tx1">
                  <a:lumMod val="85000"/>
                  <a:lumOff val="15000"/>
                </a:schemeClr>
              </a:solidFill>
              <a:sym typeface="+mn-ea"/>
            </a:endParaRPr>
          </a:p>
        </p:txBody>
      </p:sp>
      <p:cxnSp>
        <p:nvCxnSpPr>
          <p:cNvPr id="62" name="直接连接符 61"/>
          <p:cNvCxnSpPr/>
          <p:nvPr/>
        </p:nvCxnSpPr>
        <p:spPr>
          <a:xfrm>
            <a:off x="7320903" y="300166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639820" y="1545590"/>
            <a:ext cx="324000" cy="432000"/>
            <a:chOff x="11978" y="4503"/>
            <a:chExt cx="390" cy="566"/>
          </a:xfrm>
          <a:solidFill>
            <a:srgbClr val="304371"/>
          </a:solidFill>
        </p:grpSpPr>
        <p:sp>
          <p:nvSpPr>
            <p:cNvPr id="87" name="AutoShape 30"/>
            <p:cNvSpPr/>
            <p:nvPr/>
          </p:nvSpPr>
          <p:spPr bwMode="auto">
            <a:xfrm>
              <a:off x="11978" y="4503"/>
              <a:ext cx="390" cy="567"/>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p:nvPr/>
          </p:nvSpPr>
          <p:spPr bwMode="auto">
            <a:xfrm>
              <a:off x="12050" y="4750"/>
              <a:ext cx="250" cy="20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 name="组合 5"/>
          <p:cNvGrpSpPr/>
          <p:nvPr/>
        </p:nvGrpSpPr>
        <p:grpSpPr>
          <a:xfrm>
            <a:off x="5165090" y="1596390"/>
            <a:ext cx="383540" cy="372110"/>
            <a:chOff x="3191434" y="2145028"/>
            <a:chExt cx="359165" cy="359165"/>
          </a:xfrm>
          <a:solidFill>
            <a:srgbClr val="304371"/>
          </a:solidFill>
        </p:grpSpPr>
        <p:sp>
          <p:nvSpPr>
            <p:cNvPr id="8"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99" name="Freeform 884"/>
          <p:cNvSpPr>
            <a:spLocks noEditPoints="1"/>
          </p:cNvSpPr>
          <p:nvPr/>
        </p:nvSpPr>
        <p:spPr bwMode="auto">
          <a:xfrm>
            <a:off x="4302182" y="2487838"/>
            <a:ext cx="540000" cy="432000"/>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rgbClr val="30437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 name="菱形 2"/>
          <p:cNvSpPr/>
          <p:nvPr/>
        </p:nvSpPr>
        <p:spPr>
          <a:xfrm>
            <a:off x="3835200" y="1966975"/>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5" name="菱形 4"/>
          <p:cNvSpPr/>
          <p:nvPr/>
        </p:nvSpPr>
        <p:spPr>
          <a:xfrm>
            <a:off x="5430320" y="19053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7" name="菱形 6"/>
          <p:cNvSpPr/>
          <p:nvPr/>
        </p:nvSpPr>
        <p:spPr>
          <a:xfrm>
            <a:off x="2230120" y="1944115"/>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grpSp>
        <p:nvGrpSpPr>
          <p:cNvPr id="12" name="组合 11"/>
          <p:cNvGrpSpPr/>
          <p:nvPr/>
        </p:nvGrpSpPr>
        <p:grpSpPr>
          <a:xfrm>
            <a:off x="6005195" y="2368550"/>
            <a:ext cx="324000" cy="432000"/>
            <a:chOff x="11978" y="4503"/>
            <a:chExt cx="390" cy="566"/>
          </a:xfrm>
          <a:solidFill>
            <a:srgbClr val="304371"/>
          </a:solidFill>
        </p:grpSpPr>
        <p:sp>
          <p:nvSpPr>
            <p:cNvPr id="13" name="AutoShape 30"/>
            <p:cNvSpPr/>
            <p:nvPr/>
          </p:nvSpPr>
          <p:spPr bwMode="auto">
            <a:xfrm>
              <a:off x="11978" y="4503"/>
              <a:ext cx="390" cy="567"/>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31"/>
            <p:cNvSpPr/>
            <p:nvPr/>
          </p:nvSpPr>
          <p:spPr bwMode="auto">
            <a:xfrm>
              <a:off x="12050" y="4750"/>
              <a:ext cx="250" cy="20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5" name="组合 14"/>
          <p:cNvGrpSpPr/>
          <p:nvPr/>
        </p:nvGrpSpPr>
        <p:grpSpPr>
          <a:xfrm>
            <a:off x="2774950" y="2456815"/>
            <a:ext cx="383540" cy="372110"/>
            <a:chOff x="3191434" y="2145028"/>
            <a:chExt cx="359165" cy="359165"/>
          </a:xfrm>
          <a:solidFill>
            <a:srgbClr val="304371"/>
          </a:solidFill>
        </p:grpSpPr>
        <p:sp>
          <p:nvSpPr>
            <p:cNvPr id="1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9" name="矩形 18"/>
          <p:cNvSpPr/>
          <p:nvPr/>
        </p:nvSpPr>
        <p:spPr bwMode="auto">
          <a:xfrm>
            <a:off x="899160" y="822960"/>
            <a:ext cx="1918970" cy="337185"/>
          </a:xfrm>
          <a:prstGeom prst="rect">
            <a:avLst/>
          </a:prstGeom>
          <a:noFill/>
        </p:spPr>
        <p:txBody>
          <a:bodyPr wrap="square">
            <a:spAutoFit/>
          </a:bodyPr>
          <a:p>
            <a:pPr algn="r">
              <a:defRPr/>
            </a:pPr>
            <a:r>
              <a:rPr lang="zh-CN"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追赶者无视</a:t>
            </a:r>
            <a:r>
              <a:rPr lang="zh-CN"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障碍物</a:t>
            </a:r>
            <a:endParaRPr lang="zh-CN"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0" name="矩形 19"/>
          <p:cNvSpPr/>
          <p:nvPr/>
        </p:nvSpPr>
        <p:spPr>
          <a:xfrm>
            <a:off x="721995" y="1160145"/>
            <a:ext cx="2096135" cy="818515"/>
          </a:xfrm>
          <a:prstGeom prst="rect">
            <a:avLst/>
          </a:prstGeom>
        </p:spPr>
        <p:txBody>
          <a:bodyPr wrap="square">
            <a:spAutoFit/>
          </a:bodyPr>
          <a:p>
            <a:pPr algn="r">
              <a:lnSpc>
                <a:spcPct val="150000"/>
              </a:lnSpc>
            </a:pPr>
            <a:r>
              <a:rPr lang="zh-CN" altLang="en-US" sz="1050">
                <a:solidFill>
                  <a:schemeClr val="tx1">
                    <a:lumMod val="85000"/>
                    <a:lumOff val="15000"/>
                  </a:schemeClr>
                </a:solidFill>
              </a:rPr>
              <a:t>对鬼能够行走的地形进行了限制，目前已经不会再发生无视场景内物品行走的问题了。</a:t>
            </a:r>
            <a:endParaRPr lang="zh-CN" altLang="en-US" sz="1050">
              <a:solidFill>
                <a:schemeClr val="tx1">
                  <a:lumMod val="85000"/>
                  <a:lumOff val="15000"/>
                </a:schemeClr>
              </a:solidFill>
            </a:endParaRPr>
          </a:p>
        </p:txBody>
      </p:sp>
      <p:cxnSp>
        <p:nvCxnSpPr>
          <p:cNvPr id="21" name="直接连接符 20"/>
          <p:cNvCxnSpPr/>
          <p:nvPr/>
        </p:nvCxnSpPr>
        <p:spPr>
          <a:xfrm>
            <a:off x="2552791" y="1203978"/>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6553835" y="866775"/>
            <a:ext cx="1630045" cy="337185"/>
          </a:xfrm>
          <a:prstGeom prst="rect">
            <a:avLst/>
          </a:prstGeom>
          <a:noFill/>
        </p:spPr>
        <p:txBody>
          <a:bodyPr wrap="square">
            <a:spAutoFit/>
          </a:bodyPr>
          <a:p>
            <a:pPr algn="l">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进阶功能的冲突</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 name="矩形 22"/>
          <p:cNvSpPr/>
          <p:nvPr/>
        </p:nvSpPr>
        <p:spPr>
          <a:xfrm>
            <a:off x="6403340" y="1203960"/>
            <a:ext cx="2179955" cy="333375"/>
          </a:xfrm>
          <a:prstGeom prst="rect">
            <a:avLst/>
          </a:prstGeom>
        </p:spPr>
        <p:txBody>
          <a:bodyPr wrap="square">
            <a:spAutoFit/>
          </a:bodyPr>
          <a:p>
            <a:pPr algn="l">
              <a:lnSpc>
                <a:spcPct val="150000"/>
              </a:lnSpc>
            </a:pPr>
            <a:r>
              <a:rPr sz="1050">
                <a:solidFill>
                  <a:schemeClr val="tx1">
                    <a:lumMod val="85000"/>
                    <a:lumOff val="15000"/>
                  </a:schemeClr>
                </a:solidFill>
                <a:sym typeface="+mn-ea"/>
              </a:rPr>
              <a:t>目前冲突已经解决，无需返工。</a:t>
            </a:r>
            <a:endParaRPr sz="1050">
              <a:solidFill>
                <a:schemeClr val="tx1">
                  <a:lumMod val="85000"/>
                  <a:lumOff val="15000"/>
                </a:schemeClr>
              </a:solidFill>
              <a:sym typeface="+mn-ea"/>
            </a:endParaRPr>
          </a:p>
        </p:txBody>
      </p:sp>
      <p:cxnSp>
        <p:nvCxnSpPr>
          <p:cNvPr id="24" name="直接连接符 23"/>
          <p:cNvCxnSpPr/>
          <p:nvPr/>
        </p:nvCxnSpPr>
        <p:spPr>
          <a:xfrm>
            <a:off x="6642088" y="1203978"/>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590926" y="2310818"/>
            <a:ext cx="1960880" cy="521970"/>
          </a:xfrm>
          <a:prstGeom prst="rect">
            <a:avLst/>
          </a:prstGeom>
          <a:noFill/>
        </p:spPr>
        <p:txBody>
          <a:bodyPr wrap="none">
            <a:spAutoFit/>
          </a:bodyPr>
          <a:lstStyle/>
          <a:p>
            <a:pPr algn="ctr">
              <a:defRPr/>
            </a:pPr>
            <a:r>
              <a:rPr lang="zh-CN" altLang="en-US" sz="2800" kern="1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rPr>
              <a:t>经验与教训</a:t>
            </a:r>
            <a:endParaRPr lang="zh-CN" altLang="en-US" sz="2800" kern="1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63754" y="704826"/>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4531" y="2095668"/>
            <a:ext cx="4834939" cy="949826"/>
            <a:chOff x="3115934" y="1806048"/>
            <a:chExt cx="4834939" cy="949826"/>
          </a:xfrm>
        </p:grpSpPr>
        <p:sp>
          <p:nvSpPr>
            <p:cNvPr id="31" name="矩形 30"/>
            <p:cNvSpPr/>
            <p:nvPr/>
          </p:nvSpPr>
          <p:spPr bwMode="auto">
            <a:xfrm>
              <a:off x="4554496" y="1806048"/>
              <a:ext cx="1960880" cy="583565"/>
            </a:xfrm>
            <a:prstGeom prst="rect">
              <a:avLst/>
            </a:prstGeom>
          </p:spPr>
          <p:txBody>
            <a:bodyPr wrap="none">
              <a:spAutoFit/>
            </a:bodyPr>
            <a:lstStyle/>
            <a:p>
              <a:pPr>
                <a:defRPr/>
              </a:pPr>
              <a:r>
                <a:rPr lang="zh-CN" altLang="en-US" sz="3200" kern="100" spc="3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rPr>
                <a:t>谢谢大家</a:t>
              </a:r>
              <a:endParaRPr lang="zh-CN" altLang="en-US" sz="3200" kern="100" spc="3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2" name="矩形 31"/>
            <p:cNvSpPr/>
            <p:nvPr/>
          </p:nvSpPr>
          <p:spPr>
            <a:xfrm>
              <a:off x="3115934" y="2389192"/>
              <a:ext cx="4834939" cy="337185"/>
            </a:xfrm>
            <a:prstGeom prst="rect">
              <a:avLst/>
            </a:prstGeom>
          </p:spPr>
          <p:txBody>
            <a:bodyPr wrap="square">
              <a:spAutoFit/>
            </a:bodyPr>
            <a:lstStyle/>
            <a:p>
              <a:pPr algn="ctr"/>
              <a:r>
                <a:rPr lang="en-US" altLang="zh-CN" sz="1600" spc="600">
                  <a:solidFill>
                    <a:schemeClr val="accent1"/>
                  </a:solidFill>
                  <a:latin typeface="Arial" panose="020B0604020202020204"/>
                </a:rPr>
                <a:t>THANK</a:t>
              </a:r>
              <a:r>
                <a:rPr lang="en-AU" altLang="en-US" sz="1600" spc="600">
                  <a:solidFill>
                    <a:schemeClr val="accent1"/>
                  </a:solidFill>
                  <a:latin typeface="Arial" panose="020B0604020202020204"/>
                </a:rPr>
                <a:t>S</a:t>
              </a:r>
              <a:r>
                <a:rPr lang="en-US" altLang="zh-CN" sz="1600" spc="600">
                  <a:solidFill>
                    <a:schemeClr val="accent1"/>
                  </a:solidFill>
                  <a:latin typeface="Arial" panose="020B0604020202020204"/>
                </a:rPr>
                <a:t> FOR WATCHING</a:t>
              </a:r>
              <a:endParaRPr lang="en-US" altLang="zh-CN" sz="1600" spc="600">
                <a:solidFill>
                  <a:schemeClr val="accent1"/>
                </a:solidFill>
                <a:latin typeface="Arial" panose="020B0604020202020204"/>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1705" cy="275590"/>
          </a:xfrm>
          <a:prstGeom prst="rect">
            <a:avLst/>
          </a:prstGeom>
        </p:spPr>
        <p:txBody>
          <a:bodyPr wrap="none">
            <a:spAutoFit/>
          </a:bodyPr>
          <a:p>
            <a:pPr>
              <a:defRPr/>
            </a:pPr>
            <a:r>
              <a:rPr lang="en-US" sz="1200" kern="100" dirty="0" smtClean="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2020-6-15</a:t>
            </a:r>
            <a:endParaRPr lang="en-US" sz="1200" kern="100"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矩形 3"/>
          <p:cNvSpPr/>
          <p:nvPr/>
        </p:nvSpPr>
        <p:spPr bwMode="auto">
          <a:xfrm>
            <a:off x="7500760" y="4667204"/>
            <a:ext cx="1402080" cy="275590"/>
          </a:xfrm>
          <a:prstGeom prst="rect">
            <a:avLst/>
          </a:prstGeom>
        </p:spPr>
        <p:txBody>
          <a:bodyPr wrap="none">
            <a:spAutoFit/>
          </a:bodyPr>
          <a:p>
            <a:pPr algn="r">
              <a:defRPr/>
            </a:pPr>
            <a:r>
              <a:rPr lang="zh-CN" altLang="en-US" sz="1200" kern="100" smtClean="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医疗门诊预约系统</a:t>
            </a:r>
            <a:endParaRPr lang="zh-CN" altLang="en-US" sz="1200" kern="100" smtClean="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6" name="直接连接符 5"/>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0" name="AutoShape 104"/>
          <p:cNvSpPr/>
          <p:nvPr/>
        </p:nvSpPr>
        <p:spPr bwMode="auto">
          <a:xfrm>
            <a:off x="4347528" y="919163"/>
            <a:ext cx="450000" cy="396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304371"/>
          </a:solidFill>
          <a:ln>
            <a:solidFill>
              <a:schemeClr val="accent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410449" y="1979736"/>
            <a:ext cx="1465580" cy="768350"/>
          </a:xfrm>
          <a:prstGeom prst="rect">
            <a:avLst/>
          </a:prstGeom>
        </p:spPr>
        <p:txBody>
          <a:bodyPr wrap="none">
            <a:spAutoFit/>
          </a:bodyPr>
          <a:lstStyle/>
          <a:p>
            <a:pPr algn="ctr">
              <a:defRPr/>
            </a:pPr>
            <a:r>
              <a:rPr lang="zh-CN" altLang="en-US" sz="44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目 录</a:t>
            </a:r>
            <a:endParaRPr lang="zh-CN" altLang="en-US" sz="44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1" name="文本框 6"/>
          <p:cNvSpPr txBox="1">
            <a:spLocks noChangeArrowheads="1"/>
          </p:cNvSpPr>
          <p:nvPr/>
        </p:nvSpPr>
        <p:spPr bwMode="auto">
          <a:xfrm>
            <a:off x="4632514" y="1108759"/>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mj-ea"/>
                <a:ea typeface="+mj-ea"/>
              </a:rPr>
              <a:t>界面原型演示</a:t>
            </a:r>
            <a:endParaRPr lang="zh-CN" altLang="en-US" sz="1600" smtClean="0">
              <a:solidFill>
                <a:schemeClr val="accent1"/>
              </a:solidFill>
              <a:latin typeface="+mj-ea"/>
              <a:ea typeface="+mj-ea"/>
            </a:endParaRPr>
          </a:p>
        </p:txBody>
      </p:sp>
      <p:sp>
        <p:nvSpPr>
          <p:cNvPr id="63" name="椭圆 62"/>
          <p:cNvSpPr/>
          <p:nvPr/>
        </p:nvSpPr>
        <p:spPr>
          <a:xfrm>
            <a:off x="4191642" y="1057579"/>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1</a:t>
            </a:r>
            <a:endParaRPr lang="zh-CN" altLang="en-US" sz="1600">
              <a:latin typeface="+mj-lt"/>
            </a:endParaRPr>
          </a:p>
        </p:txBody>
      </p:sp>
      <p:sp>
        <p:nvSpPr>
          <p:cNvPr id="64" name="文本框 6"/>
          <p:cNvSpPr txBox="1">
            <a:spLocks noChangeArrowheads="1"/>
          </p:cNvSpPr>
          <p:nvPr/>
        </p:nvSpPr>
        <p:spPr bwMode="auto">
          <a:xfrm>
            <a:off x="4632514" y="2076364"/>
            <a:ext cx="995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a:solidFill>
                  <a:schemeClr val="accent1"/>
                </a:solidFill>
                <a:latin typeface="+mj-ea"/>
                <a:ea typeface="+mj-ea"/>
                <a:sym typeface="+mn-ea"/>
              </a:rPr>
              <a:t>软件特性</a:t>
            </a:r>
            <a:endParaRPr lang="zh-CN" altLang="en-US" sz="1600">
              <a:solidFill>
                <a:schemeClr val="accent1"/>
              </a:solidFill>
              <a:latin typeface="+mj-ea"/>
              <a:ea typeface="+mj-ea"/>
            </a:endParaRPr>
          </a:p>
        </p:txBody>
      </p:sp>
      <p:sp>
        <p:nvSpPr>
          <p:cNvPr id="66" name="椭圆 65"/>
          <p:cNvSpPr/>
          <p:nvPr/>
        </p:nvSpPr>
        <p:spPr>
          <a:xfrm>
            <a:off x="4191642" y="2025138"/>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2</a:t>
            </a:r>
            <a:endParaRPr lang="zh-CN" altLang="en-US" sz="1600">
              <a:latin typeface="+mj-lt"/>
            </a:endParaRPr>
          </a:p>
        </p:txBody>
      </p:sp>
      <p:sp>
        <p:nvSpPr>
          <p:cNvPr id="67" name="文本框 66"/>
          <p:cNvSpPr txBox="1">
            <a:spLocks noChangeArrowheads="1"/>
          </p:cNvSpPr>
          <p:nvPr/>
        </p:nvSpPr>
        <p:spPr bwMode="auto">
          <a:xfrm>
            <a:off x="4632514" y="3044080"/>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a:solidFill>
                  <a:schemeClr val="accent1"/>
                </a:solidFill>
                <a:latin typeface="+mj-ea"/>
                <a:ea typeface="+mj-ea"/>
                <a:sym typeface="+mn-ea"/>
              </a:rPr>
              <a:t>任务完成情况</a:t>
            </a:r>
            <a:endParaRPr lang="zh-CN" altLang="en-US" sz="1600">
              <a:solidFill>
                <a:schemeClr val="accent1"/>
              </a:solidFill>
              <a:latin typeface="+mj-ea"/>
              <a:ea typeface="+mj-ea"/>
            </a:endParaRPr>
          </a:p>
        </p:txBody>
      </p:sp>
      <p:sp>
        <p:nvSpPr>
          <p:cNvPr id="68" name="文本框 6"/>
          <p:cNvSpPr txBox="1">
            <a:spLocks noChangeArrowheads="1"/>
          </p:cNvSpPr>
          <p:nvPr/>
        </p:nvSpPr>
        <p:spPr bwMode="auto">
          <a:xfrm>
            <a:off x="7003014" y="1581166"/>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a:solidFill>
                  <a:schemeClr val="accent1"/>
                </a:solidFill>
                <a:latin typeface="+mj-ea"/>
                <a:ea typeface="+mj-ea"/>
                <a:sym typeface="+mn-ea"/>
              </a:rPr>
              <a:t>评审和测试</a:t>
            </a:r>
            <a:endParaRPr lang="zh-CN" altLang="en-US" sz="1600">
              <a:solidFill>
                <a:schemeClr val="accent1"/>
              </a:solidFill>
              <a:latin typeface="+mj-ea"/>
              <a:ea typeface="+mj-ea"/>
            </a:endParaRPr>
          </a:p>
        </p:txBody>
      </p:sp>
      <p:sp>
        <p:nvSpPr>
          <p:cNvPr id="71" name="椭圆 70"/>
          <p:cNvSpPr/>
          <p:nvPr/>
        </p:nvSpPr>
        <p:spPr>
          <a:xfrm>
            <a:off x="4191642" y="2992697"/>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3</a:t>
            </a:r>
            <a:endParaRPr lang="zh-CN" altLang="en-US" sz="1600">
              <a:latin typeface="+mj-lt"/>
            </a:endParaRPr>
          </a:p>
        </p:txBody>
      </p:sp>
      <p:sp>
        <p:nvSpPr>
          <p:cNvPr id="72" name="椭圆 71"/>
          <p:cNvSpPr/>
          <p:nvPr/>
        </p:nvSpPr>
        <p:spPr>
          <a:xfrm>
            <a:off x="8318507" y="152884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en-US" altLang="zh-CN" sz="1600">
              <a:latin typeface="+mj-lt"/>
            </a:endParaRPr>
          </a:p>
        </p:txBody>
      </p:sp>
      <p:sp>
        <p:nvSpPr>
          <p:cNvPr id="19" name="菱形 18"/>
          <p:cNvSpPr/>
          <p:nvPr/>
        </p:nvSpPr>
        <p:spPr>
          <a:xfrm>
            <a:off x="758557" y="1283601"/>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213600" y="2693776"/>
            <a:ext cx="1859280" cy="460375"/>
          </a:xfrm>
          <a:prstGeom prst="rect">
            <a:avLst/>
          </a:prstGeom>
        </p:spPr>
        <p:txBody>
          <a:bodyPr wrap="none">
            <a:spAutoFit/>
          </a:bodyPr>
          <a:lstStyle/>
          <a:p>
            <a:pPr algn="ctr">
              <a:defRPr/>
            </a:pPr>
            <a:r>
              <a:rPr lang="en-US" altLang="zh-CN" sz="2400" kern="100" smtClean="0">
                <a:solidFill>
                  <a:schemeClr val="accent1"/>
                </a:solidFill>
                <a:latin typeface="+mj-lt"/>
                <a:ea typeface="Microsoft YaHei" panose="020B0503020204020204" pitchFamily="34" charset="-122"/>
                <a:cs typeface="Times New Roman" panose="02020603050405020304" pitchFamily="18" charset="0"/>
              </a:rPr>
              <a:t>CONTENTS</a:t>
            </a:r>
            <a:endParaRPr lang="zh-CN" altLang="en-US" sz="2400" kern="100">
              <a:solidFill>
                <a:schemeClr val="accent1"/>
              </a:solidFill>
              <a:latin typeface="+mj-lt"/>
              <a:ea typeface="Microsoft YaHei" panose="020B0503020204020204" pitchFamily="34" charset="-122"/>
              <a:cs typeface="Times New Roman" panose="02020603050405020304" pitchFamily="18" charset="0"/>
            </a:endParaRPr>
          </a:p>
        </p:txBody>
      </p:sp>
      <p:sp>
        <p:nvSpPr>
          <p:cNvPr id="5" name="文本框 6"/>
          <p:cNvSpPr txBox="1">
            <a:spLocks noChangeArrowheads="1"/>
          </p:cNvSpPr>
          <p:nvPr/>
        </p:nvSpPr>
        <p:spPr bwMode="auto">
          <a:xfrm>
            <a:off x="7015079" y="2544461"/>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a:solidFill>
                  <a:schemeClr val="accent1"/>
                </a:solidFill>
                <a:latin typeface="+mj-ea"/>
                <a:ea typeface="+mj-ea"/>
                <a:sym typeface="+mn-ea"/>
              </a:rPr>
              <a:t>经验与教训</a:t>
            </a:r>
            <a:endParaRPr lang="zh-CN" altLang="en-US" sz="1600">
              <a:solidFill>
                <a:schemeClr val="accent1"/>
              </a:solidFill>
              <a:latin typeface="+mj-ea"/>
              <a:ea typeface="+mj-ea"/>
            </a:endParaRPr>
          </a:p>
        </p:txBody>
      </p:sp>
      <p:sp>
        <p:nvSpPr>
          <p:cNvPr id="7" name="椭圆 6"/>
          <p:cNvSpPr/>
          <p:nvPr/>
        </p:nvSpPr>
        <p:spPr>
          <a:xfrm>
            <a:off x="8318507" y="249277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5</a:t>
            </a:r>
            <a:endParaRPr lang="en-US" altLang="zh-CN" sz="160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413126" y="2310818"/>
            <a:ext cx="2316480" cy="521970"/>
          </a:xfrm>
          <a:prstGeom prst="rect">
            <a:avLst/>
          </a:prstGeom>
          <a:noFill/>
        </p:spPr>
        <p:txBody>
          <a:bodyPr wrap="none">
            <a:spAutoFit/>
          </a:bodyPr>
          <a:lstStyle/>
          <a:p>
            <a:pPr algn="l" fontAlgn="base">
              <a:spcBef>
                <a:spcPct val="0"/>
              </a:spcBef>
              <a:spcAft>
                <a:spcPct val="0"/>
              </a:spcAft>
              <a:defRPr/>
            </a:pPr>
            <a:r>
              <a:rPr lang="zh-CN" altLang="en-US" sz="2800" smtClean="0">
                <a:solidFill>
                  <a:schemeClr val="accent1"/>
                </a:solidFill>
                <a:latin typeface="+mj-ea"/>
                <a:ea typeface="+mj-ea"/>
                <a:sym typeface="+mn-ea"/>
              </a:rPr>
              <a:t>界面原型演示</a:t>
            </a:r>
            <a:endParaRPr lang="zh-CN" altLang="en-US" sz="2800" smtClean="0">
              <a:solidFill>
                <a:schemeClr val="accent1"/>
              </a:solidFill>
              <a:latin typeface="+mj-ea"/>
              <a:ea typeface="+mj-ea"/>
              <a:sym typeface="+mn-ea"/>
            </a:endParaRPr>
          </a:p>
        </p:txBody>
      </p:sp>
      <p:cxnSp>
        <p:nvCxnSpPr>
          <p:cNvPr id="16" name="直接连接符 15"/>
          <p:cNvCxnSpPr/>
          <p:nvPr/>
        </p:nvCxnSpPr>
        <p:spPr>
          <a:xfrm>
            <a:off x="3526155" y="2832735"/>
            <a:ext cx="2113915" cy="444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Freeform 21"/>
          <p:cNvSpPr>
            <a:spLocks noEditPoints="1"/>
          </p:cNvSpPr>
          <p:nvPr/>
        </p:nvSpPr>
        <p:spPr bwMode="auto">
          <a:xfrm>
            <a:off x="4312604" y="662305"/>
            <a:ext cx="540000" cy="54000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rgbClr val="30437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8726" y="2310818"/>
            <a:ext cx="1605280" cy="521970"/>
          </a:xfrm>
          <a:prstGeom prst="rect">
            <a:avLst/>
          </a:prstGeom>
          <a:noFill/>
        </p:spPr>
        <p:txBody>
          <a:bodyPr wrap="none">
            <a:spAutoFit/>
          </a:bodyPr>
          <a:lstStyle/>
          <a:p>
            <a:pPr algn="l" fontAlgn="base">
              <a:spcBef>
                <a:spcPct val="0"/>
              </a:spcBef>
              <a:spcAft>
                <a:spcPct val="0"/>
              </a:spcAft>
              <a:defRPr/>
            </a:pPr>
            <a:r>
              <a:rPr lang="zh-CN" altLang="en-US" sz="2800">
                <a:solidFill>
                  <a:schemeClr val="accent1"/>
                </a:solidFill>
                <a:latin typeface="+mj-ea"/>
                <a:ea typeface="+mj-ea"/>
                <a:sym typeface="+mn-ea"/>
              </a:rPr>
              <a:t>软件特性</a:t>
            </a:r>
            <a:endParaRPr lang="zh-CN" altLang="en-US" sz="2800" kern="100" smtClean="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27104" y="689063"/>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 name="直接连接符 1"/>
          <p:cNvCxnSpPr/>
          <p:nvPr/>
        </p:nvCxnSpPr>
        <p:spPr>
          <a:xfrm>
            <a:off x="3685540" y="2832735"/>
            <a:ext cx="1794510" cy="76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46442" y="192566"/>
            <a:ext cx="1097280" cy="368300"/>
          </a:xfrm>
          <a:prstGeom prst="rect">
            <a:avLst/>
          </a:prstGeom>
          <a:noFill/>
        </p:spPr>
        <p:txBody>
          <a:bodyPr wrap="none">
            <a:spAutoFit/>
          </a:bodyPr>
          <a:lstStyle/>
          <a:p>
            <a:pPr algn="l" fontAlgn="base">
              <a:spcBef>
                <a:spcPct val="0"/>
              </a:spcBef>
              <a:spcAft>
                <a:spcPct val="0"/>
              </a:spcAft>
              <a:defRPr/>
            </a:pPr>
            <a:r>
              <a:rPr lang="zh-CN" altLang="en-US" sz="1800">
                <a:solidFill>
                  <a:schemeClr val="accent1"/>
                </a:solidFill>
                <a:latin typeface="+mj-ea"/>
                <a:ea typeface="+mj-ea"/>
                <a:sym typeface="+mn-ea"/>
              </a:rPr>
              <a:t>软件特性</a:t>
            </a:r>
            <a:endParaRPr lang="zh-CN" altLang="en-US" sz="18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497840" y="3566795"/>
            <a:ext cx="1334135" cy="306705"/>
          </a:xfrm>
          <a:prstGeom prst="rect">
            <a:avLst/>
          </a:prstGeom>
        </p:spPr>
        <p:txBody>
          <a:bodyPr wrap="square">
            <a:spAutoFit/>
          </a:bodyPr>
          <a:lstStyle/>
          <a:p>
            <a:pPr algn="ctr"/>
            <a:r>
              <a:rPr lang="zh-CN" altLang="en-US" sz="1400">
                <a:solidFill>
                  <a:schemeClr val="accent1"/>
                </a:solidFill>
                <a:latin typeface="Microsoft YaHei" panose="020B0503020204020204" pitchFamily="34" charset="-122"/>
                <a:ea typeface="Microsoft YaHei" panose="020B0503020204020204" pitchFamily="34" charset="-122"/>
              </a:rPr>
              <a:t> 软件产生初衷</a:t>
            </a:r>
            <a:endParaRPr lang="zh-CN" altLang="en-US" sz="1400">
              <a:solidFill>
                <a:schemeClr val="accent1"/>
              </a:solidFill>
              <a:latin typeface="Microsoft YaHei" panose="020B0503020204020204" pitchFamily="34" charset="-122"/>
              <a:ea typeface="Microsoft YaHei" panose="020B0503020204020204" pitchFamily="34" charset="-122"/>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3205506" y="199277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99900" y="1685633"/>
            <a:ext cx="1032714" cy="306705"/>
          </a:xfrm>
          <a:prstGeom prst="rect">
            <a:avLst/>
          </a:prstGeom>
        </p:spPr>
        <p:txBody>
          <a:bodyPr wrap="square">
            <a:spAutoFit/>
          </a:bodyPr>
          <a:lstStyle/>
          <a:p>
            <a:pPr algn="ctr"/>
            <a:r>
              <a:rPr lang="zh-CN" altLang="en-US" sz="1400">
                <a:solidFill>
                  <a:schemeClr val="accent1"/>
                </a:solidFill>
                <a:latin typeface="Microsoft YaHei" panose="020B0503020204020204" pitchFamily="34" charset="-122"/>
                <a:ea typeface="Microsoft YaHei" panose="020B0503020204020204" pitchFamily="34" charset="-122"/>
              </a:rPr>
              <a:t>确定项目</a:t>
            </a:r>
            <a:endParaRPr lang="zh-CN" altLang="en-US" sz="1400">
              <a:solidFill>
                <a:schemeClr val="accent1"/>
              </a:solidFill>
              <a:latin typeface="Microsoft YaHei" panose="020B0503020204020204" pitchFamily="34" charset="-122"/>
              <a:ea typeface="Microsoft YaHei" panose="020B0503020204020204" pitchFamily="34" charset="-122"/>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5394026"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7016" y="3566843"/>
            <a:ext cx="1112390" cy="306705"/>
          </a:xfrm>
          <a:prstGeom prst="rect">
            <a:avLst/>
          </a:prstGeom>
        </p:spPr>
        <p:txBody>
          <a:bodyPr wrap="square">
            <a:spAutoFit/>
          </a:bodyPr>
          <a:lstStyle/>
          <a:p>
            <a:pPr algn="ctr"/>
            <a:r>
              <a:rPr lang="zh-CN" altLang="zh-CN" sz="1400">
                <a:solidFill>
                  <a:schemeClr val="accent1"/>
                </a:solidFill>
                <a:latin typeface="Microsoft YaHei" panose="020B0503020204020204" pitchFamily="34" charset="-122"/>
                <a:ea typeface="Microsoft YaHei" panose="020B0503020204020204" pitchFamily="34" charset="-122"/>
              </a:rPr>
              <a:t>市场调查</a:t>
            </a:r>
            <a:endParaRPr lang="zh-CN" altLang="zh-CN" sz="1400">
              <a:solidFill>
                <a:schemeClr val="accent1"/>
              </a:solidFill>
              <a:latin typeface="Microsoft YaHei" panose="020B0503020204020204" pitchFamily="34" charset="-122"/>
              <a:ea typeface="Microsoft YaHei" panose="020B0503020204020204" pitchFamily="34" charset="-122"/>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a:off x="7450690" y="198642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09002" y="1685633"/>
            <a:ext cx="1119891" cy="306705"/>
          </a:xfrm>
          <a:prstGeom prst="rect">
            <a:avLst/>
          </a:prstGeom>
        </p:spPr>
        <p:txBody>
          <a:bodyPr wrap="square">
            <a:spAutoFit/>
          </a:bodyPr>
          <a:lstStyle/>
          <a:p>
            <a:pPr algn="ctr"/>
            <a:r>
              <a:rPr lang="zh-CN" altLang="en-US" sz="1400">
                <a:solidFill>
                  <a:schemeClr val="accent1"/>
                </a:solidFill>
                <a:latin typeface="Microsoft YaHei" panose="020B0503020204020204" pitchFamily="34" charset="-122"/>
                <a:ea typeface="Microsoft YaHei" panose="020B0503020204020204" pitchFamily="34" charset="-122"/>
              </a:rPr>
              <a:t>软件特性</a:t>
            </a:r>
            <a:endParaRPr lang="zh-CN" altLang="en-US" sz="1400">
              <a:solidFill>
                <a:schemeClr val="accent1"/>
              </a:solidFill>
              <a:latin typeface="Microsoft YaHei" panose="020B0503020204020204" pitchFamily="34" charset="-122"/>
              <a:ea typeface="Microsoft YaHei" panose="020B0503020204020204" pitchFamily="34" charset="-122"/>
            </a:endParaRPr>
          </a:p>
        </p:txBody>
      </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5" name="Freeform 911"/>
          <p:cNvSpPr>
            <a:spLocks noEditPoints="1"/>
          </p:cNvSpPr>
          <p:nvPr/>
        </p:nvSpPr>
        <p:spPr bwMode="auto">
          <a:xfrm>
            <a:off x="3118009" y="2222291"/>
            <a:ext cx="396000" cy="288000"/>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rgbClr val="30437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2" name="文本框 1"/>
          <p:cNvSpPr txBox="1"/>
          <p:nvPr/>
        </p:nvSpPr>
        <p:spPr>
          <a:xfrm>
            <a:off x="549275" y="3973830"/>
            <a:ext cx="1334770" cy="460375"/>
          </a:xfrm>
          <a:prstGeom prst="rect">
            <a:avLst/>
          </a:prstGeom>
          <a:noFill/>
        </p:spPr>
        <p:txBody>
          <a:bodyPr wrap="square" rtlCol="0">
            <a:spAutoFit/>
          </a:bodyPr>
          <a:p>
            <a:pPr marL="285750" indent="-285750" algn="l">
              <a:buFont typeface="Arial" panose="020B0604020202020204" pitchFamily="34" charset="0"/>
              <a:buChar char="•"/>
            </a:pPr>
            <a:r>
              <a:rPr lang="zh-CN" altLang="en-US" sz="1200"/>
              <a:t>课程要求</a:t>
            </a:r>
            <a:endParaRPr lang="zh-CN" altLang="en-US" sz="1200"/>
          </a:p>
          <a:p>
            <a:pPr marL="285750" indent="-285750" algn="l">
              <a:buFont typeface="Arial" panose="020B0604020202020204" pitchFamily="34" charset="0"/>
              <a:buChar char="•"/>
            </a:pPr>
            <a:r>
              <a:rPr lang="zh-CN" altLang="en-US" sz="1200"/>
              <a:t>本身兴趣</a:t>
            </a:r>
            <a:endParaRPr lang="zh-CN" altLang="en-US" sz="1200"/>
          </a:p>
        </p:txBody>
      </p:sp>
      <p:sp>
        <p:nvSpPr>
          <p:cNvPr id="3" name="文本框 2"/>
          <p:cNvSpPr txBox="1"/>
          <p:nvPr/>
        </p:nvSpPr>
        <p:spPr>
          <a:xfrm>
            <a:off x="2644140" y="1110615"/>
            <a:ext cx="1334770" cy="460375"/>
          </a:xfrm>
          <a:prstGeom prst="rect">
            <a:avLst/>
          </a:prstGeom>
          <a:noFill/>
        </p:spPr>
        <p:txBody>
          <a:bodyPr wrap="square" rtlCol="0">
            <a:spAutoFit/>
          </a:bodyPr>
          <a:p>
            <a:pPr marL="285750" indent="-285750" algn="l">
              <a:buFont typeface="Arial" panose="020B0604020202020204" pitchFamily="34" charset="0"/>
              <a:buChar char="•"/>
            </a:pPr>
            <a:r>
              <a:rPr lang="zh-CN" altLang="en-US" sz="1200"/>
              <a:t>开发平台</a:t>
            </a:r>
            <a:endParaRPr lang="zh-CN" altLang="en-US" sz="1200"/>
          </a:p>
          <a:p>
            <a:pPr marL="285750" indent="-285750" algn="l">
              <a:buFont typeface="Arial" panose="020B0604020202020204" pitchFamily="34" charset="0"/>
              <a:buChar char="•"/>
            </a:pPr>
            <a:r>
              <a:rPr lang="zh-CN" altLang="en-US" sz="1200"/>
              <a:t>项目类型</a:t>
            </a:r>
            <a:endParaRPr lang="zh-CN" altLang="en-US" sz="1200"/>
          </a:p>
        </p:txBody>
      </p:sp>
      <p:sp>
        <p:nvSpPr>
          <p:cNvPr id="12" name="文本框 11"/>
          <p:cNvSpPr txBox="1"/>
          <p:nvPr/>
        </p:nvSpPr>
        <p:spPr>
          <a:xfrm>
            <a:off x="4710430" y="3973830"/>
            <a:ext cx="1880235" cy="460375"/>
          </a:xfrm>
          <a:prstGeom prst="rect">
            <a:avLst/>
          </a:prstGeom>
          <a:noFill/>
        </p:spPr>
        <p:txBody>
          <a:bodyPr wrap="square" rtlCol="0">
            <a:spAutoFit/>
          </a:bodyPr>
          <a:p>
            <a:pPr marL="285750" indent="-285750" algn="l">
              <a:buFont typeface="Arial" panose="020B0604020202020204" pitchFamily="34" charset="0"/>
              <a:buChar char="•"/>
            </a:pPr>
            <a:r>
              <a:rPr lang="zh-CN" altLang="en-US" sz="1200"/>
              <a:t>容量小，个体消费高</a:t>
            </a:r>
            <a:endParaRPr lang="zh-CN" altLang="en-US" sz="1200"/>
          </a:p>
          <a:p>
            <a:pPr marL="285750" indent="-285750" algn="l">
              <a:buFont typeface="Arial" panose="020B0604020202020204" pitchFamily="34" charset="0"/>
              <a:buChar char="•"/>
            </a:pPr>
            <a:r>
              <a:rPr lang="zh-CN" altLang="en-US" sz="1200"/>
              <a:t>饱和度低，需求大</a:t>
            </a:r>
            <a:endParaRPr lang="zh-CN" altLang="en-US" sz="1200"/>
          </a:p>
        </p:txBody>
      </p:sp>
      <p:cxnSp>
        <p:nvCxnSpPr>
          <p:cNvPr id="13" name="直接连接符 12"/>
          <p:cNvCxnSpPr/>
          <p:nvPr/>
        </p:nvCxnSpPr>
        <p:spPr>
          <a:xfrm>
            <a:off x="5521026" y="4021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89090" y="1295400"/>
            <a:ext cx="1586230" cy="275590"/>
          </a:xfrm>
          <a:prstGeom prst="rect">
            <a:avLst/>
          </a:prstGeom>
          <a:noFill/>
        </p:spPr>
        <p:txBody>
          <a:bodyPr wrap="square" rtlCol="0">
            <a:spAutoFit/>
          </a:bodyPr>
          <a:p>
            <a:pPr marL="285750" indent="-285750" algn="l">
              <a:buFont typeface="Arial" panose="020B0604020202020204" pitchFamily="34" charset="0"/>
              <a:buChar char="•"/>
            </a:pPr>
            <a:r>
              <a:rPr lang="zh-CN" altLang="en-US" sz="1200"/>
              <a:t>质量，剧情</a:t>
            </a:r>
            <a:r>
              <a:rPr lang="zh-CN" altLang="en-US" sz="1200"/>
              <a:t>为先</a:t>
            </a:r>
            <a:endParaRPr lang="zh-CN" altLang="en-US" sz="1200"/>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097280" cy="368300"/>
          </a:xfrm>
          <a:prstGeom prst="rect">
            <a:avLst/>
          </a:prstGeom>
          <a:noFill/>
        </p:spPr>
        <p:txBody>
          <a:bodyPr wrap="none">
            <a:spAutoFit/>
          </a:bodyPr>
          <a:lstStyle/>
          <a:p>
            <a:pPr algn="l">
              <a:defRPr/>
            </a:pPr>
            <a:r>
              <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市场调查</a:t>
            </a:r>
            <a:endPar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0" name="菱形 39"/>
          <p:cNvSpPr/>
          <p:nvPr/>
        </p:nvSpPr>
        <p:spPr>
          <a:xfrm>
            <a:off x="3071930" y="108242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45330" y="108242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71930" y="255582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45330" y="255582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466970" y="1082420"/>
            <a:ext cx="1605280" cy="337185"/>
          </a:xfrm>
          <a:prstGeom prst="rect">
            <a:avLst/>
          </a:prstGeom>
          <a:noFill/>
        </p:spPr>
        <p:txBody>
          <a:bodyPr wrap="none">
            <a:spAutoFit/>
          </a:bodyPr>
          <a:lstStyle/>
          <a:p>
            <a:pPr algn="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平均消费水平高</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5" name="矩形 44"/>
          <p:cNvSpPr/>
          <p:nvPr/>
        </p:nvSpPr>
        <p:spPr>
          <a:xfrm>
            <a:off x="1694180" y="1402080"/>
            <a:ext cx="1377950" cy="81851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VR</a:t>
            </a:r>
            <a:r>
              <a:rPr lang="zh-CN" altLang="en-US" sz="1050">
                <a:solidFill>
                  <a:schemeClr val="tx1">
                    <a:lumMod val="85000"/>
                    <a:lumOff val="15000"/>
                  </a:schemeClr>
                </a:solidFill>
              </a:rPr>
              <a:t>设备的平均价格为</a:t>
            </a:r>
            <a:r>
              <a:rPr lang="en-US" altLang="zh-CN" sz="1050">
                <a:solidFill>
                  <a:schemeClr val="tx1">
                    <a:lumMod val="85000"/>
                    <a:lumOff val="15000"/>
                  </a:schemeClr>
                </a:solidFill>
              </a:rPr>
              <a:t>3000</a:t>
            </a:r>
            <a:r>
              <a:rPr lang="zh-CN" altLang="en-US" sz="1050">
                <a:solidFill>
                  <a:schemeClr val="tx1">
                    <a:lumMod val="85000"/>
                    <a:lumOff val="15000"/>
                  </a:schemeClr>
                </a:solidFill>
              </a:rPr>
              <a:t>到</a:t>
            </a:r>
            <a:r>
              <a:rPr lang="en-US" altLang="zh-CN" sz="1050">
                <a:solidFill>
                  <a:schemeClr val="tx1">
                    <a:lumMod val="85000"/>
                    <a:lumOff val="15000"/>
                  </a:schemeClr>
                </a:solidFill>
              </a:rPr>
              <a:t>4000</a:t>
            </a:r>
            <a:r>
              <a:rPr lang="zh-CN" altLang="en-US" sz="1050">
                <a:solidFill>
                  <a:schemeClr val="tx1">
                    <a:lumMod val="85000"/>
                    <a:lumOff val="15000"/>
                  </a:schemeClr>
                </a:solidFill>
              </a:rPr>
              <a:t>人民币左右</a:t>
            </a:r>
            <a:endParaRPr lang="zh-CN" altLang="en-US" sz="1050">
              <a:solidFill>
                <a:schemeClr val="tx1">
                  <a:lumMod val="85000"/>
                  <a:lumOff val="15000"/>
                </a:schemeClr>
              </a:solidFill>
            </a:endParaRPr>
          </a:p>
        </p:txBody>
      </p:sp>
      <p:cxnSp>
        <p:nvCxnSpPr>
          <p:cNvPr id="46" name="直接连接符 45"/>
          <p:cNvCxnSpPr/>
          <p:nvPr/>
        </p:nvCxnSpPr>
        <p:spPr>
          <a:xfrm>
            <a:off x="2806791" y="14459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2007255" y="2968702"/>
            <a:ext cx="995680" cy="337185"/>
          </a:xfrm>
          <a:prstGeom prst="rect">
            <a:avLst/>
          </a:prstGeom>
          <a:noFill/>
        </p:spPr>
        <p:txBody>
          <a:bodyPr wrap="none">
            <a:spAutoFit/>
          </a:bodyPr>
          <a:lstStyle/>
          <a:p>
            <a:pPr algn="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饱和度低</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8" name="矩形 47"/>
          <p:cNvSpPr/>
          <p:nvPr/>
        </p:nvSpPr>
        <p:spPr>
          <a:xfrm>
            <a:off x="1346835" y="3288030"/>
            <a:ext cx="1656080" cy="1060450"/>
          </a:xfrm>
          <a:prstGeom prst="rect">
            <a:avLst/>
          </a:prstGeom>
        </p:spPr>
        <p:txBody>
          <a:bodyPr wrap="square">
            <a:spAutoFit/>
          </a:bodyPr>
          <a:lstStyle/>
          <a:p>
            <a:pPr algn="r">
              <a:lnSpc>
                <a:spcPct val="150000"/>
              </a:lnSpc>
            </a:pPr>
            <a:r>
              <a:rPr lang="en-US" sz="1050">
                <a:solidFill>
                  <a:schemeClr val="tx1">
                    <a:lumMod val="85000"/>
                    <a:lumOff val="15000"/>
                  </a:schemeClr>
                </a:solidFill>
                <a:sym typeface="+mn-ea"/>
              </a:rPr>
              <a:t>2019</a:t>
            </a:r>
            <a:r>
              <a:rPr lang="zh-CN" altLang="en-US" sz="1050">
                <a:solidFill>
                  <a:schemeClr val="tx1">
                    <a:lumMod val="85000"/>
                    <a:lumOff val="15000"/>
                  </a:schemeClr>
                </a:solidFill>
                <a:sym typeface="+mn-ea"/>
              </a:rPr>
              <a:t>年</a:t>
            </a:r>
            <a:r>
              <a:rPr lang="en-US" altLang="zh-CN" sz="1050">
                <a:solidFill>
                  <a:schemeClr val="tx1">
                    <a:lumMod val="85000"/>
                    <a:lumOff val="15000"/>
                  </a:schemeClr>
                </a:solidFill>
                <a:sym typeface="+mn-ea"/>
              </a:rPr>
              <a:t>4</a:t>
            </a:r>
            <a:r>
              <a:rPr lang="zh-CN" altLang="en-US" sz="1050">
                <a:solidFill>
                  <a:schemeClr val="tx1">
                    <a:lumMod val="85000"/>
                    <a:lumOff val="15000"/>
                  </a:schemeClr>
                </a:solidFill>
                <a:sym typeface="+mn-ea"/>
              </a:rPr>
              <a:t>月</a:t>
            </a:r>
            <a:r>
              <a:rPr lang="en-US" altLang="zh-CN" sz="1050">
                <a:solidFill>
                  <a:schemeClr val="tx1">
                    <a:lumMod val="85000"/>
                    <a:lumOff val="15000"/>
                  </a:schemeClr>
                </a:solidFill>
                <a:sym typeface="+mn-ea"/>
              </a:rPr>
              <a:t>Steam</a:t>
            </a:r>
            <a:r>
              <a:rPr lang="zh-CN" altLang="en-US" sz="1050">
                <a:solidFill>
                  <a:schemeClr val="tx1">
                    <a:lumMod val="85000"/>
                    <a:lumOff val="15000"/>
                  </a:schemeClr>
                </a:solidFill>
                <a:sym typeface="+mn-ea"/>
              </a:rPr>
              <a:t>平台总应用数量为</a:t>
            </a:r>
            <a:r>
              <a:rPr lang="en-US" altLang="zh-CN" sz="1050">
                <a:solidFill>
                  <a:schemeClr val="tx1">
                    <a:lumMod val="85000"/>
                    <a:lumOff val="15000"/>
                  </a:schemeClr>
                </a:solidFill>
                <a:sym typeface="+mn-ea"/>
              </a:rPr>
              <a:t>59201</a:t>
            </a:r>
            <a:r>
              <a:rPr lang="zh-CN" altLang="en-US" sz="1050">
                <a:solidFill>
                  <a:schemeClr val="tx1">
                    <a:lumMod val="85000"/>
                    <a:lumOff val="15000"/>
                  </a:schemeClr>
                </a:solidFill>
                <a:sym typeface="+mn-ea"/>
              </a:rPr>
              <a:t>款，其中</a:t>
            </a:r>
            <a:r>
              <a:rPr lang="en-US" altLang="zh-CN" sz="1050">
                <a:solidFill>
                  <a:schemeClr val="tx1">
                    <a:lumMod val="85000"/>
                    <a:lumOff val="15000"/>
                  </a:schemeClr>
                </a:solidFill>
                <a:sym typeface="+mn-ea"/>
              </a:rPr>
              <a:t>VR</a:t>
            </a:r>
            <a:r>
              <a:rPr lang="zh-CN" altLang="en-US" sz="1050">
                <a:solidFill>
                  <a:schemeClr val="tx1">
                    <a:lumMod val="85000"/>
                    <a:lumOff val="15000"/>
                  </a:schemeClr>
                </a:solidFill>
                <a:sym typeface="+mn-ea"/>
              </a:rPr>
              <a:t>的应用数量仅达到</a:t>
            </a:r>
            <a:r>
              <a:rPr lang="en-US" altLang="zh-CN" sz="1050">
                <a:solidFill>
                  <a:schemeClr val="tx1">
                    <a:lumMod val="85000"/>
                    <a:lumOff val="15000"/>
                  </a:schemeClr>
                </a:solidFill>
                <a:sym typeface="+mn-ea"/>
              </a:rPr>
              <a:t>4171</a:t>
            </a:r>
            <a:r>
              <a:rPr lang="zh-CN" altLang="en-US" sz="1050">
                <a:solidFill>
                  <a:schemeClr val="tx1">
                    <a:lumMod val="85000"/>
                    <a:lumOff val="15000"/>
                  </a:schemeClr>
                </a:solidFill>
                <a:sym typeface="+mn-ea"/>
              </a:rPr>
              <a:t>款，占比仅为</a:t>
            </a:r>
            <a:r>
              <a:rPr lang="en-US" altLang="zh-CN" sz="1050">
                <a:solidFill>
                  <a:schemeClr val="tx1">
                    <a:lumMod val="85000"/>
                    <a:lumOff val="15000"/>
                  </a:schemeClr>
                </a:solidFill>
                <a:sym typeface="+mn-ea"/>
              </a:rPr>
              <a:t>7.0%</a:t>
            </a:r>
            <a:endParaRPr lang="en-US" altLang="zh-CN" sz="1050">
              <a:solidFill>
                <a:schemeClr val="tx1">
                  <a:lumMod val="85000"/>
                  <a:lumOff val="15000"/>
                </a:schemeClr>
              </a:solidFill>
              <a:sym typeface="+mn-ea"/>
            </a:endParaRPr>
          </a:p>
        </p:txBody>
      </p:sp>
      <p:cxnSp>
        <p:nvCxnSpPr>
          <p:cNvPr id="49" name="直接连接符 48"/>
          <p:cNvCxnSpPr/>
          <p:nvPr/>
        </p:nvCxnSpPr>
        <p:spPr>
          <a:xfrm>
            <a:off x="2737476" y="333219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65147" y="2968702"/>
            <a:ext cx="1605280" cy="337185"/>
          </a:xfrm>
          <a:prstGeom prst="rect">
            <a:avLst/>
          </a:prstGeom>
          <a:noFill/>
        </p:spPr>
        <p:txBody>
          <a:bodyPr wrap="none">
            <a:spAutoFit/>
          </a:bodyPr>
          <a:lstStyle/>
          <a:p>
            <a:pP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优质内容</a:t>
            </a: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需求大</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1" name="矩形 50"/>
          <p:cNvSpPr/>
          <p:nvPr/>
        </p:nvSpPr>
        <p:spPr>
          <a:xfrm>
            <a:off x="6064885" y="3288030"/>
            <a:ext cx="2212975" cy="1060450"/>
          </a:xfrm>
          <a:prstGeom prst="rect">
            <a:avLst/>
          </a:prstGeom>
        </p:spPr>
        <p:txBody>
          <a:bodyPr wrap="square">
            <a:spAutoFit/>
          </a:bodyPr>
          <a:lstStyle/>
          <a:p>
            <a:pPr algn="l">
              <a:lnSpc>
                <a:spcPct val="150000"/>
              </a:lnSpc>
            </a:pPr>
            <a:r>
              <a:rPr lang="zh-CN" altLang="en-US" sz="1050">
                <a:solidFill>
                  <a:schemeClr val="tx1">
                    <a:lumMod val="85000"/>
                    <a:lumOff val="15000"/>
                  </a:schemeClr>
                </a:solidFill>
                <a:sym typeface="+mn-ea"/>
              </a:rPr>
              <a:t>在</a:t>
            </a:r>
            <a:r>
              <a:rPr lang="en-US" altLang="zh-CN" sz="1050">
                <a:solidFill>
                  <a:schemeClr val="tx1">
                    <a:lumMod val="85000"/>
                    <a:lumOff val="15000"/>
                  </a:schemeClr>
                </a:solidFill>
                <a:sym typeface="+mn-ea"/>
              </a:rPr>
              <a:t>2019</a:t>
            </a:r>
            <a:r>
              <a:rPr lang="zh-CN" altLang="en-US" sz="1050">
                <a:solidFill>
                  <a:schemeClr val="tx1">
                    <a:lumMod val="85000"/>
                    <a:lumOff val="15000"/>
                  </a:schemeClr>
                </a:solidFill>
                <a:sym typeface="+mn-ea"/>
              </a:rPr>
              <a:t>年对</a:t>
            </a:r>
            <a:r>
              <a:rPr lang="en-US" altLang="zh-CN" sz="1050">
                <a:solidFill>
                  <a:schemeClr val="tx1">
                    <a:lumMod val="85000"/>
                    <a:lumOff val="15000"/>
                  </a:schemeClr>
                </a:solidFill>
                <a:sym typeface="+mn-ea"/>
              </a:rPr>
              <a:t>VR</a:t>
            </a:r>
            <a:r>
              <a:rPr lang="zh-CN" altLang="en-US" sz="1050">
                <a:solidFill>
                  <a:schemeClr val="tx1">
                    <a:lumMod val="85000"/>
                    <a:lumOff val="15000"/>
                  </a:schemeClr>
                </a:solidFill>
                <a:sym typeface="+mn-ea"/>
              </a:rPr>
              <a:t>玩家进行的一次调研报告中，，在问题</a:t>
            </a:r>
            <a:r>
              <a:rPr lang="en-US" altLang="zh-CN" sz="1050">
                <a:solidFill>
                  <a:schemeClr val="tx1">
                    <a:lumMod val="85000"/>
                    <a:lumOff val="15000"/>
                  </a:schemeClr>
                </a:solidFill>
                <a:sym typeface="+mn-ea"/>
              </a:rPr>
              <a:t>“</a:t>
            </a:r>
            <a:r>
              <a:rPr lang="zh-CN" altLang="en-US" sz="1050">
                <a:solidFill>
                  <a:schemeClr val="tx1">
                    <a:lumMod val="85000"/>
                    <a:lumOff val="15000"/>
                  </a:schemeClr>
                </a:solidFill>
                <a:sym typeface="+mn-ea"/>
              </a:rPr>
              <a:t>什么情况下愿意经常使用</a:t>
            </a:r>
            <a:r>
              <a:rPr lang="en-US" altLang="zh-CN" sz="1050">
                <a:solidFill>
                  <a:schemeClr val="tx1">
                    <a:lumMod val="85000"/>
                    <a:lumOff val="15000"/>
                  </a:schemeClr>
                </a:solidFill>
                <a:sym typeface="+mn-ea"/>
              </a:rPr>
              <a:t>VR“</a:t>
            </a:r>
            <a:r>
              <a:rPr lang="zh-CN" altLang="en-US" sz="1050">
                <a:solidFill>
                  <a:schemeClr val="tx1">
                    <a:lumMod val="85000"/>
                    <a:lumOff val="15000"/>
                  </a:schemeClr>
                </a:solidFill>
                <a:sym typeface="+mn-ea"/>
              </a:rPr>
              <a:t>中，有</a:t>
            </a:r>
            <a:r>
              <a:rPr lang="en-US" altLang="zh-CN" sz="1050">
                <a:solidFill>
                  <a:schemeClr val="tx1">
                    <a:lumMod val="85000"/>
                    <a:lumOff val="15000"/>
                  </a:schemeClr>
                </a:solidFill>
                <a:sym typeface="+mn-ea"/>
              </a:rPr>
              <a:t>78%</a:t>
            </a:r>
            <a:r>
              <a:rPr lang="zh-CN" altLang="en-US" sz="1050">
                <a:solidFill>
                  <a:schemeClr val="tx1">
                    <a:lumMod val="85000"/>
                    <a:lumOff val="15000"/>
                  </a:schemeClr>
                </a:solidFill>
                <a:sym typeface="+mn-ea"/>
              </a:rPr>
              <a:t>的玩家表示希望有更多好玩的游戏。</a:t>
            </a:r>
            <a:endParaRPr lang="zh-CN" altLang="en-US" sz="1050">
              <a:solidFill>
                <a:schemeClr val="tx1">
                  <a:lumMod val="85000"/>
                  <a:lumOff val="15000"/>
                </a:schemeClr>
              </a:solidFill>
              <a:sym typeface="+mn-ea"/>
            </a:endParaRPr>
          </a:p>
        </p:txBody>
      </p:sp>
      <p:cxnSp>
        <p:nvCxnSpPr>
          <p:cNvPr id="52" name="直接连接符 51"/>
          <p:cNvCxnSpPr/>
          <p:nvPr/>
        </p:nvCxnSpPr>
        <p:spPr>
          <a:xfrm>
            <a:off x="6156313" y="333219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65147" y="1082420"/>
            <a:ext cx="792480" cy="337185"/>
          </a:xfrm>
          <a:prstGeom prst="rect">
            <a:avLst/>
          </a:prstGeom>
          <a:noFill/>
        </p:spPr>
        <p:txBody>
          <a:bodyPr wrap="none">
            <a:spAutoFit/>
          </a:bodyPr>
          <a:lstStyle/>
          <a:p>
            <a:pP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体量</a:t>
            </a: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小</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1" name="矩形 60"/>
          <p:cNvSpPr/>
          <p:nvPr/>
        </p:nvSpPr>
        <p:spPr>
          <a:xfrm>
            <a:off x="6064885" y="1402080"/>
            <a:ext cx="1786255" cy="1060450"/>
          </a:xfrm>
          <a:prstGeom prst="rect">
            <a:avLst/>
          </a:prstGeom>
        </p:spPr>
        <p:txBody>
          <a:bodyPr wrap="square">
            <a:spAutoFit/>
          </a:bodyPr>
          <a:lstStyle/>
          <a:p>
            <a:pPr algn="l">
              <a:lnSpc>
                <a:spcPct val="150000"/>
              </a:lnSpc>
            </a:pPr>
            <a:r>
              <a:rPr lang="en-US" altLang="zh-CN" sz="1050">
                <a:solidFill>
                  <a:schemeClr val="tx1">
                    <a:lumMod val="85000"/>
                    <a:lumOff val="15000"/>
                  </a:schemeClr>
                </a:solidFill>
                <a:sym typeface="+mn-ea"/>
              </a:rPr>
              <a:t>Steam游戏平台2019年VR玩家占到总用户的数据，为1.16%，而具体的</a:t>
            </a:r>
            <a:r>
              <a:rPr lang="en-US" altLang="zh-CN" sz="1050">
                <a:solidFill>
                  <a:schemeClr val="tx1">
                    <a:lumMod val="85000"/>
                    <a:lumOff val="15000"/>
                  </a:schemeClr>
                </a:solidFill>
                <a:latin typeface="+mj-ea"/>
                <a:ea typeface="+mj-ea"/>
                <a:sym typeface="+mn-ea"/>
              </a:rPr>
              <a:t>体量</a:t>
            </a:r>
            <a:r>
              <a:rPr lang="en-US" altLang="zh-CN" sz="1050">
                <a:solidFill>
                  <a:schemeClr val="tx1">
                    <a:lumMod val="85000"/>
                    <a:lumOff val="15000"/>
                  </a:schemeClr>
                </a:solidFill>
                <a:sym typeface="+mn-ea"/>
              </a:rPr>
              <a:t>约为116万。</a:t>
            </a:r>
            <a:endParaRPr lang="en-US" altLang="zh-CN" sz="1050">
              <a:solidFill>
                <a:schemeClr val="tx1">
                  <a:lumMod val="85000"/>
                  <a:lumOff val="15000"/>
                </a:schemeClr>
              </a:solidFill>
              <a:sym typeface="+mn-ea"/>
            </a:endParaRPr>
          </a:p>
        </p:txBody>
      </p:sp>
      <p:cxnSp>
        <p:nvCxnSpPr>
          <p:cNvPr id="62" name="直接连接符 61"/>
          <p:cNvCxnSpPr/>
          <p:nvPr/>
        </p:nvCxnSpPr>
        <p:spPr>
          <a:xfrm>
            <a:off x="6156313" y="14459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639820" y="1545590"/>
            <a:ext cx="324000" cy="432000"/>
            <a:chOff x="11978" y="4503"/>
            <a:chExt cx="390" cy="566"/>
          </a:xfrm>
          <a:solidFill>
            <a:srgbClr val="304371"/>
          </a:solidFill>
        </p:grpSpPr>
        <p:sp>
          <p:nvSpPr>
            <p:cNvPr id="87" name="AutoShape 30"/>
            <p:cNvSpPr/>
            <p:nvPr/>
          </p:nvSpPr>
          <p:spPr bwMode="auto">
            <a:xfrm>
              <a:off x="11978" y="4503"/>
              <a:ext cx="390" cy="567"/>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p:nvPr/>
          </p:nvSpPr>
          <p:spPr bwMode="auto">
            <a:xfrm>
              <a:off x="12050" y="4750"/>
              <a:ext cx="250" cy="20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 name="组合 5"/>
          <p:cNvGrpSpPr/>
          <p:nvPr/>
        </p:nvGrpSpPr>
        <p:grpSpPr>
          <a:xfrm>
            <a:off x="5096510" y="1595120"/>
            <a:ext cx="383540" cy="372110"/>
            <a:chOff x="3191434" y="2145028"/>
            <a:chExt cx="359165" cy="359165"/>
          </a:xfrm>
          <a:solidFill>
            <a:srgbClr val="304371"/>
          </a:solidFill>
        </p:grpSpPr>
        <p:sp>
          <p:nvSpPr>
            <p:cNvPr id="8"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solidFill>
                <a:srgbClr val="304371"/>
              </a:solid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AutoShape 112"/>
          <p:cNvSpPr/>
          <p:nvPr/>
        </p:nvSpPr>
        <p:spPr bwMode="auto">
          <a:xfrm>
            <a:off x="5096369" y="304377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Freeform 884"/>
          <p:cNvSpPr>
            <a:spLocks noEditPoints="1"/>
          </p:cNvSpPr>
          <p:nvPr/>
        </p:nvSpPr>
        <p:spPr bwMode="auto">
          <a:xfrm>
            <a:off x="3531292" y="3076483"/>
            <a:ext cx="540000" cy="432000"/>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rgbClr val="30437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73112" y="252256"/>
            <a:ext cx="1097280" cy="368300"/>
          </a:xfrm>
          <a:prstGeom prst="rect">
            <a:avLst/>
          </a:prstGeom>
          <a:noFill/>
        </p:spPr>
        <p:txBody>
          <a:bodyPr wrap="none">
            <a:spAutoFit/>
          </a:bodyPr>
          <a:p>
            <a:pPr algn="l">
              <a:defRPr/>
            </a:pPr>
            <a:r>
              <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市场调查</a:t>
            </a:r>
            <a:endPar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3" name="图片 2" descr="vr2"/>
          <p:cNvPicPr>
            <a:picLocks noChangeAspect="1"/>
          </p:cNvPicPr>
          <p:nvPr>
            <p:custDataLst>
              <p:tags r:id="rId1"/>
            </p:custDataLst>
          </p:nvPr>
        </p:nvPicPr>
        <p:blipFill>
          <a:blip r:embed="rId2"/>
          <a:stretch>
            <a:fillRect/>
          </a:stretch>
        </p:blipFill>
        <p:spPr>
          <a:xfrm>
            <a:off x="581660" y="3524250"/>
            <a:ext cx="5638800" cy="1329690"/>
          </a:xfrm>
          <a:prstGeom prst="rect">
            <a:avLst/>
          </a:prstGeom>
        </p:spPr>
      </p:pic>
      <p:pic>
        <p:nvPicPr>
          <p:cNvPr id="4" name="图片 1" descr="vr1"/>
          <p:cNvPicPr>
            <a:picLocks noChangeAspect="1"/>
          </p:cNvPicPr>
          <p:nvPr/>
        </p:nvPicPr>
        <p:blipFill>
          <a:blip r:embed="rId3"/>
          <a:stretch>
            <a:fillRect/>
          </a:stretch>
        </p:blipFill>
        <p:spPr>
          <a:xfrm>
            <a:off x="1910080" y="843280"/>
            <a:ext cx="2982595" cy="2578735"/>
          </a:xfrm>
          <a:prstGeom prst="rect">
            <a:avLst/>
          </a:prstGeom>
        </p:spPr>
      </p:pic>
      <p:pic>
        <p:nvPicPr>
          <p:cNvPr id="6" name="图片 3" descr="vr4"/>
          <p:cNvPicPr>
            <a:picLocks noChangeAspect="1"/>
          </p:cNvPicPr>
          <p:nvPr/>
        </p:nvPicPr>
        <p:blipFill>
          <a:blip r:embed="rId4"/>
          <a:stretch>
            <a:fillRect/>
          </a:stretch>
        </p:blipFill>
        <p:spPr>
          <a:xfrm>
            <a:off x="6285230" y="724535"/>
            <a:ext cx="2787015" cy="4070985"/>
          </a:xfrm>
          <a:prstGeom prst="rect">
            <a:avLst/>
          </a:prstGeom>
        </p:spPr>
      </p:pic>
      <p:sp>
        <p:nvSpPr>
          <p:cNvPr id="7" name="矩形 6"/>
          <p:cNvSpPr/>
          <p:nvPr/>
        </p:nvSpPr>
        <p:spPr>
          <a:xfrm>
            <a:off x="3348990" y="2930525"/>
            <a:ext cx="1279525" cy="150495"/>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1686560" y="3582670"/>
            <a:ext cx="4485640" cy="164465"/>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矩形 8"/>
          <p:cNvSpPr/>
          <p:nvPr/>
        </p:nvSpPr>
        <p:spPr>
          <a:xfrm>
            <a:off x="497840" y="3824605"/>
            <a:ext cx="337820" cy="164465"/>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矩形 9"/>
          <p:cNvSpPr/>
          <p:nvPr/>
        </p:nvSpPr>
        <p:spPr>
          <a:xfrm>
            <a:off x="6680835" y="1610995"/>
            <a:ext cx="2320925" cy="27178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455671" y="2310818"/>
            <a:ext cx="2316480" cy="521970"/>
          </a:xfrm>
          <a:prstGeom prst="rect">
            <a:avLst/>
          </a:prstGeom>
          <a:noFill/>
        </p:spPr>
        <p:txBody>
          <a:bodyPr wrap="none">
            <a:spAutoFit/>
          </a:bodyPr>
          <a:lstStyle/>
          <a:p>
            <a:pPr algn="ctr">
              <a:defRPr/>
            </a:pPr>
            <a:r>
              <a:rPr lang="zh-CN" altLang="en-US" sz="2800" kern="1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rPr>
              <a:t>任务完成情况</a:t>
            </a:r>
            <a:endParaRPr lang="zh-CN" altLang="en-US" sz="2800" kern="100">
              <a:solidFill>
                <a:srgbClr val="30437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Freeform 883"/>
          <p:cNvSpPr>
            <a:spLocks noEditPoints="1"/>
          </p:cNvSpPr>
          <p:nvPr/>
        </p:nvSpPr>
        <p:spPr bwMode="auto">
          <a:xfrm>
            <a:off x="4427185" y="65173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rgbClr val="30437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cxnSp>
        <p:nvCxnSpPr>
          <p:cNvPr id="3" name="直接连接符 2"/>
          <p:cNvCxnSpPr/>
          <p:nvPr/>
        </p:nvCxnSpPr>
        <p:spPr>
          <a:xfrm>
            <a:off x="3599180" y="2832735"/>
            <a:ext cx="2113915" cy="444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55146" y="158344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900555" y="158277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45331" y="15929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311364" y="158277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739207" y="2821830"/>
            <a:ext cx="1003935" cy="337185"/>
          </a:xfrm>
          <a:prstGeom prst="rect">
            <a:avLst/>
          </a:prstGeom>
          <a:noFill/>
        </p:spPr>
        <p:txBody>
          <a:bodyPr wrap="none">
            <a:spAutoFit/>
          </a:bodyPr>
          <a:lstStyle/>
          <a:p>
            <a:pPr algn="ct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界面的</a:t>
            </a:r>
            <a:r>
              <a:rPr lang="en-US" altLang="zh-CN"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UI</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8" name="矩形 67"/>
          <p:cNvSpPr/>
          <p:nvPr/>
        </p:nvSpPr>
        <p:spPr>
          <a:xfrm>
            <a:off x="273685" y="3202940"/>
            <a:ext cx="1831340" cy="1129665"/>
          </a:xfrm>
          <a:prstGeom prst="rect">
            <a:avLst/>
          </a:prstGeom>
        </p:spPr>
        <p:txBody>
          <a:bodyPr wrap="square">
            <a:spAutoFit/>
          </a:bodyPr>
          <a:lstStyle/>
          <a:p>
            <a:pPr indent="0" algn="ctr">
              <a:lnSpc>
                <a:spcPct val="150000"/>
              </a:lnSpc>
              <a:buFont typeface="Arial" panose="020B0604020202020204" pitchFamily="34" charset="0"/>
              <a:buNone/>
            </a:pPr>
            <a:r>
              <a:rPr lang="zh-CN" altLang="en-US" sz="900">
                <a:solidFill>
                  <a:schemeClr val="tx1">
                    <a:lumMod val="85000"/>
                    <a:lumOff val="15000"/>
                  </a:schemeClr>
                </a:solidFill>
              </a:rPr>
              <a:t>主题界面：</a:t>
            </a:r>
            <a:r>
              <a:rPr lang="zh-CN" altLang="en-US" sz="900">
                <a:solidFill>
                  <a:schemeClr val="tx1">
                    <a:lumMod val="85000"/>
                    <a:lumOff val="15000"/>
                  </a:schemeClr>
                </a:solidFill>
              </a:rPr>
              <a:t>主界面，设置界面，退出界面</a:t>
            </a:r>
            <a:endParaRPr lang="zh-CN" altLang="en-US" sz="900">
              <a:solidFill>
                <a:schemeClr val="tx1">
                  <a:lumMod val="85000"/>
                  <a:lumOff val="15000"/>
                </a:schemeClr>
              </a:solidFill>
            </a:endParaRPr>
          </a:p>
          <a:p>
            <a:pPr indent="0" algn="ctr">
              <a:lnSpc>
                <a:spcPct val="150000"/>
              </a:lnSpc>
              <a:buFont typeface="Arial" panose="020B0604020202020204" pitchFamily="34" charset="0"/>
              <a:buNone/>
            </a:pPr>
            <a:r>
              <a:rPr lang="zh-CN" altLang="en-US" sz="900">
                <a:solidFill>
                  <a:schemeClr val="tx1">
                    <a:lumMod val="85000"/>
                    <a:lumOff val="15000"/>
                  </a:schemeClr>
                </a:solidFill>
              </a:rPr>
              <a:t>游戏内界面：背包界面，地图界面，游戏内设置界面，关键物品界面</a:t>
            </a:r>
            <a:r>
              <a:rPr lang="zh-CN" altLang="en-US" sz="900">
                <a:solidFill>
                  <a:schemeClr val="tx1">
                    <a:lumMod val="85000"/>
                    <a:lumOff val="15000"/>
                  </a:schemeClr>
                </a:solidFill>
              </a:rPr>
              <a:t>，细节详情界面</a:t>
            </a:r>
            <a:endParaRPr lang="zh-CN" altLang="en-US" sz="900">
              <a:solidFill>
                <a:schemeClr val="tx1">
                  <a:lumMod val="85000"/>
                  <a:lumOff val="15000"/>
                </a:schemeClr>
              </a:solidFill>
            </a:endParaRPr>
          </a:p>
        </p:txBody>
      </p:sp>
      <p:cxnSp>
        <p:nvCxnSpPr>
          <p:cNvPr id="69" name="直接连接符 68"/>
          <p:cNvCxnSpPr/>
          <p:nvPr/>
        </p:nvCxnSpPr>
        <p:spPr>
          <a:xfrm>
            <a:off x="1150008" y="318727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379143" y="2840880"/>
            <a:ext cx="2214880" cy="337185"/>
          </a:xfrm>
          <a:prstGeom prst="rect">
            <a:avLst/>
          </a:prstGeom>
          <a:noFill/>
        </p:spPr>
        <p:txBody>
          <a:bodyPr wrap="none">
            <a:spAutoFit/>
          </a:bodyPr>
          <a:lstStyle/>
          <a:p>
            <a:pPr algn="ct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游戏内界面与场景交互</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1" name="矩形 70"/>
          <p:cNvSpPr/>
          <p:nvPr/>
        </p:nvSpPr>
        <p:spPr>
          <a:xfrm>
            <a:off x="2812415" y="3215005"/>
            <a:ext cx="1347470" cy="714375"/>
          </a:xfrm>
          <a:prstGeom prst="rect">
            <a:avLst/>
          </a:prstGeom>
        </p:spPr>
        <p:txBody>
          <a:bodyPr wrap="square">
            <a:spAutoFit/>
          </a:bodyPr>
          <a:lstStyle/>
          <a:p>
            <a:pPr algn="ctr">
              <a:lnSpc>
                <a:spcPct val="150000"/>
              </a:lnSpc>
            </a:pPr>
            <a:r>
              <a:rPr lang="zh-CN" altLang="en-US" sz="900" dirty="0">
                <a:solidFill>
                  <a:schemeClr val="tx1">
                    <a:lumMod val="85000"/>
                    <a:lumOff val="15000"/>
                  </a:schemeClr>
                </a:solidFill>
              </a:rPr>
              <a:t>界面路由，物体查看，人物走动，碰撞检测，捡起</a:t>
            </a:r>
            <a:r>
              <a:rPr lang="zh-CN" altLang="en-US" sz="900" dirty="0">
                <a:solidFill>
                  <a:schemeClr val="tx1">
                    <a:lumMod val="85000"/>
                    <a:lumOff val="15000"/>
                  </a:schemeClr>
                </a:solidFill>
              </a:rPr>
              <a:t>物品</a:t>
            </a:r>
            <a:endParaRPr lang="zh-CN" altLang="en-US" sz="900" dirty="0">
              <a:solidFill>
                <a:schemeClr val="tx1">
                  <a:lumMod val="85000"/>
                  <a:lumOff val="15000"/>
                </a:schemeClr>
              </a:solidFill>
            </a:endParaRPr>
          </a:p>
        </p:txBody>
      </p:sp>
      <p:cxnSp>
        <p:nvCxnSpPr>
          <p:cNvPr id="72" name="直接连接符 71"/>
          <p:cNvCxnSpPr/>
          <p:nvPr/>
        </p:nvCxnSpPr>
        <p:spPr>
          <a:xfrm>
            <a:off x="3395417" y="320632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5030319" y="2877935"/>
            <a:ext cx="1402080" cy="337185"/>
          </a:xfrm>
          <a:prstGeom prst="rect">
            <a:avLst/>
          </a:prstGeom>
          <a:noFill/>
        </p:spPr>
        <p:txBody>
          <a:bodyPr wrap="none">
            <a:spAutoFit/>
          </a:bodyPr>
          <a:lstStyle/>
          <a:p>
            <a:pPr algn="ctr">
              <a:defRPr/>
            </a:pP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sym typeface="+mn-ea"/>
              </a:rPr>
              <a:t>游戏场景搭建</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4" name="矩形 73"/>
          <p:cNvSpPr/>
          <p:nvPr/>
        </p:nvSpPr>
        <p:spPr>
          <a:xfrm>
            <a:off x="4804410" y="3232150"/>
            <a:ext cx="1911985" cy="506730"/>
          </a:xfrm>
          <a:prstGeom prst="rect">
            <a:avLst/>
          </a:prstGeom>
        </p:spPr>
        <p:txBody>
          <a:bodyPr wrap="square">
            <a:spAutoFit/>
          </a:bodyPr>
          <a:lstStyle/>
          <a:p>
            <a:pPr algn="ctr">
              <a:lnSpc>
                <a:spcPct val="150000"/>
              </a:lnSpc>
            </a:pPr>
            <a:r>
              <a:rPr lang="zh-CN" altLang="en-US" sz="900">
                <a:solidFill>
                  <a:schemeClr val="tx1">
                    <a:lumMod val="85000"/>
                    <a:lumOff val="15000"/>
                  </a:schemeClr>
                </a:solidFill>
              </a:rPr>
              <a:t>游戏场景模型导入，人物模型导入，背景音乐搭配，追赶者的追赶逻辑</a:t>
            </a:r>
            <a:endParaRPr lang="zh-CN" altLang="en-US" sz="900">
              <a:solidFill>
                <a:schemeClr val="tx1">
                  <a:lumMod val="85000"/>
                  <a:lumOff val="15000"/>
                </a:schemeClr>
              </a:solidFill>
            </a:endParaRPr>
          </a:p>
        </p:txBody>
      </p:sp>
      <p:cxnSp>
        <p:nvCxnSpPr>
          <p:cNvPr id="75" name="直接连接符 74"/>
          <p:cNvCxnSpPr/>
          <p:nvPr/>
        </p:nvCxnSpPr>
        <p:spPr>
          <a:xfrm>
            <a:off x="5640193" y="324338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923367" y="3307796"/>
            <a:ext cx="2069970" cy="299085"/>
          </a:xfrm>
          <a:prstGeom prst="rect">
            <a:avLst/>
          </a:prstGeom>
        </p:spPr>
        <p:txBody>
          <a:bodyPr wrap="square">
            <a:spAutoFit/>
          </a:bodyPr>
          <a:lstStyle/>
          <a:p>
            <a:pPr algn="ctr">
              <a:lnSpc>
                <a:spcPct val="150000"/>
              </a:lnSpc>
            </a:pPr>
            <a:r>
              <a:rPr lang="zh-CN" altLang="en-US" sz="900">
                <a:solidFill>
                  <a:schemeClr val="tx1">
                    <a:lumMod val="85000"/>
                    <a:lumOff val="15000"/>
                  </a:schemeClr>
                </a:solidFill>
              </a:rPr>
              <a:t>双人</a:t>
            </a:r>
            <a:r>
              <a:rPr lang="zh-CN" altLang="en-US" sz="900">
                <a:solidFill>
                  <a:schemeClr val="tx1">
                    <a:lumMod val="85000"/>
                    <a:lumOff val="15000"/>
                  </a:schemeClr>
                </a:solidFill>
              </a:rPr>
              <a:t>联机实现</a:t>
            </a:r>
            <a:endParaRPr lang="zh-CN" altLang="en-US" sz="900">
              <a:solidFill>
                <a:schemeClr val="tx1">
                  <a:lumMod val="85000"/>
                  <a:lumOff val="15000"/>
                </a:schemeClr>
              </a:solidFill>
            </a:endParaRPr>
          </a:p>
        </p:txBody>
      </p:sp>
      <p:cxnSp>
        <p:nvCxnSpPr>
          <p:cNvPr id="78" name="直接连接符 77"/>
          <p:cNvCxnSpPr/>
          <p:nvPr/>
        </p:nvCxnSpPr>
        <p:spPr>
          <a:xfrm>
            <a:off x="7806226" y="323322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965323" y="1953492"/>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Freeform 32"/>
          <p:cNvSpPr>
            <a:spLocks noEditPoints="1"/>
          </p:cNvSpPr>
          <p:nvPr/>
        </p:nvSpPr>
        <p:spPr bwMode="auto">
          <a:xfrm>
            <a:off x="3301937" y="1899671"/>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AutoShape 112"/>
          <p:cNvSpPr/>
          <p:nvPr/>
        </p:nvSpPr>
        <p:spPr bwMode="auto">
          <a:xfrm>
            <a:off x="5461494" y="1900144"/>
            <a:ext cx="540000" cy="54000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99" name="组合 198"/>
          <p:cNvGrpSpPr/>
          <p:nvPr/>
        </p:nvGrpSpPr>
        <p:grpSpPr>
          <a:xfrm>
            <a:off x="7644544" y="1907538"/>
            <a:ext cx="504000" cy="504000"/>
            <a:chOff x="2473104" y="2145028"/>
            <a:chExt cx="359165" cy="359165"/>
          </a:xfrm>
          <a:solidFill>
            <a:srgbClr val="30437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 name="矩形 3"/>
          <p:cNvSpPr/>
          <p:nvPr/>
        </p:nvSpPr>
        <p:spPr bwMode="auto">
          <a:xfrm>
            <a:off x="273112" y="252256"/>
            <a:ext cx="1554480" cy="368300"/>
          </a:xfrm>
          <a:prstGeom prst="rect">
            <a:avLst/>
          </a:prstGeom>
          <a:noFill/>
        </p:spPr>
        <p:txBody>
          <a:bodyPr wrap="none">
            <a:spAutoFit/>
          </a:bodyPr>
          <a:p>
            <a:pPr algn="l">
              <a:defRPr/>
            </a:pPr>
            <a:r>
              <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rPr>
              <a:t>任务完成情况</a:t>
            </a:r>
            <a:endParaRPr lang="zh-CN" altLang="en-US" sz="1800" kern="100" smtClean="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矩形 9"/>
          <p:cNvSpPr/>
          <p:nvPr/>
        </p:nvSpPr>
        <p:spPr bwMode="auto">
          <a:xfrm>
            <a:off x="7410299" y="2877935"/>
            <a:ext cx="995680" cy="337185"/>
          </a:xfrm>
          <a:prstGeom prst="rect">
            <a:avLst/>
          </a:prstGeom>
          <a:noFill/>
        </p:spPr>
        <p:txBody>
          <a:bodyPr wrap="none">
            <a:spAutoFit/>
          </a:bodyPr>
          <a:p>
            <a:pPr algn="ctr"/>
            <a:r>
              <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sym typeface="+mn-ea"/>
              </a:rPr>
              <a:t>进阶功能</a:t>
            </a:r>
            <a:endParaRPr lang="zh-CN" altLang="en-US" sz="1600" kern="100">
              <a:solidFill>
                <a:schemeClr val="accent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p:transition spd="slow">
    <p:wipe dir="r"/>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094,&quot;width&quot;:9196}"/>
</p:tagLst>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938</Words>
  <Application>WPS 演示</Application>
  <PresentationFormat>全屏显示(16:9)</PresentationFormat>
  <Paragraphs>154</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Microsoft YaHei</vt:lpstr>
      <vt:lpstr>Times New Roman</vt:lpstr>
      <vt:lpstr>Arial</vt:lpstr>
      <vt:lpstr>Calibri Light</vt:lpstr>
      <vt:lpstr>方正宋刻本秀楷简体</vt:lpstr>
      <vt:lpstr>Gill Sans</vt:lpstr>
      <vt:lpstr>Microsoft YaHei Light</vt:lpstr>
      <vt:lpstr>Arial Unicode MS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naomi</cp:lastModifiedBy>
  <cp:revision>292</cp:revision>
  <dcterms:created xsi:type="dcterms:W3CDTF">2017-05-01T12:27:00Z</dcterms:created>
  <dcterms:modified xsi:type="dcterms:W3CDTF">2020-10-12T07:41:37Z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