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uez One" panose="020B0604020202020204" charset="-79"/>
      <p:regular r:id="rId23"/>
    </p:embeddedFont>
    <p:embeddedFont>
      <p:font typeface="Alef Bold" panose="020B0604020202020204" charset="-79"/>
      <p:regular r:id="rId24"/>
    </p:embeddedFont>
    <p:embeddedFont>
      <p:font typeface="Arimo Bold" panose="020B0604020202020204" charset="0"/>
      <p:regular r:id="rId25"/>
    </p:embeddedFont>
    <p:embeddedFont>
      <p:font typeface="Arimo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95824" y="4015531"/>
            <a:ext cx="9502930" cy="1635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7"/>
              </a:lnSpc>
              <a:spcBef>
                <a:spcPct val="0"/>
              </a:spcBef>
            </a:pPr>
            <a:r>
              <a:rPr lang="en-US" sz="4626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4626" dirty="0" err="1">
                <a:solidFill>
                  <a:srgbClr val="000000"/>
                </a:solidFill>
                <a:latin typeface="Arimo"/>
              </a:rPr>
              <a:t>Naor</a:t>
            </a:r>
            <a:r>
              <a:rPr lang="en-US" sz="4626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4626" dirty="0" err="1">
                <a:solidFill>
                  <a:srgbClr val="000000"/>
                </a:solidFill>
                <a:latin typeface="Arimo"/>
              </a:rPr>
              <a:t>Abudi</a:t>
            </a:r>
            <a:r>
              <a:rPr lang="en-US" sz="4626" dirty="0">
                <a:solidFill>
                  <a:srgbClr val="000000"/>
                </a:solidFill>
                <a:latin typeface="Arimo"/>
              </a:rPr>
              <a:t> </a:t>
            </a:r>
          </a:p>
          <a:p>
            <a:pPr algn="ctr">
              <a:lnSpc>
                <a:spcPts val="6477"/>
              </a:lnSpc>
              <a:spcBef>
                <a:spcPct val="0"/>
              </a:spcBef>
            </a:pPr>
            <a:r>
              <a:rPr lang="en-US" sz="4626" dirty="0">
                <a:solidFill>
                  <a:srgbClr val="000000"/>
                </a:solidFill>
                <a:latin typeface="Arimo"/>
              </a:rPr>
              <a:t>  </a:t>
            </a:r>
            <a:r>
              <a:rPr lang="en-US" sz="4626" dirty="0" smtClean="0">
                <a:solidFill>
                  <a:srgbClr val="000000"/>
                </a:solidFill>
                <a:latin typeface="Arimo"/>
              </a:rPr>
              <a:t> Rani </a:t>
            </a:r>
            <a:r>
              <a:rPr lang="en-US" sz="4626" dirty="0" err="1">
                <a:solidFill>
                  <a:srgbClr val="000000"/>
                </a:solidFill>
                <a:latin typeface="Arimo"/>
              </a:rPr>
              <a:t>Gamzu</a:t>
            </a:r>
            <a:endParaRPr lang="en-US" sz="4626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6200" y="895350"/>
            <a:ext cx="8209955" cy="973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4"/>
              </a:lnSpc>
              <a:spcBef>
                <a:spcPct val="0"/>
              </a:spcBef>
            </a:pPr>
            <a:r>
              <a:rPr lang="en-US" sz="5538" u="sng">
                <a:solidFill>
                  <a:srgbClr val="000000"/>
                </a:solidFill>
                <a:latin typeface="Arimo"/>
              </a:rPr>
              <a:t>Computer Price Prediction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1752600" y="2764438"/>
            <a:ext cx="95029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Alef Bold"/>
              </a:rPr>
              <a:t>Presenters: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755529"/>
            <a:ext cx="18288000" cy="6502771"/>
          </a:xfrm>
          <a:custGeom>
            <a:avLst/>
            <a:gdLst/>
            <a:ahLst/>
            <a:cxnLst/>
            <a:rect l="l" t="t" r="r" b="b"/>
            <a:pathLst>
              <a:path w="18288000" h="6502771">
                <a:moveTo>
                  <a:pt x="0" y="0"/>
                </a:moveTo>
                <a:lnTo>
                  <a:pt x="18288000" y="0"/>
                </a:lnTo>
                <a:lnTo>
                  <a:pt x="18288000" y="6502771"/>
                </a:lnTo>
                <a:lnTo>
                  <a:pt x="0" y="65027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1974" y="-123825"/>
            <a:ext cx="8926711" cy="89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  <a:spcBef>
                <a:spcPct val="0"/>
              </a:spcBef>
            </a:pPr>
            <a:r>
              <a:rPr lang="en-US" sz="5038" u="sng">
                <a:solidFill>
                  <a:srgbClr val="000000"/>
                </a:solidFill>
                <a:latin typeface="Arimo"/>
              </a:rPr>
              <a:t>The DataFrame (after cleaning)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84721" y="5001415"/>
            <a:ext cx="7641244" cy="5285585"/>
          </a:xfrm>
          <a:custGeom>
            <a:avLst/>
            <a:gdLst/>
            <a:ahLst/>
            <a:cxnLst/>
            <a:rect l="l" t="t" r="r" b="b"/>
            <a:pathLst>
              <a:path w="7641244" h="5285585">
                <a:moveTo>
                  <a:pt x="0" y="0"/>
                </a:moveTo>
                <a:lnTo>
                  <a:pt x="7641245" y="0"/>
                </a:lnTo>
                <a:lnTo>
                  <a:pt x="7641245" y="5285585"/>
                </a:lnTo>
                <a:lnTo>
                  <a:pt x="0" y="5285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3775" y="5001415"/>
            <a:ext cx="8289540" cy="5285585"/>
          </a:xfrm>
          <a:custGeom>
            <a:avLst/>
            <a:gdLst/>
            <a:ahLst/>
            <a:cxnLst/>
            <a:rect l="l" t="t" r="r" b="b"/>
            <a:pathLst>
              <a:path w="8289540" h="5285585">
                <a:moveTo>
                  <a:pt x="0" y="0"/>
                </a:moveTo>
                <a:lnTo>
                  <a:pt x="8289539" y="0"/>
                </a:lnTo>
                <a:lnTo>
                  <a:pt x="8289539" y="5285585"/>
                </a:lnTo>
                <a:lnTo>
                  <a:pt x="0" y="5285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01523" y="-123825"/>
            <a:ext cx="5086052" cy="89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  <a:spcBef>
                <a:spcPct val="0"/>
              </a:spcBef>
            </a:pPr>
            <a:r>
              <a:rPr lang="en-US" sz="5038" u="sng">
                <a:solidFill>
                  <a:srgbClr val="000000"/>
                </a:solidFill>
                <a:latin typeface="Arimo"/>
              </a:rPr>
              <a:t>EDA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2368" y="1731649"/>
            <a:ext cx="9412354" cy="1217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6"/>
              </a:lnSpc>
              <a:spcBef>
                <a:spcPct val="0"/>
              </a:spcBef>
            </a:pPr>
            <a:r>
              <a:rPr lang="en-US" sz="3447">
                <a:solidFill>
                  <a:srgbClr val="000000"/>
                </a:solidFill>
                <a:latin typeface="Arimo"/>
              </a:rPr>
              <a:t>You can see the relationship connection the brand of the computer and the price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015" y="3517937"/>
            <a:ext cx="9577059" cy="185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  <a:spcBef>
                <a:spcPct val="0"/>
              </a:spcBef>
            </a:pPr>
            <a:r>
              <a:rPr lang="en-US" sz="3489">
                <a:solidFill>
                  <a:srgbClr val="000000"/>
                </a:solidFill>
                <a:latin typeface="Arimo"/>
              </a:rPr>
              <a:t>It can be seen that as the amount of SSD increases, the price increases accordingly</a:t>
            </a:r>
          </a:p>
          <a:p>
            <a:pPr algn="ctr">
              <a:lnSpc>
                <a:spcPts val="4885"/>
              </a:lnSpc>
              <a:spcBef>
                <a:spcPct val="0"/>
              </a:spcBef>
            </a:pPr>
            <a:endParaRPr lang="en-US" sz="3489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01200" y="2476500"/>
            <a:ext cx="8389389" cy="5630546"/>
          </a:xfrm>
          <a:custGeom>
            <a:avLst/>
            <a:gdLst/>
            <a:ahLst/>
            <a:cxnLst/>
            <a:rect l="l" t="t" r="r" b="b"/>
            <a:pathLst>
              <a:path w="8389389" h="5630546">
                <a:moveTo>
                  <a:pt x="0" y="0"/>
                </a:moveTo>
                <a:lnTo>
                  <a:pt x="8389388" y="0"/>
                </a:lnTo>
                <a:lnTo>
                  <a:pt x="8389388" y="5630547"/>
                </a:lnTo>
                <a:lnTo>
                  <a:pt x="0" y="5630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28680" y="2476500"/>
            <a:ext cx="8354801" cy="5652140"/>
          </a:xfrm>
          <a:custGeom>
            <a:avLst/>
            <a:gdLst/>
            <a:ahLst/>
            <a:cxnLst/>
            <a:rect l="l" t="t" r="r" b="b"/>
            <a:pathLst>
              <a:path w="8354801" h="5652140">
                <a:moveTo>
                  <a:pt x="0" y="0"/>
                </a:moveTo>
                <a:lnTo>
                  <a:pt x="8354801" y="0"/>
                </a:lnTo>
                <a:lnTo>
                  <a:pt x="8354801" y="5652140"/>
                </a:lnTo>
                <a:lnTo>
                  <a:pt x="0" y="5652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21494" y="64487"/>
            <a:ext cx="4974506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  <a:spcBef>
                <a:spcPct val="0"/>
              </a:spcBef>
            </a:pPr>
            <a:r>
              <a:rPr lang="en-US" sz="5038" u="sng" dirty="0" smtClean="0">
                <a:solidFill>
                  <a:srgbClr val="000000"/>
                </a:solidFill>
                <a:latin typeface="Arimo"/>
              </a:rPr>
              <a:t>More Examples</a:t>
            </a:r>
            <a:r>
              <a:rPr lang="en-US" sz="5038" u="sng" dirty="0">
                <a:solidFill>
                  <a:srgbClr val="000000"/>
                </a:solidFill>
                <a:latin typeface="Arimo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99215" y="0"/>
            <a:ext cx="8488785" cy="5987449"/>
          </a:xfrm>
          <a:custGeom>
            <a:avLst/>
            <a:gdLst/>
            <a:ahLst/>
            <a:cxnLst/>
            <a:rect l="l" t="t" r="r" b="b"/>
            <a:pathLst>
              <a:path w="8488785" h="5987449">
                <a:moveTo>
                  <a:pt x="0" y="0"/>
                </a:moveTo>
                <a:lnTo>
                  <a:pt x="8488785" y="0"/>
                </a:lnTo>
                <a:lnTo>
                  <a:pt x="8488785" y="5987449"/>
                </a:lnTo>
                <a:lnTo>
                  <a:pt x="0" y="5987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98761" y="7154861"/>
            <a:ext cx="10489239" cy="711139"/>
          </a:xfrm>
          <a:custGeom>
            <a:avLst/>
            <a:gdLst/>
            <a:ahLst/>
            <a:cxnLst/>
            <a:rect l="l" t="t" r="r" b="b"/>
            <a:pathLst>
              <a:path w="10489239" h="711139">
                <a:moveTo>
                  <a:pt x="0" y="0"/>
                </a:moveTo>
                <a:lnTo>
                  <a:pt x="10489239" y="0"/>
                </a:lnTo>
                <a:lnTo>
                  <a:pt x="10489239" y="711139"/>
                </a:lnTo>
                <a:lnTo>
                  <a:pt x="0" y="711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348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23740" y="188950"/>
            <a:ext cx="2854226" cy="911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4"/>
              </a:lnSpc>
              <a:spcBef>
                <a:spcPct val="0"/>
              </a:spcBef>
            </a:pPr>
            <a:r>
              <a:rPr lang="en-US" sz="5538" u="sng" dirty="0" err="1">
                <a:solidFill>
                  <a:srgbClr val="000000"/>
                </a:solidFill>
                <a:latin typeface="Arimo"/>
              </a:rPr>
              <a:t>Heatmap</a:t>
            </a:r>
            <a:endParaRPr lang="en-US" sz="5538" u="sng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0" y="1719520"/>
            <a:ext cx="9799215" cy="3138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0"/>
              </a:lnSpc>
            </a:pPr>
            <a:r>
              <a:rPr lang="en-US" sz="3564">
                <a:solidFill>
                  <a:srgbClr val="000000"/>
                </a:solidFill>
                <a:latin typeface="Arimo"/>
              </a:rPr>
              <a:t>Found a high correlation between Length and width</a:t>
            </a:r>
          </a:p>
          <a:p>
            <a:pPr algn="ctr">
              <a:lnSpc>
                <a:spcPts val="4990"/>
              </a:lnSpc>
            </a:pPr>
            <a:endParaRPr lang="en-US" sz="3564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4990"/>
              </a:lnSpc>
              <a:spcBef>
                <a:spcPct val="0"/>
              </a:spcBef>
            </a:pPr>
            <a:r>
              <a:rPr lang="en-US" sz="3564">
                <a:solidFill>
                  <a:srgbClr val="000000"/>
                </a:solidFill>
                <a:latin typeface="Arimo"/>
              </a:rPr>
              <a:t> Found a high correlation between Num different USB types and Total USB connections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841000"/>
            <a:ext cx="7348875" cy="3139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</a:pPr>
            <a:r>
              <a:rPr lang="en-US" sz="3538">
                <a:solidFill>
                  <a:srgbClr val="000000"/>
                </a:solidFill>
                <a:latin typeface="Arimo"/>
              </a:rPr>
              <a:t>Dropped the 'Length' and 'Num different USB types'</a:t>
            </a:r>
          </a:p>
          <a:p>
            <a:pPr algn="ctr">
              <a:lnSpc>
                <a:spcPts val="4954"/>
              </a:lnSpc>
            </a:pPr>
            <a:endParaRPr lang="en-US" sz="3538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4954"/>
              </a:lnSpc>
            </a:pPr>
            <a:endParaRPr lang="en-US" sz="3538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4954"/>
              </a:lnSpc>
              <a:spcBef>
                <a:spcPct val="0"/>
              </a:spcBef>
            </a:pPr>
            <a:endParaRPr lang="en-US" sz="3538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73576" y="3314700"/>
            <a:ext cx="13140847" cy="6788282"/>
          </a:xfrm>
          <a:custGeom>
            <a:avLst/>
            <a:gdLst/>
            <a:ahLst/>
            <a:cxnLst/>
            <a:rect l="l" t="t" r="r" b="b"/>
            <a:pathLst>
              <a:path w="13140847" h="6788282">
                <a:moveTo>
                  <a:pt x="0" y="0"/>
                </a:moveTo>
                <a:lnTo>
                  <a:pt x="13140847" y="0"/>
                </a:lnTo>
                <a:lnTo>
                  <a:pt x="13140847" y="6788282"/>
                </a:lnTo>
                <a:lnTo>
                  <a:pt x="0" y="6788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77" t="-2806" r="-19009" b="-412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5644" y="54962"/>
            <a:ext cx="5592068" cy="911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4"/>
              </a:lnSpc>
              <a:spcBef>
                <a:spcPct val="0"/>
              </a:spcBef>
            </a:pPr>
            <a:r>
              <a:rPr lang="en-US" sz="5538" u="sng" dirty="0">
                <a:solidFill>
                  <a:srgbClr val="000000"/>
                </a:solidFill>
                <a:latin typeface="Arimo"/>
              </a:rPr>
              <a:t>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470699" y="1829356"/>
            <a:ext cx="12079864" cy="1660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8">
                <a:solidFill>
                  <a:srgbClr val="000000"/>
                </a:solidFill>
                <a:latin typeface="Arimo"/>
              </a:rPr>
              <a:t>An example of running the 'Sklearn' algorithm</a:t>
            </a:r>
          </a:p>
          <a:p>
            <a:pPr algn="ctr">
              <a:lnSpc>
                <a:spcPts val="7754"/>
              </a:lnSpc>
              <a:spcBef>
                <a:spcPct val="0"/>
              </a:spcBef>
            </a:pPr>
            <a:endParaRPr lang="en-US" sz="3938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4609" y="4018694"/>
            <a:ext cx="15758782" cy="2902396"/>
          </a:xfrm>
          <a:custGeom>
            <a:avLst/>
            <a:gdLst/>
            <a:ahLst/>
            <a:cxnLst/>
            <a:rect l="l" t="t" r="r" b="b"/>
            <a:pathLst>
              <a:path w="15758782" h="2902396">
                <a:moveTo>
                  <a:pt x="0" y="0"/>
                </a:moveTo>
                <a:lnTo>
                  <a:pt x="15758782" y="0"/>
                </a:lnTo>
                <a:lnTo>
                  <a:pt x="15758782" y="2902396"/>
                </a:lnTo>
                <a:lnTo>
                  <a:pt x="0" y="2902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933450"/>
            <a:ext cx="11560628" cy="191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2">
                <a:solidFill>
                  <a:srgbClr val="000000"/>
                </a:solidFill>
                <a:latin typeface="Arimo"/>
              </a:rPr>
              <a:t>An example of running the 'Random Forest' algorithm</a:t>
            </a:r>
          </a:p>
          <a:p>
            <a:pPr algn="ctr">
              <a:lnSpc>
                <a:spcPts val="5042"/>
              </a:lnSpc>
            </a:pPr>
            <a:r>
              <a:rPr lang="en-US" sz="3602">
                <a:solidFill>
                  <a:srgbClr val="000000"/>
                </a:solidFill>
                <a:latin typeface="Arimo"/>
              </a:rPr>
              <a:t>to improve price forecasting</a:t>
            </a:r>
          </a:p>
          <a:p>
            <a:pPr algn="ctr">
              <a:lnSpc>
                <a:spcPts val="5042"/>
              </a:lnSpc>
              <a:spcBef>
                <a:spcPct val="0"/>
              </a:spcBef>
            </a:pPr>
            <a:endParaRPr lang="en-US" sz="3602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99074" y="3619500"/>
            <a:ext cx="14689852" cy="5791814"/>
          </a:xfrm>
          <a:custGeom>
            <a:avLst/>
            <a:gdLst/>
            <a:ahLst/>
            <a:cxnLst/>
            <a:rect l="l" t="t" r="r" b="b"/>
            <a:pathLst>
              <a:path w="14689852" h="5791814">
                <a:moveTo>
                  <a:pt x="0" y="0"/>
                </a:moveTo>
                <a:lnTo>
                  <a:pt x="14689852" y="0"/>
                </a:lnTo>
                <a:lnTo>
                  <a:pt x="14689852" y="5791814"/>
                </a:lnTo>
                <a:lnTo>
                  <a:pt x="0" y="5791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6888" y="933450"/>
            <a:ext cx="11560628" cy="3185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2">
                <a:solidFill>
                  <a:srgbClr val="000000"/>
                </a:solidFill>
                <a:latin typeface="Arimo"/>
              </a:rPr>
              <a:t>An example of running the 'Xboost' algorithm</a:t>
            </a:r>
          </a:p>
          <a:p>
            <a:pPr algn="ctr">
              <a:lnSpc>
                <a:spcPts val="5042"/>
              </a:lnSpc>
            </a:pPr>
            <a:r>
              <a:rPr lang="en-US" sz="3602">
                <a:solidFill>
                  <a:srgbClr val="000000"/>
                </a:solidFill>
                <a:latin typeface="Arimo"/>
              </a:rPr>
              <a:t>It can be seen that there is a 10% improvement</a:t>
            </a:r>
          </a:p>
          <a:p>
            <a:pPr algn="ctr">
              <a:lnSpc>
                <a:spcPts val="5042"/>
              </a:lnSpc>
            </a:pPr>
            <a:endParaRPr lang="en-US" sz="3602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5042"/>
              </a:lnSpc>
            </a:pPr>
            <a:endParaRPr lang="en-US" sz="3602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5042"/>
              </a:lnSpc>
              <a:spcBef>
                <a:spcPct val="0"/>
              </a:spcBef>
            </a:pPr>
            <a:endParaRPr lang="en-US" sz="3602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97913" y="1485900"/>
            <a:ext cx="3224773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  <a:spcBef>
                <a:spcPct val="0"/>
              </a:spcBef>
            </a:pPr>
            <a:r>
              <a:rPr lang="en-US" sz="5038" u="sng" dirty="0">
                <a:solidFill>
                  <a:srgbClr val="000000"/>
                </a:solidFill>
                <a:latin typeface="Arimo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238500"/>
            <a:ext cx="12725400" cy="7104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69"/>
              </a:lnSpc>
            </a:pPr>
            <a:r>
              <a:rPr lang="en-US" sz="2660" dirty="0">
                <a:solidFill>
                  <a:srgbClr val="000000"/>
                </a:solidFill>
                <a:latin typeface="Arimo"/>
              </a:rPr>
              <a:t>Our research question was:</a:t>
            </a:r>
          </a:p>
          <a:p>
            <a:pPr algn="ctr">
              <a:lnSpc>
                <a:spcPts val="3412"/>
              </a:lnSpc>
            </a:pPr>
            <a:r>
              <a:rPr lang="en-US" sz="2660" dirty="0">
                <a:solidFill>
                  <a:srgbClr val="000000"/>
                </a:solidFill>
                <a:latin typeface="Arimo"/>
              </a:rPr>
              <a:t>Is it possible to predict computer prices based on technical specifications</a:t>
            </a:r>
            <a:r>
              <a:rPr lang="en-US" sz="2660" dirty="0" smtClean="0">
                <a:solidFill>
                  <a:srgbClr val="000000"/>
                </a:solidFill>
                <a:latin typeface="Arimo"/>
              </a:rPr>
              <a:t>?</a:t>
            </a:r>
          </a:p>
          <a:p>
            <a:pPr algn="ctr">
              <a:lnSpc>
                <a:spcPts val="3412"/>
              </a:lnSpc>
            </a:pPr>
            <a:endParaRPr lang="en-US" sz="2660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3412"/>
              </a:lnSpc>
            </a:pPr>
            <a:r>
              <a:rPr lang="en-US" sz="2660" dirty="0" smtClean="0">
                <a:solidFill>
                  <a:srgbClr val="000000"/>
                </a:solidFill>
                <a:latin typeface="Arimo"/>
              </a:rPr>
              <a:t> During </a:t>
            </a:r>
            <a:r>
              <a:rPr lang="en-US" sz="2660" dirty="0">
                <a:solidFill>
                  <a:srgbClr val="000000"/>
                </a:solidFill>
                <a:latin typeface="Arimo"/>
              </a:rPr>
              <a:t>We collected information about 140  pages of computers from the 'Newegg' website which contains technical specifications of various computers,</a:t>
            </a:r>
          </a:p>
          <a:p>
            <a:pPr algn="ctr">
              <a:lnSpc>
                <a:spcPts val="3412"/>
              </a:lnSpc>
            </a:pPr>
            <a:r>
              <a:rPr lang="en-US" sz="2660" dirty="0">
                <a:solidFill>
                  <a:srgbClr val="000000"/>
                </a:solidFill>
                <a:latin typeface="Arimo"/>
              </a:rPr>
              <a:t>Since we only got 60% accuracy, it is not enough to predict the price of the computer.</a:t>
            </a:r>
          </a:p>
          <a:p>
            <a:pPr algn="ctr">
              <a:lnSpc>
                <a:spcPts val="3412"/>
              </a:lnSpc>
            </a:pPr>
            <a:endParaRPr lang="en-US" sz="2660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3412"/>
              </a:lnSpc>
            </a:pPr>
            <a:r>
              <a:rPr lang="en-US" sz="2660" dirty="0">
                <a:solidFill>
                  <a:srgbClr val="000000"/>
                </a:solidFill>
                <a:latin typeface="Arimo"/>
              </a:rPr>
              <a:t> Accuracy percentages can be improved by following several steps: </a:t>
            </a:r>
          </a:p>
          <a:p>
            <a:pPr algn="ctr">
              <a:lnSpc>
                <a:spcPts val="3412"/>
              </a:lnSpc>
            </a:pPr>
            <a:endParaRPr lang="en-US" sz="2660" dirty="0">
              <a:solidFill>
                <a:srgbClr val="000000"/>
              </a:solidFill>
              <a:latin typeface="Arimo"/>
            </a:endParaRPr>
          </a:p>
          <a:p>
            <a:pPr marL="526242" lvl="1" indent="-263121" algn="ctr">
              <a:lnSpc>
                <a:spcPts val="3412"/>
              </a:lnSpc>
              <a:buFont typeface="Arial"/>
              <a:buChar char="•"/>
            </a:pPr>
            <a:r>
              <a:rPr lang="en-US" sz="2660" dirty="0">
                <a:solidFill>
                  <a:srgbClr val="000000"/>
                </a:solidFill>
                <a:latin typeface="Arimo"/>
              </a:rPr>
              <a:t>Collect more diverse data on computer specifications.</a:t>
            </a:r>
          </a:p>
          <a:p>
            <a:pPr marL="526242" lvl="1" indent="-263121" algn="ctr">
              <a:lnSpc>
                <a:spcPts val="3412"/>
              </a:lnSpc>
              <a:buFont typeface="Arial"/>
              <a:buChar char="•"/>
            </a:pPr>
            <a:r>
              <a:rPr lang="en-US" sz="2660" dirty="0">
                <a:solidFill>
                  <a:srgbClr val="000000"/>
                </a:solidFill>
                <a:latin typeface="Arimo"/>
              </a:rPr>
              <a:t>Running additional models for forecasting</a:t>
            </a:r>
            <a:r>
              <a:rPr lang="en-US" sz="2660" dirty="0" smtClean="0">
                <a:solidFill>
                  <a:srgbClr val="000000"/>
                </a:solidFill>
                <a:latin typeface="Arimo"/>
              </a:rPr>
              <a:t>.</a:t>
            </a:r>
            <a:endParaRPr lang="en-US" sz="2660" dirty="0">
              <a:solidFill>
                <a:srgbClr val="000000"/>
              </a:solidFill>
              <a:latin typeface="Arimo"/>
            </a:endParaRPr>
          </a:p>
          <a:p>
            <a:pPr marL="526242" lvl="1" indent="-263121" algn="ctr">
              <a:lnSpc>
                <a:spcPts val="3412"/>
              </a:lnSpc>
              <a:buFont typeface="Arial"/>
              <a:buChar char="•"/>
            </a:pPr>
            <a:r>
              <a:rPr lang="en-US" sz="2660" dirty="0" smtClean="0">
                <a:solidFill>
                  <a:srgbClr val="000000"/>
                </a:solidFill>
                <a:latin typeface="Arimo"/>
              </a:rPr>
              <a:t>Collecting </a:t>
            </a:r>
            <a:r>
              <a:rPr lang="en-US" sz="2660" dirty="0">
                <a:solidFill>
                  <a:srgbClr val="000000"/>
                </a:solidFill>
                <a:latin typeface="Arimo"/>
              </a:rPr>
              <a:t>feedback from various sources such as users or domain experts.</a:t>
            </a:r>
          </a:p>
          <a:p>
            <a:pPr algn="ctr">
              <a:lnSpc>
                <a:spcPts val="2783"/>
              </a:lnSpc>
            </a:pPr>
            <a:endParaRPr lang="en-US" sz="2437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2783"/>
              </a:lnSpc>
            </a:pPr>
            <a:endParaRPr lang="en-US" sz="2437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2783"/>
              </a:lnSpc>
            </a:pPr>
            <a:endParaRPr lang="en-US" sz="2437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2783"/>
              </a:lnSpc>
            </a:pPr>
            <a:endParaRPr lang="en-US" sz="2437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437" dirty="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8897066" y="6600625"/>
            <a:ext cx="1976568" cy="211910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895350"/>
            <a:ext cx="8072751" cy="6913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7918" lvl="1" algn="ctr">
              <a:lnSpc>
                <a:spcPts val="7754"/>
              </a:lnSpc>
            </a:pPr>
            <a:endParaRPr lang="en-US" sz="5538" dirty="0">
              <a:solidFill>
                <a:srgbClr val="000000"/>
              </a:solidFill>
              <a:latin typeface="Arimo"/>
            </a:endParaRPr>
          </a:p>
          <a:p>
            <a:pPr marL="1195837" lvl="1" indent="-597919" algn="ctr">
              <a:lnSpc>
                <a:spcPts val="7754"/>
              </a:lnSpc>
              <a:buFont typeface="Arial"/>
              <a:buChar char="•"/>
            </a:pPr>
            <a:r>
              <a:rPr lang="en-US" sz="5538" dirty="0" smtClean="0">
                <a:solidFill>
                  <a:srgbClr val="000000"/>
                </a:solidFill>
                <a:latin typeface="Arimo"/>
              </a:rPr>
              <a:t>Data Collection</a:t>
            </a:r>
          </a:p>
          <a:p>
            <a:pPr marL="1195837" lvl="1" indent="-597919" algn="ctr">
              <a:lnSpc>
                <a:spcPts val="7754"/>
              </a:lnSpc>
              <a:buFont typeface="Arial"/>
              <a:buChar char="•"/>
            </a:pPr>
            <a:r>
              <a:rPr lang="en-US" sz="5538" dirty="0" smtClean="0">
                <a:solidFill>
                  <a:srgbClr val="000000"/>
                </a:solidFill>
                <a:latin typeface="Arimo"/>
              </a:rPr>
              <a:t> Data Cleaning </a:t>
            </a:r>
          </a:p>
          <a:p>
            <a:pPr marL="1195837" lvl="1" indent="-597919" algn="ctr">
              <a:lnSpc>
                <a:spcPts val="7754"/>
              </a:lnSpc>
              <a:buFont typeface="Arial"/>
              <a:buChar char="•"/>
            </a:pPr>
            <a:r>
              <a:rPr lang="en-US" sz="5538" dirty="0" smtClean="0">
                <a:solidFill>
                  <a:srgbClr val="000000"/>
                </a:solidFill>
                <a:latin typeface="Arimo"/>
              </a:rPr>
              <a:t>EDA </a:t>
            </a:r>
            <a:r>
              <a:rPr lang="en-US" sz="5538" dirty="0">
                <a:solidFill>
                  <a:srgbClr val="000000"/>
                </a:solidFill>
                <a:latin typeface="Arimo"/>
              </a:rPr>
              <a:t>Visualization</a:t>
            </a:r>
          </a:p>
          <a:p>
            <a:pPr marL="1195837" lvl="1" indent="-597919" algn="ctr">
              <a:lnSpc>
                <a:spcPts val="7754"/>
              </a:lnSpc>
              <a:buFont typeface="Arial"/>
              <a:buChar char="•"/>
            </a:pPr>
            <a:r>
              <a:rPr lang="en-US" sz="5538" dirty="0">
                <a:solidFill>
                  <a:srgbClr val="000000"/>
                </a:solidFill>
                <a:latin typeface="Arimo"/>
              </a:rPr>
              <a:t>Machine Learning</a:t>
            </a:r>
          </a:p>
          <a:p>
            <a:pPr marL="1195837" lvl="1" indent="-597919" algn="ctr">
              <a:lnSpc>
                <a:spcPts val="7754"/>
              </a:lnSpc>
              <a:buFont typeface="Arial"/>
              <a:buChar char="•"/>
            </a:pPr>
            <a:r>
              <a:rPr lang="en-US" sz="5538" dirty="0">
                <a:solidFill>
                  <a:srgbClr val="000000"/>
                </a:solidFill>
                <a:latin typeface="Arimo"/>
              </a:rPr>
              <a:t>Conclusion</a:t>
            </a:r>
          </a:p>
          <a:p>
            <a:pPr algn="ctr">
              <a:lnSpc>
                <a:spcPts val="7754"/>
              </a:lnSpc>
            </a:pPr>
            <a:endParaRPr lang="en-US" sz="5538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448607" y="55503"/>
            <a:ext cx="8969964" cy="97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4"/>
              </a:lnSpc>
            </a:pPr>
            <a:r>
              <a:rPr lang="en-US" sz="5560" u="sng" dirty="0">
                <a:solidFill>
                  <a:srgbClr val="000000"/>
                </a:solidFill>
                <a:latin typeface="Arimo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938558"/>
            <a:ext cx="11404838" cy="322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4554" dirty="0">
                <a:solidFill>
                  <a:srgbClr val="000000"/>
                </a:solidFill>
                <a:latin typeface="Arimo"/>
              </a:rPr>
              <a:t>Is it possible to predict the price of a computer based on computer specifications (RAM, SSD, PROCESSOR...)</a:t>
            </a:r>
          </a:p>
          <a:p>
            <a:pPr algn="ctr">
              <a:lnSpc>
                <a:spcPts val="6375"/>
              </a:lnSpc>
              <a:spcBef>
                <a:spcPct val="0"/>
              </a:spcBef>
            </a:pPr>
            <a:endParaRPr lang="en-US" sz="4554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63974" y="904875"/>
            <a:ext cx="5295156" cy="882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>
                <a:solidFill>
                  <a:srgbClr val="000000"/>
                </a:solidFill>
                <a:latin typeface="Arimo"/>
              </a:rPr>
              <a:t>Research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08286" y="4943199"/>
            <a:ext cx="9379714" cy="5343801"/>
          </a:xfrm>
          <a:custGeom>
            <a:avLst/>
            <a:gdLst/>
            <a:ahLst/>
            <a:cxnLst/>
            <a:rect l="l" t="t" r="r" b="b"/>
            <a:pathLst>
              <a:path w="9379714" h="5343801">
                <a:moveTo>
                  <a:pt x="0" y="0"/>
                </a:moveTo>
                <a:lnTo>
                  <a:pt x="9379714" y="0"/>
                </a:lnTo>
                <a:lnTo>
                  <a:pt x="9379714" y="5343801"/>
                </a:lnTo>
                <a:lnTo>
                  <a:pt x="0" y="5343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7" t="-2594" b="-147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08286" y="0"/>
            <a:ext cx="9379714" cy="4752508"/>
          </a:xfrm>
          <a:custGeom>
            <a:avLst/>
            <a:gdLst/>
            <a:ahLst/>
            <a:cxnLst/>
            <a:rect l="l" t="t" r="r" b="b"/>
            <a:pathLst>
              <a:path w="9379714" h="4752508">
                <a:moveTo>
                  <a:pt x="0" y="0"/>
                </a:moveTo>
                <a:lnTo>
                  <a:pt x="9379714" y="0"/>
                </a:lnTo>
                <a:lnTo>
                  <a:pt x="9379714" y="4752508"/>
                </a:lnTo>
                <a:lnTo>
                  <a:pt x="0" y="475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908" b="-190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8600" y="2935395"/>
            <a:ext cx="6797966" cy="5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8837" lvl="1" indent="-324418" algn="ctr">
              <a:lnSpc>
                <a:spcPts val="4207"/>
              </a:lnSpc>
              <a:buFont typeface="Arial"/>
              <a:buChar char="•"/>
            </a:pPr>
            <a:r>
              <a:rPr lang="en-US" sz="3005" dirty="0" err="1">
                <a:solidFill>
                  <a:srgbClr val="000000"/>
                </a:solidFill>
                <a:latin typeface="Alef Bold"/>
              </a:rPr>
              <a:t>Source:https</a:t>
            </a:r>
            <a:r>
              <a:rPr lang="en-US" sz="3005" dirty="0">
                <a:solidFill>
                  <a:srgbClr val="000000"/>
                </a:solidFill>
                <a:latin typeface="Alef Bold"/>
              </a:rPr>
              <a:t>://www.newegg.com/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192" y="3979271"/>
            <a:ext cx="8248387" cy="160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813" lvl="1" indent="-333906" algn="ctr">
              <a:lnSpc>
                <a:spcPts val="4330"/>
              </a:lnSpc>
              <a:buFont typeface="Arial"/>
              <a:buChar char="•"/>
            </a:pPr>
            <a:r>
              <a:rPr lang="en-US" sz="3093">
                <a:solidFill>
                  <a:srgbClr val="000000"/>
                </a:solidFill>
                <a:latin typeface="Alef Bold"/>
              </a:rPr>
              <a:t> found what we needed by clicking on the computer link and the specs panel</a:t>
            </a:r>
          </a:p>
          <a:p>
            <a:pPr algn="ctr">
              <a:lnSpc>
                <a:spcPts val="4330"/>
              </a:lnSpc>
            </a:pPr>
            <a:endParaRPr lang="en-US" sz="3093">
              <a:solidFill>
                <a:srgbClr val="000000"/>
              </a:solidFill>
              <a:latin typeface="Ale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636" y="5325857"/>
            <a:ext cx="8248387" cy="158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119" lvl="1" indent="-325060" algn="ctr">
              <a:lnSpc>
                <a:spcPts val="4215"/>
              </a:lnSpc>
              <a:buFont typeface="Arial"/>
              <a:buChar char="•"/>
            </a:pPr>
            <a:r>
              <a:rPr lang="en-US" sz="3011" dirty="0">
                <a:solidFill>
                  <a:srgbClr val="000000"/>
                </a:solidFill>
                <a:latin typeface="Alef Bold"/>
              </a:rPr>
              <a:t>Used </a:t>
            </a:r>
            <a:r>
              <a:rPr lang="en-US" sz="3011" dirty="0" err="1">
                <a:solidFill>
                  <a:srgbClr val="000000"/>
                </a:solidFill>
                <a:latin typeface="Alef Bold"/>
              </a:rPr>
              <a:t>Pupeeter</a:t>
            </a:r>
            <a:r>
              <a:rPr lang="en-US" sz="3011" dirty="0">
                <a:solidFill>
                  <a:srgbClr val="000000"/>
                </a:solidFill>
                <a:latin typeface="Alef Bold"/>
              </a:rPr>
              <a:t> to do so. Extracted all the computer's links to their data with their names to a CSV file using pandas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192" y="564398"/>
            <a:ext cx="7473894" cy="89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 u="sng">
                <a:solidFill>
                  <a:srgbClr val="000000"/>
                </a:solidFill>
                <a:latin typeface="Arimo"/>
              </a:rPr>
              <a:t>Data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216661"/>
            <a:ext cx="11739420" cy="7041639"/>
          </a:xfrm>
          <a:custGeom>
            <a:avLst/>
            <a:gdLst/>
            <a:ahLst/>
            <a:cxnLst/>
            <a:rect l="l" t="t" r="r" b="b"/>
            <a:pathLst>
              <a:path w="11739420" h="7041639">
                <a:moveTo>
                  <a:pt x="0" y="0"/>
                </a:moveTo>
                <a:lnTo>
                  <a:pt x="11739420" y="0"/>
                </a:lnTo>
                <a:lnTo>
                  <a:pt x="11739420" y="7041639"/>
                </a:lnTo>
                <a:lnTo>
                  <a:pt x="0" y="7041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08" t="-127" r="-2753" b="-143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39390" y="64487"/>
            <a:ext cx="6461610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</a:pPr>
            <a:r>
              <a:rPr lang="en-US" sz="5038" u="sng" dirty="0">
                <a:solidFill>
                  <a:srgbClr val="000000"/>
                </a:solidFill>
                <a:latin typeface="Arimo"/>
              </a:rPr>
              <a:t>Data source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02920" y="50220"/>
            <a:ext cx="6985080" cy="9476948"/>
          </a:xfrm>
          <a:custGeom>
            <a:avLst/>
            <a:gdLst/>
            <a:ahLst/>
            <a:cxnLst/>
            <a:rect l="l" t="t" r="r" b="b"/>
            <a:pathLst>
              <a:path w="6985080" h="9476948">
                <a:moveTo>
                  <a:pt x="0" y="0"/>
                </a:moveTo>
                <a:lnTo>
                  <a:pt x="6985080" y="0"/>
                </a:lnTo>
                <a:lnTo>
                  <a:pt x="6985080" y="9476948"/>
                </a:lnTo>
                <a:lnTo>
                  <a:pt x="0" y="9476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3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5636" y="94720"/>
            <a:ext cx="2497765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</a:pPr>
            <a:r>
              <a:rPr lang="en-US" sz="5038" u="sng" dirty="0">
                <a:solidFill>
                  <a:srgbClr val="000000"/>
                </a:solidFill>
                <a:latin typeface="Arimo"/>
              </a:rPr>
              <a:t>crawling</a:t>
            </a:r>
          </a:p>
          <a:p>
            <a:pPr algn="ctr">
              <a:lnSpc>
                <a:spcPts val="7054"/>
              </a:lnSpc>
              <a:spcBef>
                <a:spcPct val="0"/>
              </a:spcBef>
            </a:pPr>
            <a:endParaRPr lang="en-US" sz="5038" u="sng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1331489"/>
            <a:ext cx="748806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Suez One"/>
              </a:rPr>
              <a:t>We </a:t>
            </a:r>
            <a:r>
              <a:rPr lang="en-US" sz="3399" dirty="0">
                <a:solidFill>
                  <a:srgbClr val="000000"/>
                </a:solidFill>
                <a:latin typeface="Suez One"/>
              </a:rPr>
              <a:t>encountered several problems: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uez On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1000" y="2201313"/>
            <a:ext cx="9866391" cy="518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3035" dirty="0">
                <a:solidFill>
                  <a:srgbClr val="000000"/>
                </a:solidFill>
                <a:latin typeface="Suez One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499" y="4285853"/>
            <a:ext cx="10247391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0"/>
              </a:lnSpc>
            </a:pPr>
            <a:r>
              <a:rPr lang="en-US" sz="4336" dirty="0">
                <a:solidFill>
                  <a:srgbClr val="000000"/>
                </a:solidFill>
                <a:latin typeface="Arimo Bold"/>
              </a:rPr>
              <a:t>solution:</a:t>
            </a:r>
          </a:p>
          <a:p>
            <a:pPr algn="ctr">
              <a:lnSpc>
                <a:spcPts val="4110"/>
              </a:lnSpc>
              <a:spcBef>
                <a:spcPct val="0"/>
              </a:spcBef>
            </a:pPr>
            <a:r>
              <a:rPr lang="en-US" sz="2660" dirty="0">
                <a:solidFill>
                  <a:srgbClr val="000000"/>
                </a:solidFill>
                <a:latin typeface="Arimo Bold"/>
              </a:rPr>
              <a:t>This line sets a random user agent for the Puppeteer page, which helps </a:t>
            </a:r>
            <a:r>
              <a:rPr lang="en-US" sz="2660" dirty="0" smtClean="0">
                <a:solidFill>
                  <a:srgbClr val="000000"/>
                </a:solidFill>
                <a:latin typeface="Arimo Bold"/>
              </a:rPr>
              <a:t>disguise </a:t>
            </a:r>
            <a:r>
              <a:rPr lang="en-US" sz="2660" dirty="0">
                <a:solidFill>
                  <a:srgbClr val="000000"/>
                </a:solidFill>
                <a:latin typeface="Arimo Bold"/>
              </a:rPr>
              <a:t>the automated browsing activity and makes it more similar to a real user's browsing behavior.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469052" y="5159692"/>
            <a:ext cx="6506528" cy="236220"/>
            <a:chOff x="0" y="0"/>
            <a:chExt cx="8675370" cy="314960"/>
          </a:xfrm>
        </p:grpSpPr>
        <p:sp>
          <p:nvSpPr>
            <p:cNvPr id="9" name="Freeform 9"/>
            <p:cNvSpPr/>
            <p:nvPr/>
          </p:nvSpPr>
          <p:spPr>
            <a:xfrm>
              <a:off x="50800" y="44450"/>
              <a:ext cx="8575040" cy="245110"/>
            </a:xfrm>
            <a:custGeom>
              <a:avLst/>
              <a:gdLst/>
              <a:ahLst/>
              <a:cxnLst/>
              <a:rect l="l" t="t" r="r" b="b"/>
              <a:pathLst>
                <a:path w="8575040" h="245110">
                  <a:moveTo>
                    <a:pt x="24130" y="127000"/>
                  </a:moveTo>
                  <a:cubicBezTo>
                    <a:pt x="388620" y="119380"/>
                    <a:pt x="458470" y="91440"/>
                    <a:pt x="581660" y="81280"/>
                  </a:cubicBezTo>
                  <a:cubicBezTo>
                    <a:pt x="800100" y="63500"/>
                    <a:pt x="1362710" y="102870"/>
                    <a:pt x="1498600" y="81280"/>
                  </a:cubicBezTo>
                  <a:cubicBezTo>
                    <a:pt x="1539240" y="74930"/>
                    <a:pt x="1535430" y="63500"/>
                    <a:pt x="1574800" y="57150"/>
                  </a:cubicBezTo>
                  <a:cubicBezTo>
                    <a:pt x="1704340" y="36830"/>
                    <a:pt x="2204720" y="34290"/>
                    <a:pt x="2420620" y="57150"/>
                  </a:cubicBezTo>
                  <a:cubicBezTo>
                    <a:pt x="2557780" y="72390"/>
                    <a:pt x="2651760" y="118110"/>
                    <a:pt x="2752090" y="129540"/>
                  </a:cubicBezTo>
                  <a:cubicBezTo>
                    <a:pt x="2832100" y="138430"/>
                    <a:pt x="2896870" y="123190"/>
                    <a:pt x="2973070" y="130810"/>
                  </a:cubicBezTo>
                  <a:cubicBezTo>
                    <a:pt x="3054350" y="139700"/>
                    <a:pt x="3096260" y="170180"/>
                    <a:pt x="3225800" y="182880"/>
                  </a:cubicBezTo>
                  <a:cubicBezTo>
                    <a:pt x="3636010" y="224790"/>
                    <a:pt x="5401310" y="217170"/>
                    <a:pt x="5821680" y="185420"/>
                  </a:cubicBezTo>
                  <a:cubicBezTo>
                    <a:pt x="5957570" y="175260"/>
                    <a:pt x="5993130" y="152400"/>
                    <a:pt x="6090920" y="143510"/>
                  </a:cubicBezTo>
                  <a:cubicBezTo>
                    <a:pt x="6205220" y="133350"/>
                    <a:pt x="6380480" y="144780"/>
                    <a:pt x="6466840" y="133350"/>
                  </a:cubicBezTo>
                  <a:cubicBezTo>
                    <a:pt x="6513830" y="127000"/>
                    <a:pt x="6526530" y="111760"/>
                    <a:pt x="6573520" y="106680"/>
                  </a:cubicBezTo>
                  <a:cubicBezTo>
                    <a:pt x="6658610" y="96520"/>
                    <a:pt x="6823710" y="119380"/>
                    <a:pt x="6935470" y="113030"/>
                  </a:cubicBezTo>
                  <a:cubicBezTo>
                    <a:pt x="7030720" y="107950"/>
                    <a:pt x="7096760" y="86360"/>
                    <a:pt x="7202170" y="80010"/>
                  </a:cubicBezTo>
                  <a:cubicBezTo>
                    <a:pt x="7353300" y="71120"/>
                    <a:pt x="7635240" y="88900"/>
                    <a:pt x="7758430" y="80010"/>
                  </a:cubicBezTo>
                  <a:cubicBezTo>
                    <a:pt x="7819390" y="74930"/>
                    <a:pt x="7847330" y="63500"/>
                    <a:pt x="7895590" y="59690"/>
                  </a:cubicBezTo>
                  <a:cubicBezTo>
                    <a:pt x="7947660" y="55880"/>
                    <a:pt x="8008620" y="63500"/>
                    <a:pt x="8059420" y="58420"/>
                  </a:cubicBezTo>
                  <a:cubicBezTo>
                    <a:pt x="8105140" y="54610"/>
                    <a:pt x="8143240" y="38100"/>
                    <a:pt x="8190230" y="34290"/>
                  </a:cubicBezTo>
                  <a:cubicBezTo>
                    <a:pt x="8242300" y="29210"/>
                    <a:pt x="8307070" y="38100"/>
                    <a:pt x="8357870" y="33020"/>
                  </a:cubicBezTo>
                  <a:cubicBezTo>
                    <a:pt x="8402320" y="27940"/>
                    <a:pt x="8445500" y="11430"/>
                    <a:pt x="8481060" y="7620"/>
                  </a:cubicBezTo>
                  <a:cubicBezTo>
                    <a:pt x="8509000" y="5080"/>
                    <a:pt x="8539480" y="0"/>
                    <a:pt x="8554720" y="6350"/>
                  </a:cubicBezTo>
                  <a:cubicBezTo>
                    <a:pt x="8564880" y="10160"/>
                    <a:pt x="8572500" y="19050"/>
                    <a:pt x="8573770" y="26670"/>
                  </a:cubicBezTo>
                  <a:cubicBezTo>
                    <a:pt x="8575040" y="34290"/>
                    <a:pt x="8567420" y="48260"/>
                    <a:pt x="8561070" y="52070"/>
                  </a:cubicBezTo>
                  <a:cubicBezTo>
                    <a:pt x="8554720" y="55880"/>
                    <a:pt x="8540750" y="54610"/>
                    <a:pt x="8534400" y="49530"/>
                  </a:cubicBezTo>
                  <a:cubicBezTo>
                    <a:pt x="8528050" y="44450"/>
                    <a:pt x="8524240" y="29210"/>
                    <a:pt x="8526780" y="21590"/>
                  </a:cubicBezTo>
                  <a:cubicBezTo>
                    <a:pt x="8529320" y="15240"/>
                    <a:pt x="8538210" y="6350"/>
                    <a:pt x="8544560" y="6350"/>
                  </a:cubicBezTo>
                  <a:cubicBezTo>
                    <a:pt x="8553450" y="6350"/>
                    <a:pt x="8571230" y="17780"/>
                    <a:pt x="8573770" y="26670"/>
                  </a:cubicBezTo>
                  <a:cubicBezTo>
                    <a:pt x="8575040" y="34290"/>
                    <a:pt x="8567420" y="50800"/>
                    <a:pt x="8559800" y="53340"/>
                  </a:cubicBezTo>
                  <a:cubicBezTo>
                    <a:pt x="8552180" y="55880"/>
                    <a:pt x="8530590" y="46990"/>
                    <a:pt x="8526780" y="39370"/>
                  </a:cubicBezTo>
                  <a:cubicBezTo>
                    <a:pt x="8522970" y="33020"/>
                    <a:pt x="8525510" y="21590"/>
                    <a:pt x="8529320" y="16510"/>
                  </a:cubicBezTo>
                  <a:cubicBezTo>
                    <a:pt x="8533130" y="11430"/>
                    <a:pt x="8543290" y="5080"/>
                    <a:pt x="8549640" y="6350"/>
                  </a:cubicBezTo>
                  <a:cubicBezTo>
                    <a:pt x="8557260" y="7620"/>
                    <a:pt x="8572500" y="19050"/>
                    <a:pt x="8573770" y="26670"/>
                  </a:cubicBezTo>
                  <a:cubicBezTo>
                    <a:pt x="8575040" y="34290"/>
                    <a:pt x="8567420" y="48260"/>
                    <a:pt x="8555990" y="54610"/>
                  </a:cubicBezTo>
                  <a:cubicBezTo>
                    <a:pt x="8533130" y="68580"/>
                    <a:pt x="8449310" y="53340"/>
                    <a:pt x="8420100" y="60960"/>
                  </a:cubicBezTo>
                  <a:cubicBezTo>
                    <a:pt x="8404860" y="64770"/>
                    <a:pt x="8403590" y="73660"/>
                    <a:pt x="8385810" y="77470"/>
                  </a:cubicBezTo>
                  <a:cubicBezTo>
                    <a:pt x="8341360" y="87630"/>
                    <a:pt x="8192770" y="71120"/>
                    <a:pt x="8134350" y="78740"/>
                  </a:cubicBezTo>
                  <a:cubicBezTo>
                    <a:pt x="8102600" y="83820"/>
                    <a:pt x="8091170" y="93980"/>
                    <a:pt x="8060690" y="99060"/>
                  </a:cubicBezTo>
                  <a:cubicBezTo>
                    <a:pt x="8011160" y="106680"/>
                    <a:pt x="7920990" y="97790"/>
                    <a:pt x="7866380" y="104140"/>
                  </a:cubicBezTo>
                  <a:cubicBezTo>
                    <a:pt x="7824470" y="109220"/>
                    <a:pt x="7809230" y="120650"/>
                    <a:pt x="7758430" y="125730"/>
                  </a:cubicBezTo>
                  <a:cubicBezTo>
                    <a:pt x="7636510" y="138430"/>
                    <a:pt x="7239000" y="111760"/>
                    <a:pt x="7132320" y="125730"/>
                  </a:cubicBezTo>
                  <a:cubicBezTo>
                    <a:pt x="7095490" y="130810"/>
                    <a:pt x="7094220" y="140970"/>
                    <a:pt x="7058660" y="146050"/>
                  </a:cubicBezTo>
                  <a:cubicBezTo>
                    <a:pt x="6965950" y="158750"/>
                    <a:pt x="6649720" y="137160"/>
                    <a:pt x="6551930" y="148590"/>
                  </a:cubicBezTo>
                  <a:cubicBezTo>
                    <a:pt x="6511290" y="153670"/>
                    <a:pt x="6506210" y="163830"/>
                    <a:pt x="6468110" y="168910"/>
                  </a:cubicBezTo>
                  <a:cubicBezTo>
                    <a:pt x="6388100" y="179070"/>
                    <a:pt x="6207760" y="161290"/>
                    <a:pt x="6093460" y="170180"/>
                  </a:cubicBezTo>
                  <a:cubicBezTo>
                    <a:pt x="5995670" y="177800"/>
                    <a:pt x="5915660" y="205740"/>
                    <a:pt x="5821680" y="214630"/>
                  </a:cubicBezTo>
                  <a:cubicBezTo>
                    <a:pt x="5722620" y="223520"/>
                    <a:pt x="5662930" y="218440"/>
                    <a:pt x="5511800" y="219710"/>
                  </a:cubicBezTo>
                  <a:cubicBezTo>
                    <a:pt x="5105400" y="222250"/>
                    <a:pt x="3653790" y="245110"/>
                    <a:pt x="3258820" y="214630"/>
                  </a:cubicBezTo>
                  <a:cubicBezTo>
                    <a:pt x="3117850" y="204470"/>
                    <a:pt x="3061970" y="180340"/>
                    <a:pt x="2971800" y="171450"/>
                  </a:cubicBezTo>
                  <a:cubicBezTo>
                    <a:pt x="2893060" y="163830"/>
                    <a:pt x="2816860" y="171450"/>
                    <a:pt x="2747010" y="163830"/>
                  </a:cubicBezTo>
                  <a:cubicBezTo>
                    <a:pt x="2684780" y="157480"/>
                    <a:pt x="2621280" y="144780"/>
                    <a:pt x="2571750" y="132080"/>
                  </a:cubicBezTo>
                  <a:cubicBezTo>
                    <a:pt x="2533650" y="121920"/>
                    <a:pt x="2522220" y="105410"/>
                    <a:pt x="2472690" y="97790"/>
                  </a:cubicBezTo>
                  <a:cubicBezTo>
                    <a:pt x="2344420" y="76200"/>
                    <a:pt x="1958340" y="91440"/>
                    <a:pt x="1753870" y="99060"/>
                  </a:cubicBezTo>
                  <a:cubicBezTo>
                    <a:pt x="1602740" y="105410"/>
                    <a:pt x="1511300" y="123190"/>
                    <a:pt x="1358900" y="128270"/>
                  </a:cubicBezTo>
                  <a:cubicBezTo>
                    <a:pt x="1151890" y="135890"/>
                    <a:pt x="828040" y="111760"/>
                    <a:pt x="623570" y="125730"/>
                  </a:cubicBezTo>
                  <a:cubicBezTo>
                    <a:pt x="477520" y="135890"/>
                    <a:pt x="356870" y="168910"/>
                    <a:pt x="247650" y="176530"/>
                  </a:cubicBezTo>
                  <a:cubicBezTo>
                    <a:pt x="163830" y="181610"/>
                    <a:pt x="59690" y="190500"/>
                    <a:pt x="24130" y="176530"/>
                  </a:cubicBezTo>
                  <a:cubicBezTo>
                    <a:pt x="10160" y="171450"/>
                    <a:pt x="0" y="162560"/>
                    <a:pt x="0" y="154940"/>
                  </a:cubicBezTo>
                  <a:cubicBezTo>
                    <a:pt x="0" y="146050"/>
                    <a:pt x="24130" y="127000"/>
                    <a:pt x="24130" y="12700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1347132" y="4508182"/>
            <a:ext cx="6878955" cy="178117"/>
            <a:chOff x="0" y="0"/>
            <a:chExt cx="9171940" cy="237490"/>
          </a:xfrm>
        </p:grpSpPr>
        <p:sp>
          <p:nvSpPr>
            <p:cNvPr id="11" name="Freeform 11"/>
            <p:cNvSpPr/>
            <p:nvPr/>
          </p:nvSpPr>
          <p:spPr>
            <a:xfrm>
              <a:off x="49530" y="48260"/>
              <a:ext cx="9071610" cy="140970"/>
            </a:xfrm>
            <a:custGeom>
              <a:avLst/>
              <a:gdLst/>
              <a:ahLst/>
              <a:cxnLst/>
              <a:rect l="l" t="t" r="r" b="b"/>
              <a:pathLst>
                <a:path w="9071610" h="140970">
                  <a:moveTo>
                    <a:pt x="13970" y="81280"/>
                  </a:moveTo>
                  <a:cubicBezTo>
                    <a:pt x="574040" y="29210"/>
                    <a:pt x="2993390" y="88900"/>
                    <a:pt x="3382010" y="60960"/>
                  </a:cubicBezTo>
                  <a:cubicBezTo>
                    <a:pt x="3468370" y="54610"/>
                    <a:pt x="3469640" y="43180"/>
                    <a:pt x="3540760" y="38100"/>
                  </a:cubicBezTo>
                  <a:cubicBezTo>
                    <a:pt x="3688080" y="26670"/>
                    <a:pt x="3892550" y="31750"/>
                    <a:pt x="4216400" y="30480"/>
                  </a:cubicBezTo>
                  <a:cubicBezTo>
                    <a:pt x="5049520" y="26670"/>
                    <a:pt x="8243570" y="41910"/>
                    <a:pt x="8681720" y="34290"/>
                  </a:cubicBezTo>
                  <a:cubicBezTo>
                    <a:pt x="8757920" y="33020"/>
                    <a:pt x="8783320" y="36830"/>
                    <a:pt x="8815070" y="29210"/>
                  </a:cubicBezTo>
                  <a:cubicBezTo>
                    <a:pt x="8835390" y="24130"/>
                    <a:pt x="8843010" y="13970"/>
                    <a:pt x="8860790" y="8890"/>
                  </a:cubicBezTo>
                  <a:cubicBezTo>
                    <a:pt x="8882381" y="3810"/>
                    <a:pt x="8915400" y="0"/>
                    <a:pt x="8936990" y="2540"/>
                  </a:cubicBezTo>
                  <a:cubicBezTo>
                    <a:pt x="8954770" y="5080"/>
                    <a:pt x="8967470" y="8890"/>
                    <a:pt x="8983981" y="20320"/>
                  </a:cubicBezTo>
                  <a:cubicBezTo>
                    <a:pt x="9010650" y="39370"/>
                    <a:pt x="9071610" y="102870"/>
                    <a:pt x="9071610" y="121920"/>
                  </a:cubicBezTo>
                  <a:cubicBezTo>
                    <a:pt x="9071610" y="129540"/>
                    <a:pt x="9062720" y="135890"/>
                    <a:pt x="9056370" y="138430"/>
                  </a:cubicBezTo>
                  <a:cubicBezTo>
                    <a:pt x="9050020" y="140970"/>
                    <a:pt x="9038590" y="140970"/>
                    <a:pt x="9033510" y="135890"/>
                  </a:cubicBezTo>
                  <a:cubicBezTo>
                    <a:pt x="9027160" y="130810"/>
                    <a:pt x="9023350" y="107950"/>
                    <a:pt x="9028431" y="101600"/>
                  </a:cubicBezTo>
                  <a:cubicBezTo>
                    <a:pt x="9033510" y="95250"/>
                    <a:pt x="9056370" y="92710"/>
                    <a:pt x="9062720" y="97790"/>
                  </a:cubicBezTo>
                  <a:cubicBezTo>
                    <a:pt x="9069070" y="102870"/>
                    <a:pt x="9070340" y="127000"/>
                    <a:pt x="9065260" y="133350"/>
                  </a:cubicBezTo>
                  <a:cubicBezTo>
                    <a:pt x="9060181" y="139700"/>
                    <a:pt x="9044940" y="140970"/>
                    <a:pt x="9036050" y="137160"/>
                  </a:cubicBezTo>
                  <a:cubicBezTo>
                    <a:pt x="9023350" y="132080"/>
                    <a:pt x="9017000" y="104140"/>
                    <a:pt x="9001760" y="90170"/>
                  </a:cubicBezTo>
                  <a:cubicBezTo>
                    <a:pt x="8985250" y="74930"/>
                    <a:pt x="8959850" y="57150"/>
                    <a:pt x="8936990" y="50800"/>
                  </a:cubicBezTo>
                  <a:cubicBezTo>
                    <a:pt x="8914131" y="44450"/>
                    <a:pt x="8887460" y="46990"/>
                    <a:pt x="8865870" y="50800"/>
                  </a:cubicBezTo>
                  <a:cubicBezTo>
                    <a:pt x="8846820" y="54610"/>
                    <a:pt x="8846820" y="64770"/>
                    <a:pt x="8815070" y="71120"/>
                  </a:cubicBezTo>
                  <a:cubicBezTo>
                    <a:pt x="8506460" y="130810"/>
                    <a:pt x="4258311" y="58420"/>
                    <a:pt x="3700780" y="63500"/>
                  </a:cubicBezTo>
                  <a:cubicBezTo>
                    <a:pt x="3591560" y="64770"/>
                    <a:pt x="3562350" y="62230"/>
                    <a:pt x="3505200" y="67310"/>
                  </a:cubicBezTo>
                  <a:cubicBezTo>
                    <a:pt x="3459480" y="71120"/>
                    <a:pt x="3437890" y="82550"/>
                    <a:pt x="3382010" y="87630"/>
                  </a:cubicBezTo>
                  <a:cubicBezTo>
                    <a:pt x="3265170" y="97790"/>
                    <a:pt x="3086100" y="92710"/>
                    <a:pt x="2840990" y="93980"/>
                  </a:cubicBezTo>
                  <a:cubicBezTo>
                    <a:pt x="2320290" y="96520"/>
                    <a:pt x="828040" y="83820"/>
                    <a:pt x="402590" y="88900"/>
                  </a:cubicBezTo>
                  <a:cubicBezTo>
                    <a:pt x="251460" y="90170"/>
                    <a:pt x="162560" y="86360"/>
                    <a:pt x="95250" y="96520"/>
                  </a:cubicBezTo>
                  <a:cubicBezTo>
                    <a:pt x="60960" y="101600"/>
                    <a:pt x="36830" y="120650"/>
                    <a:pt x="20320" y="116840"/>
                  </a:cubicBezTo>
                  <a:cubicBezTo>
                    <a:pt x="11430" y="115570"/>
                    <a:pt x="2540" y="107950"/>
                    <a:pt x="1270" y="101600"/>
                  </a:cubicBezTo>
                  <a:cubicBezTo>
                    <a:pt x="0" y="95250"/>
                    <a:pt x="13970" y="81280"/>
                    <a:pt x="13970" y="8128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7471708" y="4526280"/>
            <a:ext cx="683895" cy="904875"/>
            <a:chOff x="0" y="0"/>
            <a:chExt cx="911860" cy="1206500"/>
          </a:xfrm>
        </p:grpSpPr>
        <p:sp>
          <p:nvSpPr>
            <p:cNvPr id="13" name="Freeform 13"/>
            <p:cNvSpPr/>
            <p:nvPr/>
          </p:nvSpPr>
          <p:spPr>
            <a:xfrm>
              <a:off x="49530" y="50800"/>
              <a:ext cx="817880" cy="1116330"/>
            </a:xfrm>
            <a:custGeom>
              <a:avLst/>
              <a:gdLst/>
              <a:ahLst/>
              <a:cxnLst/>
              <a:rect l="l" t="t" r="r" b="b"/>
              <a:pathLst>
                <a:path w="817880" h="1116330">
                  <a:moveTo>
                    <a:pt x="811530" y="24130"/>
                  </a:moveTo>
                  <a:cubicBezTo>
                    <a:pt x="801370" y="897890"/>
                    <a:pt x="797560" y="897890"/>
                    <a:pt x="787400" y="905510"/>
                  </a:cubicBezTo>
                  <a:cubicBezTo>
                    <a:pt x="770890" y="916940"/>
                    <a:pt x="744220" y="930910"/>
                    <a:pt x="712470" y="937260"/>
                  </a:cubicBezTo>
                  <a:cubicBezTo>
                    <a:pt x="664210" y="947420"/>
                    <a:pt x="580390" y="925830"/>
                    <a:pt x="520700" y="939800"/>
                  </a:cubicBezTo>
                  <a:cubicBezTo>
                    <a:pt x="464820" y="952500"/>
                    <a:pt x="412750" y="996950"/>
                    <a:pt x="365760" y="1012190"/>
                  </a:cubicBezTo>
                  <a:cubicBezTo>
                    <a:pt x="328930" y="1023620"/>
                    <a:pt x="299720" y="1019810"/>
                    <a:pt x="262890" y="1031240"/>
                  </a:cubicBezTo>
                  <a:cubicBezTo>
                    <a:pt x="217170" y="1045210"/>
                    <a:pt x="160020" y="1087120"/>
                    <a:pt x="114300" y="1098550"/>
                  </a:cubicBezTo>
                  <a:cubicBezTo>
                    <a:pt x="77470" y="1107440"/>
                    <a:pt x="22860" y="1116330"/>
                    <a:pt x="10160" y="1103630"/>
                  </a:cubicBezTo>
                  <a:cubicBezTo>
                    <a:pt x="2540" y="1096010"/>
                    <a:pt x="6350" y="1074420"/>
                    <a:pt x="11430" y="1068070"/>
                  </a:cubicBezTo>
                  <a:cubicBezTo>
                    <a:pt x="15240" y="1064260"/>
                    <a:pt x="26670" y="1062990"/>
                    <a:pt x="31750" y="1065530"/>
                  </a:cubicBezTo>
                  <a:cubicBezTo>
                    <a:pt x="38100" y="1068070"/>
                    <a:pt x="45720" y="1082040"/>
                    <a:pt x="44450" y="1088390"/>
                  </a:cubicBezTo>
                  <a:cubicBezTo>
                    <a:pt x="41910" y="1096010"/>
                    <a:pt x="20320" y="1107440"/>
                    <a:pt x="12700" y="1104900"/>
                  </a:cubicBezTo>
                  <a:cubicBezTo>
                    <a:pt x="6350" y="1102360"/>
                    <a:pt x="0" y="1087120"/>
                    <a:pt x="1270" y="1080770"/>
                  </a:cubicBezTo>
                  <a:cubicBezTo>
                    <a:pt x="2540" y="1074420"/>
                    <a:pt x="7620" y="1069340"/>
                    <a:pt x="15240" y="1065530"/>
                  </a:cubicBezTo>
                  <a:cubicBezTo>
                    <a:pt x="33020" y="1056640"/>
                    <a:pt x="86360" y="1064260"/>
                    <a:pt x="123190" y="1054100"/>
                  </a:cubicBezTo>
                  <a:cubicBezTo>
                    <a:pt x="167640" y="1042670"/>
                    <a:pt x="219710" y="1004570"/>
                    <a:pt x="260350" y="993140"/>
                  </a:cubicBezTo>
                  <a:cubicBezTo>
                    <a:pt x="292100" y="984250"/>
                    <a:pt x="313690" y="990600"/>
                    <a:pt x="346710" y="980440"/>
                  </a:cubicBezTo>
                  <a:cubicBezTo>
                    <a:pt x="396240" y="965200"/>
                    <a:pt x="459740" y="909320"/>
                    <a:pt x="520700" y="894080"/>
                  </a:cubicBezTo>
                  <a:cubicBezTo>
                    <a:pt x="579120" y="880110"/>
                    <a:pt x="660400" y="902970"/>
                    <a:pt x="703580" y="890270"/>
                  </a:cubicBezTo>
                  <a:cubicBezTo>
                    <a:pt x="731520" y="881380"/>
                    <a:pt x="749300" y="880110"/>
                    <a:pt x="764540" y="850900"/>
                  </a:cubicBezTo>
                  <a:cubicBezTo>
                    <a:pt x="817880" y="753110"/>
                    <a:pt x="735330" y="104140"/>
                    <a:pt x="764540" y="24130"/>
                  </a:cubicBezTo>
                  <a:cubicBezTo>
                    <a:pt x="769620" y="8890"/>
                    <a:pt x="777240" y="0"/>
                    <a:pt x="784860" y="0"/>
                  </a:cubicBezTo>
                  <a:cubicBezTo>
                    <a:pt x="792480" y="0"/>
                    <a:pt x="811530" y="24130"/>
                    <a:pt x="811530" y="2413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1274743" y="4582478"/>
            <a:ext cx="208597" cy="817245"/>
            <a:chOff x="0" y="0"/>
            <a:chExt cx="278130" cy="1089660"/>
          </a:xfrm>
        </p:grpSpPr>
        <p:sp>
          <p:nvSpPr>
            <p:cNvPr id="15" name="Freeform 15"/>
            <p:cNvSpPr/>
            <p:nvPr/>
          </p:nvSpPr>
          <p:spPr>
            <a:xfrm>
              <a:off x="48260" y="49530"/>
              <a:ext cx="181610" cy="990600"/>
            </a:xfrm>
            <a:custGeom>
              <a:avLst/>
              <a:gdLst/>
              <a:ahLst/>
              <a:cxnLst/>
              <a:rect l="l" t="t" r="r" b="b"/>
              <a:pathLst>
                <a:path w="181610" h="990600">
                  <a:moveTo>
                    <a:pt x="138430" y="22860"/>
                  </a:moveTo>
                  <a:cubicBezTo>
                    <a:pt x="125730" y="201930"/>
                    <a:pt x="80010" y="275590"/>
                    <a:pt x="66040" y="368300"/>
                  </a:cubicBezTo>
                  <a:cubicBezTo>
                    <a:pt x="45720" y="502920"/>
                    <a:pt x="81280" y="793750"/>
                    <a:pt x="66040" y="873760"/>
                  </a:cubicBezTo>
                  <a:cubicBezTo>
                    <a:pt x="60960" y="900430"/>
                    <a:pt x="39370" y="913130"/>
                    <a:pt x="45720" y="924560"/>
                  </a:cubicBezTo>
                  <a:cubicBezTo>
                    <a:pt x="55880" y="941070"/>
                    <a:pt x="140970" y="927100"/>
                    <a:pt x="161290" y="939800"/>
                  </a:cubicBezTo>
                  <a:cubicBezTo>
                    <a:pt x="171450" y="946150"/>
                    <a:pt x="179070" y="957580"/>
                    <a:pt x="179070" y="965200"/>
                  </a:cubicBezTo>
                  <a:cubicBezTo>
                    <a:pt x="179070" y="972820"/>
                    <a:pt x="172720" y="982980"/>
                    <a:pt x="166370" y="986790"/>
                  </a:cubicBezTo>
                  <a:cubicBezTo>
                    <a:pt x="160020" y="990600"/>
                    <a:pt x="148590" y="990600"/>
                    <a:pt x="142240" y="988060"/>
                  </a:cubicBezTo>
                  <a:cubicBezTo>
                    <a:pt x="135890" y="985520"/>
                    <a:pt x="128270" y="975360"/>
                    <a:pt x="128270" y="967740"/>
                  </a:cubicBezTo>
                  <a:cubicBezTo>
                    <a:pt x="128270" y="960120"/>
                    <a:pt x="134620" y="944880"/>
                    <a:pt x="142240" y="941070"/>
                  </a:cubicBezTo>
                  <a:cubicBezTo>
                    <a:pt x="149860" y="937260"/>
                    <a:pt x="167640" y="941070"/>
                    <a:pt x="172720" y="947420"/>
                  </a:cubicBezTo>
                  <a:cubicBezTo>
                    <a:pt x="177800" y="953770"/>
                    <a:pt x="181610" y="971550"/>
                    <a:pt x="175260" y="979170"/>
                  </a:cubicBezTo>
                  <a:cubicBezTo>
                    <a:pt x="166370" y="990600"/>
                    <a:pt x="124460" y="989330"/>
                    <a:pt x="99060" y="989330"/>
                  </a:cubicBezTo>
                  <a:cubicBezTo>
                    <a:pt x="73660" y="989330"/>
                    <a:pt x="36830" y="986790"/>
                    <a:pt x="21590" y="977900"/>
                  </a:cubicBezTo>
                  <a:cubicBezTo>
                    <a:pt x="12700" y="972820"/>
                    <a:pt x="7620" y="965200"/>
                    <a:pt x="3810" y="956310"/>
                  </a:cubicBezTo>
                  <a:cubicBezTo>
                    <a:pt x="0" y="946150"/>
                    <a:pt x="0" y="932180"/>
                    <a:pt x="2540" y="919480"/>
                  </a:cubicBezTo>
                  <a:cubicBezTo>
                    <a:pt x="5080" y="904240"/>
                    <a:pt x="17780" y="897890"/>
                    <a:pt x="22860" y="873760"/>
                  </a:cubicBezTo>
                  <a:cubicBezTo>
                    <a:pt x="40640" y="793750"/>
                    <a:pt x="7620" y="453390"/>
                    <a:pt x="31750" y="336550"/>
                  </a:cubicBezTo>
                  <a:cubicBezTo>
                    <a:pt x="44450" y="276860"/>
                    <a:pt x="74930" y="255270"/>
                    <a:pt x="86360" y="207010"/>
                  </a:cubicBezTo>
                  <a:cubicBezTo>
                    <a:pt x="99060" y="149860"/>
                    <a:pt x="81280" y="38100"/>
                    <a:pt x="97790" y="12700"/>
                  </a:cubicBezTo>
                  <a:cubicBezTo>
                    <a:pt x="102870" y="3810"/>
                    <a:pt x="113030" y="0"/>
                    <a:pt x="119380" y="1270"/>
                  </a:cubicBezTo>
                  <a:cubicBezTo>
                    <a:pt x="127000" y="2540"/>
                    <a:pt x="138430" y="22860"/>
                    <a:pt x="138430" y="2286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>
          <a:xfrm>
            <a:off x="533400" y="2598502"/>
            <a:ext cx="105156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1. We were blocked by the site because it thought we were </a:t>
            </a:r>
            <a:r>
              <a:rPr lang="en-US" sz="3000" dirty="0" smtClean="0"/>
              <a:t>a robot</a:t>
            </a:r>
            <a:endParaRPr lang="he-IL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7000" cy="10287000"/>
          </a:xfrm>
          <a:custGeom>
            <a:avLst/>
            <a:gdLst/>
            <a:ahLst/>
            <a:cxnLst/>
            <a:rect l="l" t="t" r="r" b="b"/>
            <a:pathLst>
              <a:path w="18287000" h="10287000">
                <a:moveTo>
                  <a:pt x="0" y="0"/>
                </a:moveTo>
                <a:lnTo>
                  <a:pt x="18287000" y="0"/>
                </a:lnTo>
                <a:lnTo>
                  <a:pt x="18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775" b="-132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41756" y="855173"/>
            <a:ext cx="9546244" cy="5868714"/>
          </a:xfrm>
          <a:custGeom>
            <a:avLst/>
            <a:gdLst/>
            <a:ahLst/>
            <a:cxnLst/>
            <a:rect l="l" t="t" r="r" b="b"/>
            <a:pathLst>
              <a:path w="9745466" h="5868714">
                <a:moveTo>
                  <a:pt x="0" y="0"/>
                </a:moveTo>
                <a:lnTo>
                  <a:pt x="9745466" y="0"/>
                </a:lnTo>
                <a:lnTo>
                  <a:pt x="9745466" y="5868715"/>
                </a:lnTo>
                <a:lnTo>
                  <a:pt x="0" y="5868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50" r="-8950" b="-2589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741756" y="4001919"/>
            <a:ext cx="9451055" cy="669911"/>
            <a:chOff x="0" y="0"/>
            <a:chExt cx="18508316" cy="1311910"/>
          </a:xfrm>
        </p:grpSpPr>
        <p:sp>
          <p:nvSpPr>
            <p:cNvPr id="5" name="Freeform 5"/>
            <p:cNvSpPr/>
            <p:nvPr/>
          </p:nvSpPr>
          <p:spPr>
            <a:xfrm>
              <a:off x="54603" y="38100"/>
              <a:ext cx="18399111" cy="1244600"/>
            </a:xfrm>
            <a:custGeom>
              <a:avLst/>
              <a:gdLst/>
              <a:ahLst/>
              <a:cxnLst/>
              <a:rect l="l" t="t" r="r" b="b"/>
              <a:pathLst>
                <a:path w="18399111" h="1244600">
                  <a:moveTo>
                    <a:pt x="410458" y="1097280"/>
                  </a:moveTo>
                  <a:cubicBezTo>
                    <a:pt x="1609827" y="1126490"/>
                    <a:pt x="1914848" y="1131570"/>
                    <a:pt x="2131374" y="1125220"/>
                  </a:cubicBezTo>
                  <a:cubicBezTo>
                    <a:pt x="2282001" y="1120140"/>
                    <a:pt x="2370495" y="1116330"/>
                    <a:pt x="2515473" y="1099820"/>
                  </a:cubicBezTo>
                  <a:cubicBezTo>
                    <a:pt x="2707523" y="1076960"/>
                    <a:pt x="2971121" y="1008380"/>
                    <a:pt x="3181999" y="985520"/>
                  </a:cubicBezTo>
                  <a:cubicBezTo>
                    <a:pt x="3366517" y="965200"/>
                    <a:pt x="3515261" y="965200"/>
                    <a:pt x="3705428" y="960120"/>
                  </a:cubicBezTo>
                  <a:cubicBezTo>
                    <a:pt x="3929486" y="953770"/>
                    <a:pt x="4228858" y="946150"/>
                    <a:pt x="4441619" y="956310"/>
                  </a:cubicBezTo>
                  <a:cubicBezTo>
                    <a:pt x="4605426" y="963930"/>
                    <a:pt x="4707099" y="989330"/>
                    <a:pt x="4876555" y="998220"/>
                  </a:cubicBezTo>
                  <a:cubicBezTo>
                    <a:pt x="5108144" y="1009650"/>
                    <a:pt x="5462118" y="990600"/>
                    <a:pt x="5705004" y="1004570"/>
                  </a:cubicBezTo>
                  <a:cubicBezTo>
                    <a:pt x="5898937" y="1016000"/>
                    <a:pt x="6015673" y="1045210"/>
                    <a:pt x="6226551" y="1061720"/>
                  </a:cubicBezTo>
                  <a:cubicBezTo>
                    <a:pt x="6552282" y="1087120"/>
                    <a:pt x="6987218" y="1108710"/>
                    <a:pt x="7472991" y="1120140"/>
                  </a:cubicBezTo>
                  <a:cubicBezTo>
                    <a:pt x="8156462" y="1136650"/>
                    <a:pt x="9412316" y="1108710"/>
                    <a:pt x="9939511" y="1125220"/>
                  </a:cubicBezTo>
                  <a:cubicBezTo>
                    <a:pt x="10189928" y="1132840"/>
                    <a:pt x="10265242" y="1148080"/>
                    <a:pt x="10491183" y="1158240"/>
                  </a:cubicBezTo>
                  <a:cubicBezTo>
                    <a:pt x="10847040" y="1173480"/>
                    <a:pt x="11280093" y="1187450"/>
                    <a:pt x="11865656" y="1195070"/>
                  </a:cubicBezTo>
                  <a:cubicBezTo>
                    <a:pt x="12903101" y="1209040"/>
                    <a:pt x="15554139" y="1219200"/>
                    <a:pt x="16179242" y="1197610"/>
                  </a:cubicBezTo>
                  <a:cubicBezTo>
                    <a:pt x="16354346" y="1191260"/>
                    <a:pt x="16363761" y="1179830"/>
                    <a:pt x="16512505" y="1174750"/>
                  </a:cubicBezTo>
                  <a:cubicBezTo>
                    <a:pt x="16811876" y="1163320"/>
                    <a:pt x="17581958" y="1201420"/>
                    <a:pt x="17868150" y="1169670"/>
                  </a:cubicBezTo>
                  <a:cubicBezTo>
                    <a:pt x="18005597" y="1154430"/>
                    <a:pt x="18095973" y="1131570"/>
                    <a:pt x="18165638" y="1103630"/>
                  </a:cubicBezTo>
                  <a:cubicBezTo>
                    <a:pt x="18210826" y="1085850"/>
                    <a:pt x="18240952" y="1068070"/>
                    <a:pt x="18265429" y="1041400"/>
                  </a:cubicBezTo>
                  <a:cubicBezTo>
                    <a:pt x="18291789" y="1012190"/>
                    <a:pt x="18301202" y="979170"/>
                    <a:pt x="18310617" y="934720"/>
                  </a:cubicBezTo>
                  <a:cubicBezTo>
                    <a:pt x="18325680" y="863600"/>
                    <a:pt x="18320032" y="693420"/>
                    <a:pt x="18318148" y="650240"/>
                  </a:cubicBezTo>
                  <a:cubicBezTo>
                    <a:pt x="18318148" y="637540"/>
                    <a:pt x="18321914" y="635000"/>
                    <a:pt x="18316266" y="624840"/>
                  </a:cubicBezTo>
                  <a:cubicBezTo>
                    <a:pt x="18306851" y="605790"/>
                    <a:pt x="18269195" y="572770"/>
                    <a:pt x="18233420" y="547370"/>
                  </a:cubicBezTo>
                  <a:cubicBezTo>
                    <a:pt x="18190116" y="515620"/>
                    <a:pt x="18133629" y="482600"/>
                    <a:pt x="18065848" y="455930"/>
                  </a:cubicBezTo>
                  <a:cubicBezTo>
                    <a:pt x="17979237" y="421640"/>
                    <a:pt x="17830493" y="383540"/>
                    <a:pt x="17747648" y="370840"/>
                  </a:cubicBezTo>
                  <a:cubicBezTo>
                    <a:pt x="17698695" y="363220"/>
                    <a:pt x="17674217" y="369570"/>
                    <a:pt x="17627146" y="363220"/>
                  </a:cubicBezTo>
                  <a:cubicBezTo>
                    <a:pt x="17561247" y="355600"/>
                    <a:pt x="17474636" y="328930"/>
                    <a:pt x="17395557" y="320040"/>
                  </a:cubicBezTo>
                  <a:cubicBezTo>
                    <a:pt x="17318360" y="311150"/>
                    <a:pt x="17239281" y="316230"/>
                    <a:pt x="17158318" y="308610"/>
                  </a:cubicBezTo>
                  <a:cubicBezTo>
                    <a:pt x="17073592" y="300990"/>
                    <a:pt x="17005808" y="281940"/>
                    <a:pt x="16902253" y="273050"/>
                  </a:cubicBezTo>
                  <a:cubicBezTo>
                    <a:pt x="16744094" y="260350"/>
                    <a:pt x="16535099" y="267970"/>
                    <a:pt x="16301627" y="257810"/>
                  </a:cubicBezTo>
                  <a:cubicBezTo>
                    <a:pt x="15977778" y="243840"/>
                    <a:pt x="15535311" y="201930"/>
                    <a:pt x="15139915" y="189230"/>
                  </a:cubicBezTo>
                  <a:cubicBezTo>
                    <a:pt x="14725690" y="176530"/>
                    <a:pt x="14194729" y="177800"/>
                    <a:pt x="13870880" y="184150"/>
                  </a:cubicBezTo>
                  <a:cubicBezTo>
                    <a:pt x="13669417" y="187960"/>
                    <a:pt x="13611048" y="201930"/>
                    <a:pt x="13379459" y="207010"/>
                  </a:cubicBezTo>
                  <a:cubicBezTo>
                    <a:pt x="12831553" y="219710"/>
                    <a:pt x="11323399" y="189230"/>
                    <a:pt x="10604153" y="208280"/>
                  </a:cubicBezTo>
                  <a:cubicBezTo>
                    <a:pt x="10146623" y="220980"/>
                    <a:pt x="9837838" y="256540"/>
                    <a:pt x="9483864" y="267970"/>
                  </a:cubicBezTo>
                  <a:cubicBezTo>
                    <a:pt x="9165664" y="278130"/>
                    <a:pt x="8824870" y="285750"/>
                    <a:pt x="8576335" y="280670"/>
                  </a:cubicBezTo>
                  <a:cubicBezTo>
                    <a:pt x="8403114" y="276860"/>
                    <a:pt x="8312737" y="273050"/>
                    <a:pt x="8137633" y="257810"/>
                  </a:cubicBezTo>
                  <a:cubicBezTo>
                    <a:pt x="7877801" y="234950"/>
                    <a:pt x="7546421" y="163830"/>
                    <a:pt x="7167971" y="140970"/>
                  </a:cubicBezTo>
                  <a:cubicBezTo>
                    <a:pt x="6640776" y="109220"/>
                    <a:pt x="5612745" y="149860"/>
                    <a:pt x="5262537" y="135890"/>
                  </a:cubicBezTo>
                  <a:cubicBezTo>
                    <a:pt x="5126973" y="130810"/>
                    <a:pt x="5106261" y="119380"/>
                    <a:pt x="4983877" y="114300"/>
                  </a:cubicBezTo>
                  <a:cubicBezTo>
                    <a:pt x="4748522" y="105410"/>
                    <a:pt x="4298523" y="121920"/>
                    <a:pt x="3946432" y="111760"/>
                  </a:cubicBezTo>
                  <a:cubicBezTo>
                    <a:pt x="3579278" y="100330"/>
                    <a:pt x="3178233" y="57150"/>
                    <a:pt x="2826142" y="45720"/>
                  </a:cubicBezTo>
                  <a:cubicBezTo>
                    <a:pt x="2513591" y="35560"/>
                    <a:pt x="2118194" y="30480"/>
                    <a:pt x="1939325" y="40640"/>
                  </a:cubicBezTo>
                  <a:cubicBezTo>
                    <a:pt x="1860245" y="44450"/>
                    <a:pt x="1835768" y="55880"/>
                    <a:pt x="1771752" y="59690"/>
                  </a:cubicBezTo>
                  <a:cubicBezTo>
                    <a:pt x="1690790" y="64770"/>
                    <a:pt x="1594765" y="58420"/>
                    <a:pt x="1489326" y="63500"/>
                  </a:cubicBezTo>
                  <a:cubicBezTo>
                    <a:pt x="1355644" y="71120"/>
                    <a:pt x="1174892" y="99060"/>
                    <a:pt x="1037444" y="106680"/>
                  </a:cubicBezTo>
                  <a:cubicBezTo>
                    <a:pt x="920708" y="113030"/>
                    <a:pt x="824684" y="105410"/>
                    <a:pt x="715479" y="110490"/>
                  </a:cubicBezTo>
                  <a:cubicBezTo>
                    <a:pt x="602508" y="115570"/>
                    <a:pt x="468827" y="121920"/>
                    <a:pt x="374685" y="137160"/>
                  </a:cubicBezTo>
                  <a:cubicBezTo>
                    <a:pt x="306903" y="148590"/>
                    <a:pt x="237237" y="153670"/>
                    <a:pt x="201463" y="180340"/>
                  </a:cubicBezTo>
                  <a:cubicBezTo>
                    <a:pt x="169455" y="204470"/>
                    <a:pt x="171338" y="243840"/>
                    <a:pt x="161924" y="285750"/>
                  </a:cubicBezTo>
                  <a:cubicBezTo>
                    <a:pt x="148744" y="342900"/>
                    <a:pt x="158158" y="415290"/>
                    <a:pt x="148744" y="492760"/>
                  </a:cubicBezTo>
                  <a:cubicBezTo>
                    <a:pt x="135564" y="593090"/>
                    <a:pt x="90376" y="726440"/>
                    <a:pt x="80962" y="839470"/>
                  </a:cubicBezTo>
                  <a:cubicBezTo>
                    <a:pt x="71548" y="946150"/>
                    <a:pt x="114853" y="1112520"/>
                    <a:pt x="86610" y="1154430"/>
                  </a:cubicBezTo>
                  <a:cubicBezTo>
                    <a:pt x="77196" y="1168400"/>
                    <a:pt x="62133" y="1176020"/>
                    <a:pt x="50836" y="1176020"/>
                  </a:cubicBezTo>
                  <a:cubicBezTo>
                    <a:pt x="39539" y="1176020"/>
                    <a:pt x="18828" y="1159510"/>
                    <a:pt x="20711" y="1151890"/>
                  </a:cubicBezTo>
                  <a:cubicBezTo>
                    <a:pt x="22594" y="1144270"/>
                    <a:pt x="47071" y="1130300"/>
                    <a:pt x="58368" y="1131570"/>
                  </a:cubicBezTo>
                  <a:cubicBezTo>
                    <a:pt x="69665" y="1132840"/>
                    <a:pt x="88493" y="1151890"/>
                    <a:pt x="86610" y="1159510"/>
                  </a:cubicBezTo>
                  <a:cubicBezTo>
                    <a:pt x="84727" y="1167130"/>
                    <a:pt x="56485" y="1177290"/>
                    <a:pt x="45188" y="1176020"/>
                  </a:cubicBezTo>
                  <a:cubicBezTo>
                    <a:pt x="35774" y="1174750"/>
                    <a:pt x="26359" y="1170940"/>
                    <a:pt x="20711" y="1160780"/>
                  </a:cubicBezTo>
                  <a:cubicBezTo>
                    <a:pt x="0" y="1127760"/>
                    <a:pt x="20711" y="995680"/>
                    <a:pt x="30125" y="899160"/>
                  </a:cubicBezTo>
                  <a:cubicBezTo>
                    <a:pt x="43305" y="778510"/>
                    <a:pt x="90376" y="607060"/>
                    <a:pt x="101673" y="492760"/>
                  </a:cubicBezTo>
                  <a:cubicBezTo>
                    <a:pt x="109204" y="410210"/>
                    <a:pt x="90376" y="341630"/>
                    <a:pt x="103556" y="280670"/>
                  </a:cubicBezTo>
                  <a:cubicBezTo>
                    <a:pt x="114853" y="232410"/>
                    <a:pt x="120501" y="182880"/>
                    <a:pt x="160041" y="153670"/>
                  </a:cubicBezTo>
                  <a:cubicBezTo>
                    <a:pt x="197698" y="125730"/>
                    <a:pt x="248535" y="119380"/>
                    <a:pt x="327614" y="107950"/>
                  </a:cubicBezTo>
                  <a:cubicBezTo>
                    <a:pt x="497069" y="82550"/>
                    <a:pt x="935771" y="91440"/>
                    <a:pt x="1150415" y="74930"/>
                  </a:cubicBezTo>
                  <a:cubicBezTo>
                    <a:pt x="1287862" y="64770"/>
                    <a:pt x="1374473" y="45720"/>
                    <a:pt x="1489326" y="38100"/>
                  </a:cubicBezTo>
                  <a:cubicBezTo>
                    <a:pt x="1609828" y="30480"/>
                    <a:pt x="1781166" y="36830"/>
                    <a:pt x="1858363" y="27940"/>
                  </a:cubicBezTo>
                  <a:cubicBezTo>
                    <a:pt x="1894137" y="24130"/>
                    <a:pt x="1896019" y="16510"/>
                    <a:pt x="1937442" y="12700"/>
                  </a:cubicBezTo>
                  <a:cubicBezTo>
                    <a:pt x="2073006" y="0"/>
                    <a:pt x="2566310" y="8890"/>
                    <a:pt x="2829908" y="20320"/>
                  </a:cubicBezTo>
                  <a:cubicBezTo>
                    <a:pt x="3040786" y="29210"/>
                    <a:pt x="3232836" y="57150"/>
                    <a:pt x="3396643" y="63500"/>
                  </a:cubicBezTo>
                  <a:cubicBezTo>
                    <a:pt x="3520910" y="68580"/>
                    <a:pt x="3628232" y="60960"/>
                    <a:pt x="3726140" y="66040"/>
                  </a:cubicBezTo>
                  <a:cubicBezTo>
                    <a:pt x="3807102" y="69850"/>
                    <a:pt x="3844759" y="81280"/>
                    <a:pt x="3946432" y="86360"/>
                  </a:cubicBezTo>
                  <a:cubicBezTo>
                    <a:pt x="4164841" y="96520"/>
                    <a:pt x="4750404" y="77470"/>
                    <a:pt x="4985759" y="87630"/>
                  </a:cubicBezTo>
                  <a:cubicBezTo>
                    <a:pt x="5108144" y="92710"/>
                    <a:pt x="5128855" y="105410"/>
                    <a:pt x="5262537" y="110490"/>
                  </a:cubicBezTo>
                  <a:cubicBezTo>
                    <a:pt x="5601448" y="124460"/>
                    <a:pt x="6778223" y="104140"/>
                    <a:pt x="7071946" y="113030"/>
                  </a:cubicBezTo>
                  <a:cubicBezTo>
                    <a:pt x="7166088" y="115570"/>
                    <a:pt x="7175502" y="116840"/>
                    <a:pt x="7260230" y="124460"/>
                  </a:cubicBezTo>
                  <a:cubicBezTo>
                    <a:pt x="7446631" y="140970"/>
                    <a:pt x="7894747" y="210820"/>
                    <a:pt x="8137633" y="232410"/>
                  </a:cubicBezTo>
                  <a:cubicBezTo>
                    <a:pt x="8308972" y="247650"/>
                    <a:pt x="8403114" y="251460"/>
                    <a:pt x="8576335" y="255270"/>
                  </a:cubicBezTo>
                  <a:cubicBezTo>
                    <a:pt x="8822987" y="260350"/>
                    <a:pt x="9161898" y="252730"/>
                    <a:pt x="9480098" y="242570"/>
                  </a:cubicBezTo>
                  <a:cubicBezTo>
                    <a:pt x="9834072" y="231140"/>
                    <a:pt x="10146624" y="195580"/>
                    <a:pt x="10604153" y="182880"/>
                  </a:cubicBezTo>
                  <a:cubicBezTo>
                    <a:pt x="11323399" y="163830"/>
                    <a:pt x="12829670" y="194310"/>
                    <a:pt x="13377577" y="181610"/>
                  </a:cubicBezTo>
                  <a:cubicBezTo>
                    <a:pt x="13609166" y="176530"/>
                    <a:pt x="13667535" y="162560"/>
                    <a:pt x="13870880" y="158750"/>
                  </a:cubicBezTo>
                  <a:cubicBezTo>
                    <a:pt x="14196612" y="152400"/>
                    <a:pt x="14727574" y="151130"/>
                    <a:pt x="15141798" y="163830"/>
                  </a:cubicBezTo>
                  <a:cubicBezTo>
                    <a:pt x="15537194" y="176530"/>
                    <a:pt x="15975896" y="218440"/>
                    <a:pt x="16301627" y="231140"/>
                  </a:cubicBezTo>
                  <a:cubicBezTo>
                    <a:pt x="16536983" y="240030"/>
                    <a:pt x="16693258" y="232410"/>
                    <a:pt x="16911667" y="245110"/>
                  </a:cubicBezTo>
                  <a:cubicBezTo>
                    <a:pt x="17167733" y="260350"/>
                    <a:pt x="17521707" y="285750"/>
                    <a:pt x="17738233" y="325120"/>
                  </a:cubicBezTo>
                  <a:cubicBezTo>
                    <a:pt x="17886978" y="351790"/>
                    <a:pt x="18001831" y="386080"/>
                    <a:pt x="18099740" y="424180"/>
                  </a:cubicBezTo>
                  <a:cubicBezTo>
                    <a:pt x="18176935" y="454660"/>
                    <a:pt x="18252250" y="495300"/>
                    <a:pt x="18288023" y="524510"/>
                  </a:cubicBezTo>
                  <a:cubicBezTo>
                    <a:pt x="18308735" y="541020"/>
                    <a:pt x="18306851" y="561340"/>
                    <a:pt x="18321914" y="571500"/>
                  </a:cubicBezTo>
                  <a:cubicBezTo>
                    <a:pt x="18335095" y="580390"/>
                    <a:pt x="18357689" y="577850"/>
                    <a:pt x="18367102" y="586740"/>
                  </a:cubicBezTo>
                  <a:cubicBezTo>
                    <a:pt x="18376517" y="595630"/>
                    <a:pt x="18376517" y="605790"/>
                    <a:pt x="18378399" y="624840"/>
                  </a:cubicBezTo>
                  <a:cubicBezTo>
                    <a:pt x="18385930" y="679450"/>
                    <a:pt x="18399111" y="859790"/>
                    <a:pt x="18378399" y="941070"/>
                  </a:cubicBezTo>
                  <a:cubicBezTo>
                    <a:pt x="18365220" y="994410"/>
                    <a:pt x="18344508" y="1037590"/>
                    <a:pt x="18308735" y="1070610"/>
                  </a:cubicBezTo>
                  <a:cubicBezTo>
                    <a:pt x="18276726" y="1099820"/>
                    <a:pt x="18239070" y="1115060"/>
                    <a:pt x="18186350" y="1134110"/>
                  </a:cubicBezTo>
                  <a:cubicBezTo>
                    <a:pt x="18107271" y="1162050"/>
                    <a:pt x="18013128" y="1186180"/>
                    <a:pt x="17868150" y="1201420"/>
                  </a:cubicBezTo>
                  <a:cubicBezTo>
                    <a:pt x="17576310" y="1231900"/>
                    <a:pt x="16813760" y="1189990"/>
                    <a:pt x="16514389" y="1200150"/>
                  </a:cubicBezTo>
                  <a:cubicBezTo>
                    <a:pt x="16365644" y="1205230"/>
                    <a:pt x="16356229" y="1216660"/>
                    <a:pt x="16179243" y="1223010"/>
                  </a:cubicBezTo>
                  <a:cubicBezTo>
                    <a:pt x="15531546" y="1244600"/>
                    <a:pt x="12631972" y="1233170"/>
                    <a:pt x="11620887" y="1217930"/>
                  </a:cubicBezTo>
                  <a:cubicBezTo>
                    <a:pt x="11116286" y="1210310"/>
                    <a:pt x="10796204" y="1197610"/>
                    <a:pt x="10487418" y="1183640"/>
                  </a:cubicBezTo>
                  <a:cubicBezTo>
                    <a:pt x="10270891" y="1173480"/>
                    <a:pt x="10188046" y="1158240"/>
                    <a:pt x="9939511" y="1150620"/>
                  </a:cubicBezTo>
                  <a:cubicBezTo>
                    <a:pt x="9412316" y="1134110"/>
                    <a:pt x="8079266" y="1158240"/>
                    <a:pt x="7471108" y="1145540"/>
                  </a:cubicBezTo>
                  <a:cubicBezTo>
                    <a:pt x="7113369" y="1137920"/>
                    <a:pt x="6906256" y="1131570"/>
                    <a:pt x="6618182" y="1112520"/>
                  </a:cubicBezTo>
                  <a:cubicBezTo>
                    <a:pt x="6318810" y="1093470"/>
                    <a:pt x="6002493" y="1043940"/>
                    <a:pt x="5705004" y="1029970"/>
                  </a:cubicBezTo>
                  <a:cubicBezTo>
                    <a:pt x="5422578" y="1016000"/>
                    <a:pt x="5104378" y="1036320"/>
                    <a:pt x="4872789" y="1023620"/>
                  </a:cubicBezTo>
                  <a:cubicBezTo>
                    <a:pt x="4705216" y="1014730"/>
                    <a:pt x="4605426" y="989330"/>
                    <a:pt x="4441619" y="981710"/>
                  </a:cubicBezTo>
                  <a:cubicBezTo>
                    <a:pt x="4228858" y="971550"/>
                    <a:pt x="3931369" y="979170"/>
                    <a:pt x="3707311" y="985520"/>
                  </a:cubicBezTo>
                  <a:cubicBezTo>
                    <a:pt x="3519027" y="990600"/>
                    <a:pt x="3372166" y="990600"/>
                    <a:pt x="3189530" y="1010920"/>
                  </a:cubicBezTo>
                  <a:cubicBezTo>
                    <a:pt x="2978652" y="1033780"/>
                    <a:pt x="2711289" y="1104900"/>
                    <a:pt x="2517356" y="1127760"/>
                  </a:cubicBezTo>
                  <a:cubicBezTo>
                    <a:pt x="2372378" y="1144270"/>
                    <a:pt x="2306478" y="1146810"/>
                    <a:pt x="2131374" y="1150620"/>
                  </a:cubicBezTo>
                  <a:cubicBezTo>
                    <a:pt x="1762338" y="1159510"/>
                    <a:pt x="510249" y="1168400"/>
                    <a:pt x="404810" y="1129030"/>
                  </a:cubicBezTo>
                  <a:cubicBezTo>
                    <a:pt x="389747" y="1123950"/>
                    <a:pt x="385982" y="1116330"/>
                    <a:pt x="387865" y="1111250"/>
                  </a:cubicBezTo>
                  <a:cubicBezTo>
                    <a:pt x="389747" y="1106170"/>
                    <a:pt x="410459" y="1097280"/>
                    <a:pt x="410459" y="109728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1" y="883701"/>
            <a:ext cx="8769638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2. Some of the links did not contain computer links</a:t>
            </a:r>
          </a:p>
          <a:p>
            <a:pPr algn="ctr">
              <a:lnSpc>
                <a:spcPts val="5264"/>
              </a:lnSpc>
              <a:spcBef>
                <a:spcPct val="0"/>
              </a:spcBef>
            </a:pPr>
            <a:endParaRPr lang="en-US" sz="376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3935244"/>
            <a:ext cx="8741756" cy="2331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9"/>
              </a:lnSpc>
              <a:spcBef>
                <a:spcPct val="0"/>
              </a:spcBef>
            </a:pPr>
            <a:r>
              <a:rPr lang="en-US" sz="2660" dirty="0">
                <a:solidFill>
                  <a:srgbClr val="000000"/>
                </a:solidFill>
                <a:latin typeface="Arimo"/>
              </a:rPr>
              <a:t>The </a:t>
            </a:r>
            <a:r>
              <a:rPr lang="en-US" sz="2660" dirty="0" err="1">
                <a:solidFill>
                  <a:srgbClr val="000000"/>
                </a:solidFill>
                <a:latin typeface="Arimo"/>
              </a:rPr>
              <a:t>waitForSelector</a:t>
            </a:r>
            <a:r>
              <a:rPr lang="en-US" sz="2660" dirty="0">
                <a:solidFill>
                  <a:srgbClr val="000000"/>
                </a:solidFill>
                <a:latin typeface="Arimo"/>
              </a:rPr>
              <a:t>() function waits until at least one element matching the specified CSS selector is found on the page. It returns a promise that resolves when the element is present or rejects with a timeout error if the element is not found within the specified timeout period.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21045" y="2778915"/>
            <a:ext cx="2099667" cy="773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4"/>
              </a:lnSpc>
              <a:spcBef>
                <a:spcPct val="0"/>
              </a:spcBef>
            </a:pPr>
            <a:r>
              <a:rPr lang="en-US" sz="4438">
                <a:solidFill>
                  <a:srgbClr val="000000"/>
                </a:solidFill>
                <a:latin typeface="Arimo"/>
              </a:rPr>
              <a:t>solution: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0414" y="1325771"/>
            <a:ext cx="17112319" cy="8961229"/>
          </a:xfrm>
          <a:custGeom>
            <a:avLst/>
            <a:gdLst/>
            <a:ahLst/>
            <a:cxnLst/>
            <a:rect l="l" t="t" r="r" b="b"/>
            <a:pathLst>
              <a:path w="17112319" h="8961229">
                <a:moveTo>
                  <a:pt x="0" y="0"/>
                </a:moveTo>
                <a:lnTo>
                  <a:pt x="17112320" y="0"/>
                </a:lnTo>
                <a:lnTo>
                  <a:pt x="17112320" y="8961229"/>
                </a:lnTo>
                <a:lnTo>
                  <a:pt x="0" y="8961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77" r="-1703" b="-405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9702" y="-123825"/>
            <a:ext cx="9460557" cy="89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  <a:spcBef>
                <a:spcPct val="0"/>
              </a:spcBef>
            </a:pPr>
            <a:r>
              <a:rPr lang="en-US" sz="5038" u="sng">
                <a:solidFill>
                  <a:srgbClr val="000000"/>
                </a:solidFill>
                <a:latin typeface="Arimo"/>
              </a:rPr>
              <a:t>The DataFrame (before cleaning)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3" t="-10558" b="-105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47241" y="1271028"/>
            <a:ext cx="793517" cy="727150"/>
          </a:xfrm>
          <a:custGeom>
            <a:avLst/>
            <a:gdLst/>
            <a:ahLst/>
            <a:cxnLst/>
            <a:rect l="l" t="t" r="r" b="b"/>
            <a:pathLst>
              <a:path w="793517" h="727150">
                <a:moveTo>
                  <a:pt x="0" y="0"/>
                </a:moveTo>
                <a:lnTo>
                  <a:pt x="793518" y="0"/>
                </a:lnTo>
                <a:lnTo>
                  <a:pt x="793518" y="727151"/>
                </a:lnTo>
                <a:lnTo>
                  <a:pt x="0" y="727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61023" y="-123825"/>
            <a:ext cx="4055269" cy="89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4"/>
              </a:lnSpc>
              <a:spcBef>
                <a:spcPct val="0"/>
              </a:spcBef>
            </a:pPr>
            <a:r>
              <a:rPr lang="en-US" sz="5038" u="sng">
                <a:solidFill>
                  <a:srgbClr val="000000"/>
                </a:solidFill>
                <a:latin typeface="Arimo"/>
              </a:rPr>
              <a:t>Data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156728"/>
            <a:ext cx="9977314" cy="7359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4"/>
              </a:lnSpc>
            </a:pPr>
            <a:r>
              <a:rPr lang="en-US" sz="4603" dirty="0">
                <a:solidFill>
                  <a:srgbClr val="000000"/>
                </a:solidFill>
                <a:latin typeface="Arimo"/>
              </a:rPr>
              <a:t>Deleting irrelevant columns</a:t>
            </a:r>
          </a:p>
          <a:p>
            <a:pPr algn="ctr">
              <a:lnSpc>
                <a:spcPts val="6444"/>
              </a:lnSpc>
            </a:pPr>
            <a:endParaRPr lang="en-US" sz="4603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6444"/>
              </a:lnSpc>
            </a:pPr>
            <a:r>
              <a:rPr lang="en-US" sz="4603" dirty="0">
                <a:solidFill>
                  <a:srgbClr val="000000"/>
                </a:solidFill>
                <a:latin typeface="Arimo"/>
              </a:rPr>
              <a:t>Remove duplicated data</a:t>
            </a:r>
          </a:p>
          <a:p>
            <a:pPr algn="ctr">
              <a:lnSpc>
                <a:spcPts val="6444"/>
              </a:lnSpc>
            </a:pPr>
            <a:r>
              <a:rPr lang="en-US" sz="4603" dirty="0">
                <a:solidFill>
                  <a:srgbClr val="000000"/>
                </a:solidFill>
                <a:latin typeface="Arimo"/>
              </a:rPr>
              <a:t>  </a:t>
            </a:r>
          </a:p>
          <a:p>
            <a:pPr algn="ctr">
              <a:lnSpc>
                <a:spcPts val="6444"/>
              </a:lnSpc>
            </a:pPr>
            <a:r>
              <a:rPr lang="en-US" sz="4603" dirty="0">
                <a:solidFill>
                  <a:srgbClr val="000000"/>
                </a:solidFill>
                <a:latin typeface="Arimo"/>
              </a:rPr>
              <a:t>Filling and Removing missing values</a:t>
            </a:r>
          </a:p>
          <a:p>
            <a:pPr algn="ctr">
              <a:lnSpc>
                <a:spcPts val="6444"/>
              </a:lnSpc>
            </a:pPr>
            <a:endParaRPr lang="en-US" sz="4603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6444"/>
              </a:lnSpc>
            </a:pPr>
            <a:r>
              <a:rPr lang="en-US" sz="4603" dirty="0">
                <a:solidFill>
                  <a:srgbClr val="000000"/>
                </a:solidFill>
                <a:latin typeface="Arimo"/>
              </a:rPr>
              <a:t>Converting string to a numeric value</a:t>
            </a:r>
          </a:p>
          <a:p>
            <a:pPr algn="ctr">
              <a:lnSpc>
                <a:spcPts val="6444"/>
              </a:lnSpc>
            </a:pPr>
            <a:endParaRPr lang="en-US" sz="4603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6444"/>
              </a:lnSpc>
            </a:pPr>
            <a:endParaRPr lang="en-US" sz="4603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350482" y="2791331"/>
            <a:ext cx="793517" cy="727150"/>
          </a:xfrm>
          <a:custGeom>
            <a:avLst/>
            <a:gdLst/>
            <a:ahLst/>
            <a:cxnLst/>
            <a:rect l="l" t="t" r="r" b="b"/>
            <a:pathLst>
              <a:path w="793517" h="727150">
                <a:moveTo>
                  <a:pt x="0" y="0"/>
                </a:moveTo>
                <a:lnTo>
                  <a:pt x="793517" y="0"/>
                </a:lnTo>
                <a:lnTo>
                  <a:pt x="793517" y="727150"/>
                </a:lnTo>
                <a:lnTo>
                  <a:pt x="0" y="727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77314" y="4472766"/>
            <a:ext cx="793517" cy="727150"/>
          </a:xfrm>
          <a:custGeom>
            <a:avLst/>
            <a:gdLst/>
            <a:ahLst/>
            <a:cxnLst/>
            <a:rect l="l" t="t" r="r" b="b"/>
            <a:pathLst>
              <a:path w="793517" h="727150">
                <a:moveTo>
                  <a:pt x="0" y="0"/>
                </a:moveTo>
                <a:lnTo>
                  <a:pt x="793518" y="0"/>
                </a:lnTo>
                <a:lnTo>
                  <a:pt x="793518" y="727151"/>
                </a:lnTo>
                <a:lnTo>
                  <a:pt x="0" y="727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77313" y="5993069"/>
            <a:ext cx="793517" cy="727150"/>
          </a:xfrm>
          <a:custGeom>
            <a:avLst/>
            <a:gdLst/>
            <a:ahLst/>
            <a:cxnLst/>
            <a:rect l="l" t="t" r="r" b="b"/>
            <a:pathLst>
              <a:path w="793517" h="727150">
                <a:moveTo>
                  <a:pt x="0" y="0"/>
                </a:moveTo>
                <a:lnTo>
                  <a:pt x="793518" y="0"/>
                </a:lnTo>
                <a:lnTo>
                  <a:pt x="793518" y="727150"/>
                </a:lnTo>
                <a:lnTo>
                  <a:pt x="0" y="727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452</Words>
  <Application>Microsoft Office PowerPoint</Application>
  <PresentationFormat>מותאם אישית</PresentationFormat>
  <Paragraphs>69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4" baseType="lpstr">
      <vt:lpstr>Calibri</vt:lpstr>
      <vt:lpstr>Suez One</vt:lpstr>
      <vt:lpstr>Alef Bold</vt:lpstr>
      <vt:lpstr>Arimo Bold</vt:lpstr>
      <vt:lpstr>Arial</vt:lpstr>
      <vt:lpstr>Arimo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Understanding the Data Exploratory Data Analysis Model Selection Model Evaluation Conclusion</dc:title>
  <cp:lastModifiedBy>Rani Cohen</cp:lastModifiedBy>
  <cp:revision>8</cp:revision>
  <dcterms:created xsi:type="dcterms:W3CDTF">2006-08-16T00:00:00Z</dcterms:created>
  <dcterms:modified xsi:type="dcterms:W3CDTF">2023-06-16T16:21:28Z</dcterms:modified>
  <dc:identifier>DAFloJODyek</dc:identifier>
</cp:coreProperties>
</file>