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7" r:id="rId18"/>
  </p:sldMasterIdLst>
  <p:notesMasterIdLst>
    <p:notesMasterId r:id="rId34"/>
  </p:notesMasterIdLst>
  <p:sldIdLst>
    <p:sldId id="271" r:id="rId19"/>
    <p:sldId id="262" r:id="rId20"/>
    <p:sldId id="303" r:id="rId21"/>
    <p:sldId id="300" r:id="rId22"/>
    <p:sldId id="302" r:id="rId23"/>
    <p:sldId id="313" r:id="rId24"/>
    <p:sldId id="317" r:id="rId25"/>
    <p:sldId id="286" r:id="rId26"/>
    <p:sldId id="296" r:id="rId27"/>
    <p:sldId id="314" r:id="rId28"/>
    <p:sldId id="315" r:id="rId29"/>
    <p:sldId id="306" r:id="rId30"/>
    <p:sldId id="316" r:id="rId31"/>
    <p:sldId id="308" r:id="rId32"/>
    <p:sldId id="305" r:id="rId33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Benjamin" initials="DB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510"/>
    <a:srgbClr val="FFFFFF"/>
    <a:srgbClr val="99CCFF"/>
    <a:srgbClr val="CCFFCC"/>
    <a:srgbClr val="FF9900"/>
    <a:srgbClr val="78623E"/>
    <a:srgbClr val="B2B2B2"/>
    <a:srgbClr val="FF6600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6975" autoAdjust="0"/>
  </p:normalViewPr>
  <p:slideViewPr>
    <p:cSldViewPr>
      <p:cViewPr>
        <p:scale>
          <a:sx n="100" d="100"/>
          <a:sy n="100" d="100"/>
        </p:scale>
        <p:origin x="-930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39" Type="http://schemas.openxmlformats.org/officeDocument/2006/relationships/tableStyles" Target="tableStyles.xml"/><Relationship Id="rId21" Type="http://schemas.openxmlformats.org/officeDocument/2006/relationships/slide" Target="slides/slide3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commentAuthors" Target="commentAuthor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C4C625-04C2-43A4-9CB8-5121C0F1E05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76619D80-7008-4DED-B499-8E797D7F0BB4}">
      <dgm:prSet/>
      <dgm:spPr/>
      <dgm:t>
        <a:bodyPr/>
        <a:lstStyle/>
        <a:p>
          <a:pPr rtl="0"/>
          <a:r>
            <a:rPr kumimoji="1" lang="he-IL" b="1" dirty="0" smtClean="0"/>
            <a:t>אתר ומערכת מידע</a:t>
          </a:r>
          <a:endParaRPr kumimoji="1" lang="en-US" b="1" dirty="0"/>
        </a:p>
      </dgm:t>
    </dgm:pt>
    <dgm:pt modelId="{14FC9C94-F1FD-4CBE-8F88-B267C3CBF44F}" type="parTrans" cxnId="{C17CE5DB-6642-413E-85AB-00CE7208AA82}">
      <dgm:prSet/>
      <dgm:spPr/>
      <dgm:t>
        <a:bodyPr/>
        <a:lstStyle/>
        <a:p>
          <a:pPr rtl="1"/>
          <a:endParaRPr lang="he-IL"/>
        </a:p>
      </dgm:t>
    </dgm:pt>
    <dgm:pt modelId="{1DEF6E68-0E14-4E3F-B6EB-4ECBC3438063}" type="sibTrans" cxnId="{C17CE5DB-6642-413E-85AB-00CE7208AA82}">
      <dgm:prSet/>
      <dgm:spPr/>
      <dgm:t>
        <a:bodyPr/>
        <a:lstStyle/>
        <a:p>
          <a:pPr rtl="1"/>
          <a:endParaRPr lang="he-IL"/>
        </a:p>
      </dgm:t>
    </dgm:pt>
    <dgm:pt modelId="{4E09546F-D4AC-44A7-8157-E202DCFAB54E}">
      <dgm:prSet/>
      <dgm:spPr/>
      <dgm:t>
        <a:bodyPr/>
        <a:lstStyle/>
        <a:p>
          <a:pPr rtl="0"/>
          <a:r>
            <a:rPr kumimoji="1" lang="he-IL" b="1" dirty="0" smtClean="0"/>
            <a:t>הצגה סופית</a:t>
          </a:r>
          <a:endParaRPr kumimoji="1" lang="he-IL" b="1" dirty="0"/>
        </a:p>
      </dgm:t>
    </dgm:pt>
    <dgm:pt modelId="{9ABDED85-1239-4209-A6EA-B12F23936E07}" type="parTrans" cxnId="{3C964A6E-50F0-42AB-94F9-0769CCC05B53}">
      <dgm:prSet/>
      <dgm:spPr/>
      <dgm:t>
        <a:bodyPr/>
        <a:lstStyle/>
        <a:p>
          <a:pPr rtl="1"/>
          <a:endParaRPr lang="he-IL"/>
        </a:p>
      </dgm:t>
    </dgm:pt>
    <dgm:pt modelId="{58AB3269-83AB-4009-B676-D428E2FEF510}" type="sibTrans" cxnId="{3C964A6E-50F0-42AB-94F9-0769CCC05B53}">
      <dgm:prSet/>
      <dgm:spPr/>
      <dgm:t>
        <a:bodyPr/>
        <a:lstStyle/>
        <a:p>
          <a:pPr rtl="1"/>
          <a:endParaRPr lang="he-IL"/>
        </a:p>
      </dgm:t>
    </dgm:pt>
    <dgm:pt modelId="{A366E659-8F77-48FE-9736-0FA23EB9F201}" type="pres">
      <dgm:prSet presAssocID="{11C4C625-04C2-43A4-9CB8-5121C0F1E053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2EB68134-52BC-4D35-BBF0-5A217B37774A}" type="pres">
      <dgm:prSet presAssocID="{76619D80-7008-4DED-B499-8E797D7F0BB4}" presName="circ1" presStyleLbl="vennNode1" presStyleIdx="0" presStyleCnt="2" custLinFactNeighborX="14596" custLinFactNeighborY="273"/>
      <dgm:spPr/>
      <dgm:t>
        <a:bodyPr/>
        <a:lstStyle/>
        <a:p>
          <a:pPr rtl="1"/>
          <a:endParaRPr lang="he-IL"/>
        </a:p>
      </dgm:t>
    </dgm:pt>
    <dgm:pt modelId="{7DB74BF7-2EB8-4762-8E99-99706B4D75B1}" type="pres">
      <dgm:prSet presAssocID="{76619D80-7008-4DED-B499-8E797D7F0BB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21114B5-E01F-4CF3-B660-49191BF2889F}" type="pres">
      <dgm:prSet presAssocID="{4E09546F-D4AC-44A7-8157-E202DCFAB54E}" presName="circ2" presStyleLbl="vennNode1" presStyleIdx="1" presStyleCnt="2" custLinFactNeighborX="43071" custLinFactNeighborY="5566"/>
      <dgm:spPr/>
      <dgm:t>
        <a:bodyPr/>
        <a:lstStyle/>
        <a:p>
          <a:pPr rtl="1"/>
          <a:endParaRPr lang="he-IL"/>
        </a:p>
      </dgm:t>
    </dgm:pt>
    <dgm:pt modelId="{E947D837-48F5-4A7C-A9C4-58E74CA5CD79}" type="pres">
      <dgm:prSet presAssocID="{4E09546F-D4AC-44A7-8157-E202DCFAB54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95EF8ECD-5157-4FA7-B5F8-E140B84E82FC}" type="presOf" srcId="{4E09546F-D4AC-44A7-8157-E202DCFAB54E}" destId="{E947D837-48F5-4A7C-A9C4-58E74CA5CD79}" srcOrd="1" destOrd="0" presId="urn:microsoft.com/office/officeart/2005/8/layout/venn1"/>
    <dgm:cxn modelId="{C17CE5DB-6642-413E-85AB-00CE7208AA82}" srcId="{11C4C625-04C2-43A4-9CB8-5121C0F1E053}" destId="{76619D80-7008-4DED-B499-8E797D7F0BB4}" srcOrd="0" destOrd="0" parTransId="{14FC9C94-F1FD-4CBE-8F88-B267C3CBF44F}" sibTransId="{1DEF6E68-0E14-4E3F-B6EB-4ECBC3438063}"/>
    <dgm:cxn modelId="{3C964A6E-50F0-42AB-94F9-0769CCC05B53}" srcId="{11C4C625-04C2-43A4-9CB8-5121C0F1E053}" destId="{4E09546F-D4AC-44A7-8157-E202DCFAB54E}" srcOrd="1" destOrd="0" parTransId="{9ABDED85-1239-4209-A6EA-B12F23936E07}" sibTransId="{58AB3269-83AB-4009-B676-D428E2FEF510}"/>
    <dgm:cxn modelId="{8AB1A20B-033A-4D20-868A-9B49C2118DE2}" type="presOf" srcId="{4E09546F-D4AC-44A7-8157-E202DCFAB54E}" destId="{121114B5-E01F-4CF3-B660-49191BF2889F}" srcOrd="0" destOrd="0" presId="urn:microsoft.com/office/officeart/2005/8/layout/venn1"/>
    <dgm:cxn modelId="{6B7A7026-50FB-436D-9353-FD2CD1CF9404}" type="presOf" srcId="{76619D80-7008-4DED-B499-8E797D7F0BB4}" destId="{7DB74BF7-2EB8-4762-8E99-99706B4D75B1}" srcOrd="1" destOrd="0" presId="urn:microsoft.com/office/officeart/2005/8/layout/venn1"/>
    <dgm:cxn modelId="{EF85F638-71EF-4B21-BA81-EE4B9411B45C}" type="presOf" srcId="{11C4C625-04C2-43A4-9CB8-5121C0F1E053}" destId="{A366E659-8F77-48FE-9736-0FA23EB9F201}" srcOrd="0" destOrd="0" presId="urn:microsoft.com/office/officeart/2005/8/layout/venn1"/>
    <dgm:cxn modelId="{FE7F0E1D-B0BE-46FC-BA43-58036DDB18DF}" type="presOf" srcId="{76619D80-7008-4DED-B499-8E797D7F0BB4}" destId="{2EB68134-52BC-4D35-BBF0-5A217B37774A}" srcOrd="0" destOrd="0" presId="urn:microsoft.com/office/officeart/2005/8/layout/venn1"/>
    <dgm:cxn modelId="{4CE71D88-E389-44FB-80A8-9ADE7B1F6D84}" type="presParOf" srcId="{A366E659-8F77-48FE-9736-0FA23EB9F201}" destId="{2EB68134-52BC-4D35-BBF0-5A217B37774A}" srcOrd="0" destOrd="0" presId="urn:microsoft.com/office/officeart/2005/8/layout/venn1"/>
    <dgm:cxn modelId="{FDCC1D00-C174-4C53-AA48-C6224098CD89}" type="presParOf" srcId="{A366E659-8F77-48FE-9736-0FA23EB9F201}" destId="{7DB74BF7-2EB8-4762-8E99-99706B4D75B1}" srcOrd="1" destOrd="0" presId="urn:microsoft.com/office/officeart/2005/8/layout/venn1"/>
    <dgm:cxn modelId="{D4C8674D-0FF6-4214-B642-4CD62765B94F}" type="presParOf" srcId="{A366E659-8F77-48FE-9736-0FA23EB9F201}" destId="{121114B5-E01F-4CF3-B660-49191BF2889F}" srcOrd="2" destOrd="0" presId="urn:microsoft.com/office/officeart/2005/8/layout/venn1"/>
    <dgm:cxn modelId="{57F563C9-8C1E-4358-BA54-F8D4B78F3FDE}" type="presParOf" srcId="{A366E659-8F77-48FE-9736-0FA23EB9F201}" destId="{E947D837-48F5-4A7C-A9C4-58E74CA5CD79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9627D8-A0F1-4144-B659-9FCE4414CD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74F3C3DB-C112-488D-A534-6E388FED1834}">
      <dgm:prSet custT="1"/>
      <dgm:spPr/>
      <dgm:t>
        <a:bodyPr/>
        <a:lstStyle/>
        <a:p>
          <a:pPr algn="ctr" rtl="0"/>
          <a:r>
            <a:rPr lang="he-IL" sz="1400" b="0" dirty="0" smtClean="0"/>
            <a:t>יותם</a:t>
          </a:r>
          <a:r>
            <a:rPr lang="he-IL" sz="1400" b="0" baseline="0" dirty="0" smtClean="0"/>
            <a:t> כהן</a:t>
          </a:r>
          <a:endParaRPr lang="en-US" sz="1400" b="0" dirty="0"/>
        </a:p>
      </dgm:t>
    </dgm:pt>
    <dgm:pt modelId="{2571B4C8-00C0-4876-B41A-C9347D5D548E}" type="parTrans" cxnId="{1D1D739C-980B-499F-B6A9-8E4714C9FDC2}">
      <dgm:prSet/>
      <dgm:spPr/>
      <dgm:t>
        <a:bodyPr/>
        <a:lstStyle/>
        <a:p>
          <a:pPr rtl="1"/>
          <a:endParaRPr lang="he-IL" sz="1600"/>
        </a:p>
      </dgm:t>
    </dgm:pt>
    <dgm:pt modelId="{BB72F7BE-B245-4574-B7C8-383287980B4D}" type="sibTrans" cxnId="{1D1D739C-980B-499F-B6A9-8E4714C9FDC2}">
      <dgm:prSet/>
      <dgm:spPr/>
      <dgm:t>
        <a:bodyPr/>
        <a:lstStyle/>
        <a:p>
          <a:pPr rtl="1"/>
          <a:endParaRPr lang="he-IL" sz="1600"/>
        </a:p>
      </dgm:t>
    </dgm:pt>
    <dgm:pt modelId="{57C8A1A5-AB44-4153-B80E-C63EEFDCFC23}">
      <dgm:prSet custT="1"/>
      <dgm:spPr/>
      <dgm:t>
        <a:bodyPr/>
        <a:lstStyle/>
        <a:p>
          <a:pPr algn="ctr" rtl="1"/>
          <a:r>
            <a:rPr lang="he-IL" sz="1400" dirty="0" smtClean="0"/>
            <a:t>שלומי אביהוא</a:t>
          </a:r>
          <a:endParaRPr lang="en-US" sz="1400" dirty="0"/>
        </a:p>
      </dgm:t>
    </dgm:pt>
    <dgm:pt modelId="{C4309C89-4173-4320-85BB-18EE528D5ED8}" type="parTrans" cxnId="{96B0B89F-CEFB-41EE-AFE5-E2601B3A1275}">
      <dgm:prSet/>
      <dgm:spPr/>
      <dgm:t>
        <a:bodyPr/>
        <a:lstStyle/>
        <a:p>
          <a:pPr rtl="1"/>
          <a:endParaRPr lang="he-IL" sz="1600"/>
        </a:p>
      </dgm:t>
    </dgm:pt>
    <dgm:pt modelId="{37CE4A19-2AC1-41B4-92CF-7DC26844DF29}" type="sibTrans" cxnId="{96B0B89F-CEFB-41EE-AFE5-E2601B3A1275}">
      <dgm:prSet/>
      <dgm:spPr/>
      <dgm:t>
        <a:bodyPr/>
        <a:lstStyle/>
        <a:p>
          <a:pPr rtl="1"/>
          <a:endParaRPr lang="he-IL" sz="1600"/>
        </a:p>
      </dgm:t>
    </dgm:pt>
    <dgm:pt modelId="{5B97E2E5-59DF-45D2-B560-FCDD1C227033}">
      <dgm:prSet custT="1"/>
      <dgm:spPr/>
      <dgm:t>
        <a:bodyPr/>
        <a:lstStyle/>
        <a:p>
          <a:pPr algn="ctr" rtl="1"/>
          <a:r>
            <a:rPr lang="he-IL" sz="1400" dirty="0" smtClean="0"/>
            <a:t>נאור </a:t>
          </a:r>
          <a:r>
            <a:rPr lang="he-IL" sz="1400" smtClean="0"/>
            <a:t>בוירסקי</a:t>
          </a:r>
          <a:endParaRPr lang="en-US" sz="1400" dirty="0"/>
        </a:p>
      </dgm:t>
    </dgm:pt>
    <dgm:pt modelId="{7304CC5F-E924-4BB8-A8FC-7B28C8A6C698}" type="parTrans" cxnId="{695101C7-FB4C-453C-B3AD-889A1338AA0E}">
      <dgm:prSet/>
      <dgm:spPr/>
      <dgm:t>
        <a:bodyPr/>
        <a:lstStyle/>
        <a:p>
          <a:pPr rtl="1"/>
          <a:endParaRPr lang="he-IL" sz="1600"/>
        </a:p>
      </dgm:t>
    </dgm:pt>
    <dgm:pt modelId="{0458349D-ACF2-4C61-86AA-085395AFE021}" type="sibTrans" cxnId="{695101C7-FB4C-453C-B3AD-889A1338AA0E}">
      <dgm:prSet/>
      <dgm:spPr/>
      <dgm:t>
        <a:bodyPr/>
        <a:lstStyle/>
        <a:p>
          <a:pPr rtl="1"/>
          <a:endParaRPr lang="he-IL" sz="1600"/>
        </a:p>
      </dgm:t>
    </dgm:pt>
    <dgm:pt modelId="{AD693682-BD5A-4050-AA60-938C7E61A377}" type="pres">
      <dgm:prSet presAssocID="{779627D8-A0F1-4144-B659-9FCE4414CD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14DEDFE3-DD5C-46AC-BCAD-7F51C292F129}" type="pres">
      <dgm:prSet presAssocID="{74F3C3DB-C112-488D-A534-6E388FED1834}" presName="parentText" presStyleLbl="node1" presStyleIdx="0" presStyleCnt="3" custLinFactNeighborX="-1136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B864D26-32BC-4B7D-88F2-2993328DE159}" type="pres">
      <dgm:prSet presAssocID="{BB72F7BE-B245-4574-B7C8-383287980B4D}" presName="spacer" presStyleCnt="0"/>
      <dgm:spPr/>
    </dgm:pt>
    <dgm:pt modelId="{DD48FFF8-B9EB-4D96-AB62-308EF77CDF57}" type="pres">
      <dgm:prSet presAssocID="{57C8A1A5-AB44-4153-B80E-C63EEFDCFC2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2F5B197-80C9-4D78-AA02-0D229847BA2B}" type="pres">
      <dgm:prSet presAssocID="{37CE4A19-2AC1-41B4-92CF-7DC26844DF29}" presName="spacer" presStyleCnt="0"/>
      <dgm:spPr/>
    </dgm:pt>
    <dgm:pt modelId="{72D0E132-3962-4E0C-95DB-E43ECEA7E584}" type="pres">
      <dgm:prSet presAssocID="{5B97E2E5-59DF-45D2-B560-FCDD1C22703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695101C7-FB4C-453C-B3AD-889A1338AA0E}" srcId="{779627D8-A0F1-4144-B659-9FCE4414CD96}" destId="{5B97E2E5-59DF-45D2-B560-FCDD1C227033}" srcOrd="2" destOrd="0" parTransId="{7304CC5F-E924-4BB8-A8FC-7B28C8A6C698}" sibTransId="{0458349D-ACF2-4C61-86AA-085395AFE021}"/>
    <dgm:cxn modelId="{12D16AF1-FB64-4323-8494-5DA83420EBDA}" type="presOf" srcId="{5B97E2E5-59DF-45D2-B560-FCDD1C227033}" destId="{72D0E132-3962-4E0C-95DB-E43ECEA7E584}" srcOrd="0" destOrd="0" presId="urn:microsoft.com/office/officeart/2005/8/layout/vList2"/>
    <dgm:cxn modelId="{FA6F86BF-D08C-4408-BC5F-CCC0C825AD95}" type="presOf" srcId="{57C8A1A5-AB44-4153-B80E-C63EEFDCFC23}" destId="{DD48FFF8-B9EB-4D96-AB62-308EF77CDF57}" srcOrd="0" destOrd="0" presId="urn:microsoft.com/office/officeart/2005/8/layout/vList2"/>
    <dgm:cxn modelId="{1D1D739C-980B-499F-B6A9-8E4714C9FDC2}" srcId="{779627D8-A0F1-4144-B659-9FCE4414CD96}" destId="{74F3C3DB-C112-488D-A534-6E388FED1834}" srcOrd="0" destOrd="0" parTransId="{2571B4C8-00C0-4876-B41A-C9347D5D548E}" sibTransId="{BB72F7BE-B245-4574-B7C8-383287980B4D}"/>
    <dgm:cxn modelId="{96B0B89F-CEFB-41EE-AFE5-E2601B3A1275}" srcId="{779627D8-A0F1-4144-B659-9FCE4414CD96}" destId="{57C8A1A5-AB44-4153-B80E-C63EEFDCFC23}" srcOrd="1" destOrd="0" parTransId="{C4309C89-4173-4320-85BB-18EE528D5ED8}" sibTransId="{37CE4A19-2AC1-41B4-92CF-7DC26844DF29}"/>
    <dgm:cxn modelId="{1B077A55-9115-4B69-BDD5-E0377A7EE106}" type="presOf" srcId="{779627D8-A0F1-4144-B659-9FCE4414CD96}" destId="{AD693682-BD5A-4050-AA60-938C7E61A377}" srcOrd="0" destOrd="0" presId="urn:microsoft.com/office/officeart/2005/8/layout/vList2"/>
    <dgm:cxn modelId="{93A02D09-4346-4E0B-BF78-87B9924534BF}" type="presOf" srcId="{74F3C3DB-C112-488D-A534-6E388FED1834}" destId="{14DEDFE3-DD5C-46AC-BCAD-7F51C292F129}" srcOrd="0" destOrd="0" presId="urn:microsoft.com/office/officeart/2005/8/layout/vList2"/>
    <dgm:cxn modelId="{36E20DC5-9E84-465F-A7ED-8988815F909F}" type="presParOf" srcId="{AD693682-BD5A-4050-AA60-938C7E61A377}" destId="{14DEDFE3-DD5C-46AC-BCAD-7F51C292F129}" srcOrd="0" destOrd="0" presId="urn:microsoft.com/office/officeart/2005/8/layout/vList2"/>
    <dgm:cxn modelId="{335ABBDA-8BA5-4F85-8AAB-CFB86422AFBA}" type="presParOf" srcId="{AD693682-BD5A-4050-AA60-938C7E61A377}" destId="{0B864D26-32BC-4B7D-88F2-2993328DE159}" srcOrd="1" destOrd="0" presId="urn:microsoft.com/office/officeart/2005/8/layout/vList2"/>
    <dgm:cxn modelId="{1A80F0A0-9E72-483E-9667-358EF1A5D304}" type="presParOf" srcId="{AD693682-BD5A-4050-AA60-938C7E61A377}" destId="{DD48FFF8-B9EB-4D96-AB62-308EF77CDF57}" srcOrd="2" destOrd="0" presId="urn:microsoft.com/office/officeart/2005/8/layout/vList2"/>
    <dgm:cxn modelId="{A68E1D64-6851-4B5B-901D-1430DBA27AA3}" type="presParOf" srcId="{AD693682-BD5A-4050-AA60-938C7E61A377}" destId="{92F5B197-80C9-4D78-AA02-0D229847BA2B}" srcOrd="3" destOrd="0" presId="urn:microsoft.com/office/officeart/2005/8/layout/vList2"/>
    <dgm:cxn modelId="{08831230-0088-4EEF-9684-D10673887942}" type="presParOf" srcId="{AD693682-BD5A-4050-AA60-938C7E61A377}" destId="{72D0E132-3962-4E0C-95DB-E43ECEA7E58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68134-52BC-4D35-BBF0-5A217B37774A}">
      <dsp:nvSpPr>
        <dsp:cNvPr id="0" name=""/>
        <dsp:cNvSpPr/>
      </dsp:nvSpPr>
      <dsp:spPr>
        <a:xfrm>
          <a:off x="500066" y="7377"/>
          <a:ext cx="1349938" cy="13499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he-IL" sz="1900" b="1" kern="1200" dirty="0" smtClean="0"/>
            <a:t>אתר ומערכת מידע</a:t>
          </a:r>
          <a:endParaRPr kumimoji="1" lang="en-US" sz="1900" b="1" kern="1200" dirty="0"/>
        </a:p>
      </dsp:txBody>
      <dsp:txXfrm>
        <a:off x="688571" y="166563"/>
        <a:ext cx="778342" cy="1031564"/>
      </dsp:txXfrm>
    </dsp:sp>
    <dsp:sp modelId="{121114B5-E01F-4CF3-B660-49191BF2889F}">
      <dsp:nvSpPr>
        <dsp:cNvPr id="0" name=""/>
        <dsp:cNvSpPr/>
      </dsp:nvSpPr>
      <dsp:spPr>
        <a:xfrm>
          <a:off x="1578987" y="7383"/>
          <a:ext cx="1349938" cy="13499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he-IL" sz="1900" b="1" kern="1200" dirty="0" smtClean="0"/>
            <a:t>הצגה סופית</a:t>
          </a:r>
          <a:endParaRPr kumimoji="1" lang="he-IL" sz="1900" b="1" kern="1200" dirty="0"/>
        </a:p>
      </dsp:txBody>
      <dsp:txXfrm>
        <a:off x="1962078" y="166570"/>
        <a:ext cx="778342" cy="1031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EDFE3-DD5C-46AC-BCAD-7F51C292F129}">
      <dsp:nvSpPr>
        <dsp:cNvPr id="0" name=""/>
        <dsp:cNvSpPr/>
      </dsp:nvSpPr>
      <dsp:spPr>
        <a:xfrm>
          <a:off x="0" y="21335"/>
          <a:ext cx="6286544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0" kern="1200" dirty="0" smtClean="0"/>
            <a:t>יותם</a:t>
          </a:r>
          <a:r>
            <a:rPr lang="he-IL" sz="1400" b="0" kern="1200" baseline="0" dirty="0" smtClean="0"/>
            <a:t> כהן</a:t>
          </a:r>
          <a:endParaRPr lang="en-US" sz="1400" b="0" kern="1200" dirty="0"/>
        </a:p>
      </dsp:txBody>
      <dsp:txXfrm>
        <a:off x="24674" y="46009"/>
        <a:ext cx="6237196" cy="456092"/>
      </dsp:txXfrm>
    </dsp:sp>
    <dsp:sp modelId="{DD48FFF8-B9EB-4D96-AB62-308EF77CDF57}">
      <dsp:nvSpPr>
        <dsp:cNvPr id="0" name=""/>
        <dsp:cNvSpPr/>
      </dsp:nvSpPr>
      <dsp:spPr>
        <a:xfrm>
          <a:off x="0" y="604536"/>
          <a:ext cx="6286544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dirty="0" smtClean="0"/>
            <a:t>שלומי אביהוא</a:t>
          </a:r>
          <a:endParaRPr lang="en-US" sz="1400" kern="1200" dirty="0"/>
        </a:p>
      </dsp:txBody>
      <dsp:txXfrm>
        <a:off x="24674" y="629210"/>
        <a:ext cx="6237196" cy="456092"/>
      </dsp:txXfrm>
    </dsp:sp>
    <dsp:sp modelId="{72D0E132-3962-4E0C-95DB-E43ECEA7E584}">
      <dsp:nvSpPr>
        <dsp:cNvPr id="0" name=""/>
        <dsp:cNvSpPr/>
      </dsp:nvSpPr>
      <dsp:spPr>
        <a:xfrm>
          <a:off x="0" y="1187736"/>
          <a:ext cx="6286544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dirty="0" smtClean="0"/>
            <a:t>נאור </a:t>
          </a:r>
          <a:r>
            <a:rPr lang="he-IL" sz="1400" kern="1200" smtClean="0"/>
            <a:t>בוירסקי</a:t>
          </a:r>
          <a:endParaRPr lang="en-US" sz="1400" kern="1200" dirty="0"/>
        </a:p>
      </dsp:txBody>
      <dsp:txXfrm>
        <a:off x="24674" y="1212410"/>
        <a:ext cx="6237196" cy="456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 eaLnBrk="0" hangingPunct="0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fld id="{9CEBFEBC-AA18-4B05-9BDE-412DAF7F97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68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12D4F7FE-A19C-45B2-8E50-C09419CF75F9}" type="slidenum">
              <a:rPr lang="he-IL" sz="1200" smtClean="0">
                <a:cs typeface="Times New Roman" pitchFamily="18" charset="0"/>
              </a:rPr>
              <a:pPr/>
              <a:t>1</a:t>
            </a:fld>
            <a:endParaRPr lang="en-US" sz="1200" smtClean="0">
              <a:cs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74700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  <p:sp>
        <p:nvSpPr>
          <p:cNvPr id="266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E4B45FFD-2ACB-4283-A492-7C84690F7D10}" type="slidenum">
              <a:rPr lang="he-IL" sz="1200" smtClean="0">
                <a:cs typeface="Times New Roman" pitchFamily="18" charset="0"/>
              </a:rPr>
              <a:pPr/>
              <a:t>2</a:t>
            </a:fld>
            <a:endParaRPr lang="en-US" sz="120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3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  <p:sp>
        <p:nvSpPr>
          <p:cNvPr id="266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E4B45FFD-2ACB-4283-A492-7C84690F7D10}" type="slidenum">
              <a:rPr lang="he-IL" sz="1200" smtClean="0">
                <a:cs typeface="Times New Roman" pitchFamily="18" charset="0"/>
              </a:rPr>
              <a:pPr/>
              <a:t>4</a:t>
            </a:fld>
            <a:endParaRPr lang="en-US" sz="120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9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  <p:sp>
        <p:nvSpPr>
          <p:cNvPr id="266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E4B45FFD-2ACB-4283-A492-7C84690F7D10}" type="slidenum">
              <a:rPr lang="he-IL" sz="1200" smtClean="0">
                <a:cs typeface="Times New Roman" pitchFamily="18" charset="0"/>
              </a:rPr>
              <a:pPr/>
              <a:t>5</a:t>
            </a:fld>
            <a:endParaRPr lang="en-US" sz="120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92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 bwMode="gray">
      <p:bgPr>
        <a:blipFill dpi="0" rotWithShape="0">
          <a:blip r:embed="rId2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4581525"/>
            <a:ext cx="8064500" cy="866775"/>
          </a:xfrm>
        </p:spPr>
        <p:txBody>
          <a:bodyPr anchor="b"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5495925"/>
            <a:ext cx="8064500" cy="68580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3400" b="1"/>
            </a:lvl1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D892A-7F71-42E4-B27A-DA8E16D4FE3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4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94535-E477-455B-85B5-8D06A6D54F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6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05588" y="476250"/>
            <a:ext cx="2070100" cy="590550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95288" y="476250"/>
            <a:ext cx="6057900" cy="590550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44F19-2ED5-46AD-ACCC-66FA4D5292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D4426-EE5C-4B75-B930-EC14B179173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5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A70C3-DDE7-4D72-93D5-F72C592402D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7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395288" y="1557338"/>
            <a:ext cx="40640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11688" y="1557338"/>
            <a:ext cx="40640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F1A20-9765-450B-A181-1B6DF22C515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2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A9E26-6E60-4E83-8036-35A3C485635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4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1342E-F979-4049-BB7E-5EA857C1221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7867F-2E95-47DF-8CA9-4862D102269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7E58E-A08F-4E8E-AE7E-67292BE49C5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5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 smtClean="0"/>
              <a:t>לחץ על הסמל כדי להוסיף תמונה</a:t>
            </a:r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55D0E-C221-4BBA-9472-3892FB63C8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76250"/>
            <a:ext cx="82804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557338"/>
            <a:ext cx="82804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		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1400">
                <a:cs typeface="Times New Roman" pitchFamily="18" charset="0"/>
              </a:defRPr>
            </a:lvl1pPr>
          </a:lstStyle>
          <a:p>
            <a:pPr>
              <a:defRPr/>
            </a:pPr>
            <a:fld id="{BE298A33-45B9-4571-9B8C-91D5039859E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rtl="1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itchFamily="34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itchFamily="34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itchFamily="34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itchFamily="34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07281" y="548680"/>
            <a:ext cx="6929438" cy="1919064"/>
          </a:xfrm>
        </p:spPr>
        <p:txBody>
          <a:bodyPr/>
          <a:lstStyle/>
          <a:p>
            <a:pPr algn="ctr"/>
            <a:r>
              <a:rPr lang="he-IL" dirty="0" smtClean="0">
                <a:latin typeface="David" pitchFamily="34" charset="-79"/>
                <a:cs typeface="David" pitchFamily="34" charset="-79"/>
              </a:rPr>
              <a:t>"רוכבים לעבודה"</a:t>
            </a:r>
            <a:br>
              <a:rPr lang="he-IL" dirty="0" smtClean="0">
                <a:latin typeface="David" pitchFamily="34" charset="-79"/>
                <a:cs typeface="David" pitchFamily="34" charset="-79"/>
              </a:rPr>
            </a:br>
            <a:r>
              <a:rPr lang="he-IL" dirty="0" smtClean="0">
                <a:latin typeface="David" pitchFamily="34" charset="-79"/>
                <a:cs typeface="David" pitchFamily="34" charset="-79"/>
              </a:rPr>
              <a:t>מערכת מידע לעמותת </a:t>
            </a:r>
            <a:br>
              <a:rPr lang="he-IL" dirty="0" smtClean="0">
                <a:latin typeface="David" pitchFamily="34" charset="-79"/>
                <a:cs typeface="David" pitchFamily="34" charset="-79"/>
              </a:rPr>
            </a:br>
            <a:endParaRPr lang="en-US" dirty="0" smtClean="0">
              <a:latin typeface="David" pitchFamily="34" charset="-79"/>
              <a:cs typeface="David" pitchFamily="34" charset="-79"/>
            </a:endParaRPr>
          </a:p>
        </p:txBody>
      </p:sp>
      <p:graphicFrame>
        <p:nvGraphicFramePr>
          <p:cNvPr id="8" name="דיאגרמה 7"/>
          <p:cNvGraphicFramePr/>
          <p:nvPr>
            <p:extLst>
              <p:ext uri="{D42A27DB-BD31-4B8C-83A1-F6EECF244321}">
                <p14:modId xmlns:p14="http://schemas.microsoft.com/office/powerpoint/2010/main" val="2243976304"/>
              </p:ext>
            </p:extLst>
          </p:nvPr>
        </p:nvGraphicFramePr>
        <p:xfrm>
          <a:off x="6143636" y="4714884"/>
          <a:ext cx="2928926" cy="1357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41801164"/>
              </p:ext>
            </p:extLst>
          </p:nvPr>
        </p:nvGraphicFramePr>
        <p:xfrm>
          <a:off x="142844" y="4572008"/>
          <a:ext cx="6286544" cy="1714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132856"/>
            <a:ext cx="3475459" cy="1746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917105"/>
            <a:ext cx="8280400" cy="3023790"/>
          </a:xfrm>
        </p:spPr>
        <p:txBody>
          <a:bodyPr/>
          <a:lstStyle/>
          <a:p>
            <a:r>
              <a:rPr lang="he-IL" dirty="0" smtClean="0"/>
              <a:t>תרחיש ראשון -מעגל חיים של תחרות </a:t>
            </a:r>
            <a:r>
              <a:rPr lang="he-IL" dirty="0" err="1" smtClean="0"/>
              <a:t>בייק</a:t>
            </a:r>
            <a:r>
              <a:rPr lang="he-IL" dirty="0" smtClean="0"/>
              <a:t> </a:t>
            </a:r>
            <a:r>
              <a:rPr lang="he-IL" dirty="0" err="1" smtClean="0"/>
              <a:t>צ'אלנג</a:t>
            </a:r>
            <a:r>
              <a:rPr lang="he-IL" dirty="0" smtClean="0"/>
              <a:t>' </a:t>
            </a:r>
          </a:p>
          <a:p>
            <a:pPr marL="0" indent="0">
              <a:buNone/>
            </a:pPr>
            <a:endParaRPr lang="he-IL" dirty="0" smtClean="0"/>
          </a:p>
          <a:p>
            <a:pPr lvl="1"/>
            <a:r>
              <a:rPr lang="he-IL" dirty="0" smtClean="0"/>
              <a:t>רישום </a:t>
            </a:r>
          </a:p>
          <a:p>
            <a:pPr lvl="1"/>
            <a:r>
              <a:rPr lang="he-IL" dirty="0" smtClean="0"/>
              <a:t>הזנת רכיבות</a:t>
            </a:r>
          </a:p>
          <a:p>
            <a:pPr lvl="1"/>
            <a:r>
              <a:rPr lang="en-US" dirty="0" smtClean="0"/>
              <a:t>Dashboard</a:t>
            </a:r>
            <a:endParaRPr lang="he-IL" dirty="0" smtClean="0"/>
          </a:p>
          <a:p>
            <a:pPr lvl="1"/>
            <a:r>
              <a:rPr lang="he-IL" dirty="0" smtClean="0"/>
              <a:t>תהליך סגירת תחרות (הגרלת זוכים)</a:t>
            </a:r>
          </a:p>
          <a:p>
            <a:pPr lvl="1"/>
            <a:r>
              <a:rPr lang="he-IL" dirty="0" smtClean="0"/>
              <a:t>פרסום תוצאות התחרות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תרחישי שימוש במערכת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240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80400" cy="4752255"/>
          </a:xfrm>
        </p:spPr>
        <p:txBody>
          <a:bodyPr/>
          <a:lstStyle/>
          <a:p>
            <a:r>
              <a:rPr lang="he-IL" dirty="0" smtClean="0"/>
              <a:t>תרחיש שני - ניהול המערכת</a:t>
            </a:r>
          </a:p>
          <a:p>
            <a:pPr marL="0" indent="0">
              <a:buNone/>
            </a:pPr>
            <a:r>
              <a:rPr lang="he-IL" dirty="0" smtClean="0"/>
              <a:t> </a:t>
            </a:r>
            <a:endParaRPr lang="he-IL" dirty="0"/>
          </a:p>
          <a:p>
            <a:pPr lvl="1"/>
            <a:r>
              <a:rPr lang="he-IL" dirty="0"/>
              <a:t>ניהול </a:t>
            </a:r>
            <a:r>
              <a:rPr lang="he-IL" dirty="0" smtClean="0"/>
              <a:t>ישויות קיימות (ארגונים</a:t>
            </a:r>
            <a:r>
              <a:rPr lang="he-IL" dirty="0"/>
              <a:t>, קבוצות, משתמשים </a:t>
            </a:r>
            <a:r>
              <a:rPr lang="he-IL" dirty="0" smtClean="0"/>
              <a:t>ואירועים)</a:t>
            </a:r>
          </a:p>
          <a:p>
            <a:pPr lvl="1"/>
            <a:r>
              <a:rPr lang="he-IL" dirty="0" smtClean="0"/>
              <a:t>יצירת ישויות חדשות</a:t>
            </a:r>
            <a:endParaRPr lang="he-IL" dirty="0"/>
          </a:p>
          <a:p>
            <a:pPr lvl="1"/>
            <a:r>
              <a:rPr lang="he-IL" dirty="0"/>
              <a:t>הפקת </a:t>
            </a:r>
            <a:r>
              <a:rPr lang="he-IL" dirty="0" smtClean="0"/>
              <a:t>דוחות</a:t>
            </a:r>
            <a:endParaRPr lang="he-IL" dirty="0"/>
          </a:p>
          <a:p>
            <a:pPr marL="457200" lvl="1" indent="0">
              <a:buNone/>
            </a:pPr>
            <a:endParaRPr lang="he-IL" sz="2400" dirty="0"/>
          </a:p>
          <a:p>
            <a:pPr marL="457200" lvl="1" indent="0">
              <a:buNone/>
            </a:pPr>
            <a:endParaRPr lang="he-I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תרחישי שימוש במערכת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437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אתגרים בפיתוח המערכת - טכנולוגי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400" dirty="0"/>
              <a:t>יצירת מערכת דינאמית, חדשנית ומאובטחת אשר תאפשר התרחבות עתידית (מודולים נוספים, תרגום לשפות </a:t>
            </a:r>
            <a:r>
              <a:rPr lang="he-IL" sz="2400" dirty="0" smtClean="0"/>
              <a:t>נוספות, אפליקציה למובייל וכו'). </a:t>
            </a:r>
            <a:endParaRPr lang="he-IL" sz="2400" dirty="0"/>
          </a:p>
          <a:p>
            <a:r>
              <a:rPr lang="he-IL" sz="2400" dirty="0"/>
              <a:t>בצורת הפיתוח בה עבדנו היה צורך לכתוב כמות גדולה של </a:t>
            </a:r>
            <a:r>
              <a:rPr lang="he-IL" sz="2400" dirty="0" smtClean="0"/>
              <a:t>דרישות </a:t>
            </a:r>
            <a:r>
              <a:rPr lang="he-IL" sz="2400" dirty="0"/>
              <a:t>ולאפשר עבודה </a:t>
            </a:r>
            <a:r>
              <a:rPr lang="he-IL" sz="2400" dirty="0" smtClean="0"/>
              <a:t>במקביל של כלל חברי הצוות.</a:t>
            </a:r>
            <a:endParaRPr lang="he-IL" sz="2400" dirty="0"/>
          </a:p>
          <a:p>
            <a:pPr marL="0" indent="0">
              <a:buNone/>
            </a:pPr>
            <a:endParaRPr lang="he-IL" sz="2400" dirty="0" smtClean="0"/>
          </a:p>
          <a:p>
            <a:pPr marL="0" indent="0">
              <a:buNone/>
            </a:pPr>
            <a:r>
              <a:rPr lang="he-IL" sz="2400" u="sng" dirty="0" smtClean="0"/>
              <a:t>הפתרון</a:t>
            </a:r>
            <a:r>
              <a:rPr lang="he-IL" sz="2400" dirty="0" smtClean="0"/>
              <a:t> </a:t>
            </a:r>
            <a:endParaRPr lang="he-IL" sz="2400" dirty="0"/>
          </a:p>
          <a:p>
            <a:r>
              <a:rPr lang="he-IL" sz="2400" dirty="0"/>
              <a:t>החלטנו ליישם את המערכת </a:t>
            </a:r>
            <a:r>
              <a:rPr lang="he-IL" sz="2400" dirty="0" smtClean="0"/>
              <a:t>בטכנולוגיית </a:t>
            </a:r>
            <a:r>
              <a:rPr lang="en-US" sz="2400" dirty="0" err="1" smtClean="0"/>
              <a:t>AngularJS</a:t>
            </a:r>
            <a:r>
              <a:rPr lang="en-US" sz="2400" dirty="0" smtClean="0"/>
              <a:t> </a:t>
            </a:r>
            <a:r>
              <a:rPr lang="he-IL" sz="2400" dirty="0" smtClean="0"/>
              <a:t> עבור צד הלקוח, ובכך </a:t>
            </a:r>
            <a:r>
              <a:rPr lang="he-IL" sz="2400" dirty="0"/>
              <a:t>להפריד את צד השרת וצד הלקוח. ארכיטקטורה זו אפשרה לנו לעבוד במקביל וכפועל יוצא לניצול זמן ומשאבים טוב יותר. </a:t>
            </a:r>
          </a:p>
          <a:p>
            <a:pPr marL="457200" lvl="1" indent="0">
              <a:buNone/>
            </a:pPr>
            <a:endParaRPr lang="he-IL" sz="24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21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אתגרים בפיתוח המערכת - ארגוני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400" dirty="0" smtClean="0"/>
              <a:t>המערכת אינה מחליפה מערכת קיימת, לא קיימת תשתית למערכת דבר שלא אפשר לנו לצאת עם פיילוט ראשוני של המערכת ולקבל משוב </a:t>
            </a:r>
            <a:r>
              <a:rPr lang="he-IL" sz="2400" dirty="0" err="1" smtClean="0"/>
              <a:t>מה"שטח</a:t>
            </a:r>
            <a:r>
              <a:rPr lang="he-IL" sz="2400" dirty="0" smtClean="0"/>
              <a:t>".</a:t>
            </a:r>
          </a:p>
          <a:p>
            <a:r>
              <a:rPr lang="he-IL" sz="2400" dirty="0" smtClean="0"/>
              <a:t> איש הקשר בארגון שאף לקבל מערכת על פי אפיון מדוקדק שלו. מכאן, יכולת היצירתיות והגמישות שלנו הייתה מוגבלת ונאלצנו לעבוד תחת רשימת תכולה סגורה.</a:t>
            </a:r>
          </a:p>
          <a:p>
            <a:pPr marL="0" indent="0">
              <a:buNone/>
            </a:pPr>
            <a:endParaRPr lang="he-IL" sz="2400" u="sng" dirty="0" smtClean="0"/>
          </a:p>
          <a:p>
            <a:pPr marL="0" indent="0">
              <a:buNone/>
            </a:pPr>
            <a:r>
              <a:rPr lang="he-IL" sz="2400" u="sng" dirty="0" smtClean="0"/>
              <a:t>הפתרון</a:t>
            </a:r>
            <a:r>
              <a:rPr lang="he-IL" sz="2400" dirty="0" smtClean="0"/>
              <a:t> </a:t>
            </a:r>
            <a:endParaRPr lang="he-IL" sz="2400" dirty="0"/>
          </a:p>
          <a:p>
            <a:r>
              <a:rPr lang="he-IL" sz="2400" dirty="0" smtClean="0"/>
              <a:t>אחסון האתר בתשתית השרתים של </a:t>
            </a:r>
            <a:r>
              <a:rPr lang="he-IL" sz="2400" dirty="0" err="1" smtClean="0"/>
              <a:t>רופין</a:t>
            </a:r>
            <a:r>
              <a:rPr lang="he-IL" sz="2400" dirty="0" smtClean="0"/>
              <a:t> וביצוע בדיקות ע"י מעגל מצומצם של משתמשים.</a:t>
            </a:r>
          </a:p>
          <a:p>
            <a:pPr marL="457200" lvl="1" indent="0">
              <a:buNone/>
            </a:pPr>
            <a:endParaRPr lang="he-IL" sz="24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4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תובנות ומסקנות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557338"/>
            <a:ext cx="8280400" cy="5112022"/>
          </a:xfrm>
        </p:spPr>
        <p:txBody>
          <a:bodyPr/>
          <a:lstStyle/>
          <a:p>
            <a:r>
              <a:rPr lang="he-IL" sz="2800" dirty="0" smtClean="0"/>
              <a:t>במסגרת אקדמאית, יש לבצע אפיון מדוקדק של המערכת טרם כתיבת שורת הקוד הראשונה.</a:t>
            </a:r>
          </a:p>
          <a:p>
            <a:r>
              <a:rPr lang="he-IL" sz="2800" dirty="0" smtClean="0"/>
              <a:t>יש לנהל לוח זמנים ברמה יומיומית הנוגע בדרישות המערכת וניהול באגים במערכת. רצוי שאחד מחברי הצוות ישמש כ"מנהל פרויקט" וימנע זליגה מלוח הזמנים.</a:t>
            </a:r>
          </a:p>
          <a:p>
            <a:r>
              <a:rPr lang="he-IL" sz="2800" dirty="0" smtClean="0"/>
              <a:t>ההחלטה לבצע הפרדה "לוגית" בין הרכיבים השונים במערכת התבררה כמוצלחת ותרמה גם בניצול המשאבים שעמדו לרשותנו וגם חשפה אותנו לאתגרים חדשים ומעניינים.</a:t>
            </a:r>
          </a:p>
          <a:p>
            <a:r>
              <a:rPr lang="he-IL" sz="2800" dirty="0" smtClean="0"/>
              <a:t>אסור להתפשר על בדיקות המערכת ! גם על חשבון פונקציונליות נוספת.</a:t>
            </a:r>
          </a:p>
          <a:p>
            <a:pPr marL="0" indent="0">
              <a:buNone/>
            </a:pPr>
            <a:endParaRPr lang="he-IL" sz="2800" dirty="0" smtClean="0"/>
          </a:p>
        </p:txBody>
      </p:sp>
    </p:spTree>
    <p:extLst>
      <p:ext uri="{BB962C8B-B14F-4D97-AF65-F5344CB8AC3E}">
        <p14:creationId xmlns:p14="http://schemas.microsoft.com/office/powerpoint/2010/main" val="35536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he-IL" sz="6600" dirty="0" smtClean="0"/>
              <a:t>תודה!</a:t>
            </a: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32429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מציין מיקום תוכן 2"/>
          <p:cNvSpPr>
            <a:spLocks noGrp="1"/>
          </p:cNvSpPr>
          <p:nvPr>
            <p:ph idx="1"/>
          </p:nvPr>
        </p:nvSpPr>
        <p:spPr>
          <a:xfrm>
            <a:off x="107155" y="1412776"/>
            <a:ext cx="8929689" cy="5300663"/>
          </a:xfrm>
        </p:spPr>
        <p:txBody>
          <a:bodyPr/>
          <a:lstStyle/>
          <a:p>
            <a:pPr marL="0" indent="0">
              <a:buNone/>
            </a:pPr>
            <a:r>
              <a:rPr lang="he-IL" sz="2200" b="1" dirty="0" smtClean="0"/>
              <a:t>"</a:t>
            </a:r>
            <a:r>
              <a:rPr lang="he-IL" sz="2200" b="1" dirty="0"/>
              <a:t>ישראל בשביל אופניים"</a:t>
            </a:r>
            <a:r>
              <a:rPr lang="he-IL" sz="2200" dirty="0"/>
              <a:t>, נוסדה בקיץ 1994 על ידי קבוצה של רוכבי אופניים </a:t>
            </a:r>
            <a:r>
              <a:rPr lang="he-IL" sz="2200" dirty="0" smtClean="0"/>
              <a:t>תל-אביביים</a:t>
            </a:r>
            <a:r>
              <a:rPr lang="he-IL" sz="2200" dirty="0"/>
              <a:t>. </a:t>
            </a:r>
            <a:endParaRPr lang="he-IL" sz="2200" dirty="0" smtClean="0"/>
          </a:p>
          <a:p>
            <a:pPr marL="0" indent="0">
              <a:buNone/>
            </a:pPr>
            <a:endParaRPr lang="he-IL" sz="2200" dirty="0"/>
          </a:p>
          <a:p>
            <a:pPr marL="0" indent="0">
              <a:buNone/>
            </a:pPr>
            <a:r>
              <a:rPr lang="he-IL" sz="2200" dirty="0"/>
              <a:t>בשנת 2005 הורחבה האג'נדה ממוניציפלית  לארצית.</a:t>
            </a:r>
          </a:p>
          <a:p>
            <a:pPr marL="0" indent="0">
              <a:buNone/>
            </a:pPr>
            <a:r>
              <a:rPr lang="he-IL" sz="2200" dirty="0" smtClean="0"/>
              <a:t>העמותה פועלת לקידום תחבורת האופניים במטרה לצמצם את השימוש ברכב פרטי. </a:t>
            </a:r>
            <a:endParaRPr lang="he-IL" sz="2200" b="1" u="sng" dirty="0" smtClean="0">
              <a:cs typeface="Arial" pitchFamily="34" charset="0"/>
            </a:endParaRPr>
          </a:p>
          <a:p>
            <a:pPr marL="0" indent="0">
              <a:buNone/>
            </a:pPr>
            <a:endParaRPr lang="he-IL" sz="2200" b="1" u="sng" dirty="0" smtClean="0">
              <a:cs typeface="Arial" pitchFamily="34" charset="0"/>
            </a:endParaRPr>
          </a:p>
          <a:p>
            <a:r>
              <a:rPr lang="he-IL" sz="2200" b="1" u="sng" dirty="0"/>
              <a:t>חזון</a:t>
            </a:r>
            <a:r>
              <a:rPr lang="he-IL" sz="2200" b="1" u="sng" dirty="0" smtClean="0">
                <a:cs typeface="Arial" pitchFamily="34" charset="0"/>
              </a:rPr>
              <a:t> העמותה :</a:t>
            </a:r>
          </a:p>
          <a:p>
            <a:pPr marL="400050" lvl="1" indent="0">
              <a:buNone/>
            </a:pPr>
            <a:r>
              <a:rPr lang="he-IL" sz="2200" dirty="0"/>
              <a:t>להפוך את ישראל למדינה ידידותית לרוכבי </a:t>
            </a:r>
            <a:r>
              <a:rPr lang="he-IL" sz="2200" dirty="0" smtClean="0"/>
              <a:t>אופניים, המאפשרת </a:t>
            </a:r>
            <a:r>
              <a:rPr lang="he-IL" sz="2200" dirty="0"/>
              <a:t>ואף מעודדת להשתמש באופניים ככלי תחבורה ובכך להביא לצמצום השימוש ברכב הפרטי</a:t>
            </a:r>
            <a:r>
              <a:rPr lang="he-IL" sz="2200" dirty="0" smtClean="0"/>
              <a:t>.</a:t>
            </a:r>
          </a:p>
          <a:p>
            <a:pPr marL="400050" lvl="1" indent="0">
              <a:buNone/>
            </a:pPr>
            <a:endParaRPr lang="he-IL" sz="2200" b="1" u="sng" dirty="0">
              <a:cs typeface="Arial" pitchFamily="34" charset="0"/>
            </a:endParaRPr>
          </a:p>
          <a:p>
            <a:pPr marL="400050" lvl="1" indent="0">
              <a:buNone/>
            </a:pPr>
            <a:r>
              <a:rPr lang="he-IL" sz="2200" dirty="0"/>
              <a:t>במסגרת פרויקט "רוכבים לעבודה" פועלת העמותה לקידום השימוש באופניים כאמצעי תחבורה של עובדים למקום עבודתם. </a:t>
            </a:r>
          </a:p>
          <a:p>
            <a:pPr marL="0" indent="0">
              <a:buNone/>
            </a:pPr>
            <a:endParaRPr lang="he-IL" sz="2000" b="1" u="sng" dirty="0">
              <a:cs typeface="Arial" pitchFamily="34" charset="0"/>
            </a:endParaRPr>
          </a:p>
          <a:p>
            <a:pPr marL="0" indent="0">
              <a:buNone/>
            </a:pPr>
            <a:endParaRPr lang="he-IL" sz="2000" b="1" u="sng" dirty="0" smtClean="0">
              <a:cs typeface="Arial" pitchFamily="34" charset="0"/>
            </a:endParaRPr>
          </a:p>
          <a:p>
            <a:pPr marL="0" indent="0">
              <a:buNone/>
            </a:pPr>
            <a:endParaRPr lang="he-IL" sz="2000" b="1" u="sng" dirty="0">
              <a:cs typeface="Arial" pitchFamily="34" charset="0"/>
            </a:endParaRPr>
          </a:p>
          <a:p>
            <a:pPr lvl="2">
              <a:buFont typeface="Wingdings" pitchFamily="2" charset="2"/>
              <a:buNone/>
              <a:defRPr/>
            </a:pPr>
            <a:endParaRPr lang="he-IL" sz="1600" b="1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5163" y="116632"/>
            <a:ext cx="8280400" cy="874713"/>
          </a:xfrm>
        </p:spPr>
        <p:txBody>
          <a:bodyPr/>
          <a:lstStyle/>
          <a:p>
            <a:pPr algn="ctr" eaLnBrk="1" hangingPunct="1"/>
            <a:r>
              <a:rPr lang="he-IL" dirty="0" smtClean="0">
                <a:cs typeface="Arial" pitchFamily="34" charset="0"/>
              </a:rPr>
              <a:t>רקע כללי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8064" y="242640"/>
            <a:ext cx="8280400" cy="874713"/>
          </a:xfrm>
        </p:spPr>
        <p:txBody>
          <a:bodyPr/>
          <a:lstStyle/>
          <a:p>
            <a:r>
              <a:rPr lang="he-IL" dirty="0" smtClean="0"/>
              <a:t>הצלחות העמותה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965138" cy="5354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647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5163" y="116632"/>
            <a:ext cx="8280400" cy="874713"/>
          </a:xfrm>
        </p:spPr>
        <p:txBody>
          <a:bodyPr/>
          <a:lstStyle/>
          <a:p>
            <a:pPr algn="ctr" eaLnBrk="1" hangingPunct="1"/>
            <a:r>
              <a:rPr lang="en-US" dirty="0" smtClean="0">
                <a:cs typeface="Arial" pitchFamily="34" charset="0"/>
              </a:rPr>
              <a:t>Bike Challenge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560"/>
            <a:ext cx="9144000" cy="507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2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מציין מיקום תוכן 2"/>
          <p:cNvSpPr>
            <a:spLocks noGrp="1"/>
          </p:cNvSpPr>
          <p:nvPr>
            <p:ph idx="1"/>
          </p:nvPr>
        </p:nvSpPr>
        <p:spPr>
          <a:xfrm>
            <a:off x="428625" y="1512713"/>
            <a:ext cx="8501063" cy="5300663"/>
          </a:xfrm>
        </p:spPr>
        <p:txBody>
          <a:bodyPr/>
          <a:lstStyle/>
          <a:p>
            <a:pPr eaLnBrk="1" hangingPunct="1">
              <a:defRPr/>
            </a:pPr>
            <a:r>
              <a:rPr lang="he-IL" sz="2000" b="1" u="sng" dirty="0" smtClean="0"/>
              <a:t>המערכת :</a:t>
            </a:r>
          </a:p>
          <a:p>
            <a:pPr eaLnBrk="1" hangingPunct="1">
              <a:defRPr/>
            </a:pPr>
            <a:endParaRPr lang="en-US" sz="2000" b="1" u="sng" dirty="0" smtClean="0"/>
          </a:p>
          <a:p>
            <a:pPr lvl="1"/>
            <a:r>
              <a:rPr lang="he-IL" sz="2000" cap="small" dirty="0"/>
              <a:t>מערכת "בייק צ'אלנג' " תהווה פלטפורמת ניהול תחרות </a:t>
            </a:r>
            <a:r>
              <a:rPr lang="he-IL" sz="2000" cap="small" dirty="0" smtClean="0"/>
              <a:t>פתוחה </a:t>
            </a:r>
            <a:r>
              <a:rPr lang="he-IL" sz="2000" cap="small" dirty="0"/>
              <a:t>ומקוונת.</a:t>
            </a:r>
            <a:endParaRPr lang="en-US" sz="2000" cap="small" dirty="0"/>
          </a:p>
          <a:p>
            <a:pPr lvl="1"/>
            <a:r>
              <a:rPr lang="he-IL" sz="2000" cap="small" dirty="0"/>
              <a:t>המערכת תאפשר למשתמשים חדשים (יחידים/קבוצות/ מקומות </a:t>
            </a:r>
            <a:r>
              <a:rPr lang="he-IL" sz="2000" cap="small" dirty="0" smtClean="0"/>
              <a:t>עבודה) </a:t>
            </a:r>
            <a:r>
              <a:rPr lang="he-IL" sz="2000" cap="small" dirty="0"/>
              <a:t>להירשם לתחרות ולעקוב אחר התקדמותם בתחרות. </a:t>
            </a:r>
            <a:endParaRPr lang="en-US" sz="2000" cap="small" dirty="0"/>
          </a:p>
          <a:p>
            <a:pPr lvl="1"/>
            <a:r>
              <a:rPr lang="he-IL" sz="2000" dirty="0"/>
              <a:t>המערכת </a:t>
            </a:r>
            <a:r>
              <a:rPr lang="he-IL" sz="2000" dirty="0" smtClean="0"/>
              <a:t>מספקת כלי </a:t>
            </a:r>
            <a:r>
              <a:rPr lang="he-IL" sz="2000" dirty="0"/>
              <a:t>ניהול שונים למנהלי </a:t>
            </a:r>
            <a:r>
              <a:rPr lang="he-IL" sz="2000" dirty="0" smtClean="0"/>
              <a:t>העמותה, </a:t>
            </a:r>
            <a:r>
              <a:rPr lang="he-IL" sz="2000" dirty="0"/>
              <a:t>כגון : ניהול אירועים, ניהול משתמשים, הפקת דוחות.</a:t>
            </a:r>
            <a:endParaRPr lang="he-IL" sz="2000" b="1" u="sng" dirty="0" smtClean="0"/>
          </a:p>
          <a:p>
            <a:pPr eaLnBrk="1" hangingPunct="1">
              <a:defRPr/>
            </a:pPr>
            <a:endParaRPr lang="he-IL" sz="2000" b="1" u="sng" dirty="0" smtClean="0"/>
          </a:p>
          <a:p>
            <a:pPr eaLnBrk="1" hangingPunct="1">
              <a:defRPr/>
            </a:pPr>
            <a:r>
              <a:rPr lang="he-IL" sz="2000" b="1" u="sng" dirty="0" smtClean="0"/>
              <a:t>משתמשים</a:t>
            </a:r>
            <a:r>
              <a:rPr lang="he-IL" sz="2000" u="sng" dirty="0" smtClean="0"/>
              <a:t>: </a:t>
            </a:r>
          </a:p>
          <a:p>
            <a:pPr lvl="2" eaLnBrk="1" hangingPunct="1">
              <a:buFont typeface="Wingdings" pitchFamily="2" charset="2"/>
              <a:buChar char="§"/>
              <a:defRPr/>
            </a:pPr>
            <a:r>
              <a:rPr lang="he-IL" sz="2000" dirty="0" smtClean="0"/>
              <a:t>משתמשי פנים – אדמיניסטרטור ופעילי העמותה.</a:t>
            </a:r>
          </a:p>
          <a:p>
            <a:pPr lvl="2" eaLnBrk="1" hangingPunct="1">
              <a:buFont typeface="Wingdings" pitchFamily="2" charset="2"/>
              <a:buChar char="§"/>
              <a:defRPr/>
            </a:pPr>
            <a:r>
              <a:rPr lang="he-IL" sz="2000" dirty="0" smtClean="0"/>
              <a:t>משתמשי חוץ – משתמשים (רוכבים) רשומים ואורחים המהווים רוכבים פוטנציאליים.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5163" y="116632"/>
            <a:ext cx="8280400" cy="874713"/>
          </a:xfrm>
        </p:spPr>
        <p:txBody>
          <a:bodyPr/>
          <a:lstStyle/>
          <a:p>
            <a:pPr algn="ctr" eaLnBrk="1" hangingPunct="1"/>
            <a:r>
              <a:rPr lang="en-US" dirty="0" smtClean="0">
                <a:cs typeface="Arial" pitchFamily="34" charset="0"/>
              </a:rPr>
              <a:t>Bike Challenge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99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ארכיטקטורת המערכת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8631223" cy="452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580112" y="118312"/>
            <a:ext cx="3456384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200"/>
              </a:spcAft>
            </a:pPr>
            <a:r>
              <a:rPr lang="he-IL" altLang="en-US" kern="0" dirty="0" smtClean="0">
                <a:latin typeface="Segoe UI" pitchFamily="34" charset="0"/>
              </a:rPr>
              <a:t>מבנה המערכת</a:t>
            </a:r>
            <a:endParaRPr lang="en-US" altLang="en-US" kern="0" dirty="0">
              <a:latin typeface="Segoe UI" pitchFamily="34" charset="0"/>
            </a:endParaRPr>
          </a:p>
        </p:txBody>
      </p:sp>
      <p:sp>
        <p:nvSpPr>
          <p:cNvPr id="722" name="Rounded Rectangle 721"/>
          <p:cNvSpPr/>
          <p:nvPr/>
        </p:nvSpPr>
        <p:spPr bwMode="auto">
          <a:xfrm>
            <a:off x="5652120" y="3223591"/>
            <a:ext cx="3240360" cy="3589785"/>
          </a:xfrm>
          <a:prstGeom prst="roundRect">
            <a:avLst/>
          </a:prstGeom>
          <a:noFill/>
          <a:ln w="31750" cap="sq" cmpd="sng" algn="ctr">
            <a:solidFill>
              <a:schemeClr val="bg1">
                <a:lumMod val="1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0" y="512305"/>
            <a:ext cx="8393499" cy="58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pPr algn="ctr"/>
            <a:r>
              <a:rPr lang="he-IL" dirty="0" smtClean="0"/>
              <a:t>מטרות המערכת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99592" y="1628800"/>
            <a:ext cx="734481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endParaRPr kumimoji="1" lang="he-IL" sz="2000" cap="small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kumimoji="1" lang="he-IL" sz="2000" cap="small" dirty="0" smtClean="0">
                <a:latin typeface="+mn-lt"/>
              </a:rPr>
              <a:t>מערכת המידע </a:t>
            </a:r>
            <a:r>
              <a:rPr kumimoji="1" lang="he-IL" sz="2000" cap="small" dirty="0">
                <a:latin typeface="+mn-lt"/>
              </a:rPr>
              <a:t>אשר תהווה פלטפורמת ניהול תחרות פתוחה ומקוונת אשר </a:t>
            </a:r>
            <a:r>
              <a:rPr kumimoji="1" lang="he-IL" sz="2000" cap="small" dirty="0" smtClean="0">
                <a:latin typeface="+mn-lt"/>
              </a:rPr>
              <a:t>תגביר את המודעות לרכיבה באופניים למקום העבודה.</a:t>
            </a:r>
            <a:endParaRPr kumimoji="1" lang="en-US" sz="2000" cap="small" dirty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kumimoji="1" lang="he-IL" sz="2000" cap="small" dirty="0" smtClean="0">
                <a:latin typeface="+mn-lt"/>
              </a:rPr>
              <a:t>יצירת מאגר משתמשים מעודכן ופעיל אשר ישמש כעמוד השדרה של המערכת.</a:t>
            </a:r>
            <a:endParaRPr kumimoji="1" lang="en-US" sz="2000" cap="small" dirty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kumimoji="1" lang="he-IL" sz="2000" cap="small" dirty="0" smtClean="0">
                <a:latin typeface="+mn-lt"/>
              </a:rPr>
              <a:t>המערכת תספק </a:t>
            </a:r>
            <a:r>
              <a:rPr kumimoji="1" lang="he-IL" sz="2000" cap="small" dirty="0" err="1" smtClean="0">
                <a:latin typeface="+mn-lt"/>
              </a:rPr>
              <a:t>למשתמשיה</a:t>
            </a:r>
            <a:r>
              <a:rPr kumimoji="1" lang="he-IL" sz="2000" cap="small" dirty="0" smtClean="0">
                <a:latin typeface="+mn-lt"/>
              </a:rPr>
              <a:t> כלי מעקב ובקרה המציגים נתונים כמותיים הנגזרים מהפעילות השוטפת המדווחת במערכת.</a:t>
            </a:r>
            <a:endParaRPr kumimoji="1" lang="en-US" sz="2000" cap="small" dirty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kumimoji="1" lang="he-IL" sz="2000" cap="small" dirty="0">
                <a:latin typeface="+mn-lt"/>
              </a:rPr>
              <a:t>המערכת תספק כלי ניהול </a:t>
            </a:r>
            <a:r>
              <a:rPr kumimoji="1" lang="he-IL" sz="2000" cap="small" dirty="0" smtClean="0">
                <a:latin typeface="+mn-lt"/>
              </a:rPr>
              <a:t>ובקרה שונים </a:t>
            </a:r>
            <a:r>
              <a:rPr kumimoji="1" lang="he-IL" sz="2000" cap="small" dirty="0">
                <a:latin typeface="+mn-lt"/>
              </a:rPr>
              <a:t>למנהלי המיזם, כגון : ניהול </a:t>
            </a:r>
            <a:r>
              <a:rPr kumimoji="1" lang="he-IL" sz="2000" cap="small" dirty="0" smtClean="0">
                <a:latin typeface="+mn-lt"/>
              </a:rPr>
              <a:t>אירועים פתוחים, </a:t>
            </a:r>
            <a:r>
              <a:rPr kumimoji="1" lang="he-IL" sz="2000" cap="small" dirty="0">
                <a:latin typeface="+mn-lt"/>
              </a:rPr>
              <a:t>ניהול </a:t>
            </a:r>
            <a:r>
              <a:rPr kumimoji="1" lang="he-IL" sz="2000" cap="small" dirty="0" smtClean="0">
                <a:latin typeface="+mn-lt"/>
              </a:rPr>
              <a:t>משתמשים וארגונים והפקת </a:t>
            </a:r>
            <a:r>
              <a:rPr kumimoji="1" lang="he-IL" sz="2000" cap="small" dirty="0">
                <a:latin typeface="+mn-lt"/>
              </a:rPr>
              <a:t>דוחות.    </a:t>
            </a:r>
            <a:endParaRPr kumimoji="1" lang="en-US" sz="2000" cap="smal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87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16" y="476250"/>
            <a:ext cx="8280400" cy="874713"/>
          </a:xfrm>
        </p:spPr>
        <p:txBody>
          <a:bodyPr/>
          <a:lstStyle/>
          <a:p>
            <a:pPr algn="ctr"/>
            <a:r>
              <a:rPr lang="he-IL" dirty="0" smtClean="0"/>
              <a:t>חוקי התחרות (</a:t>
            </a:r>
            <a:r>
              <a:rPr lang="he-IL" dirty="0" err="1" smtClean="0"/>
              <a:t>בייק</a:t>
            </a:r>
            <a:r>
              <a:rPr lang="he-IL" dirty="0" smtClean="0"/>
              <a:t> </a:t>
            </a:r>
            <a:r>
              <a:rPr lang="he-IL" dirty="0" err="1" smtClean="0"/>
              <a:t>צ'אלנג</a:t>
            </a:r>
            <a:r>
              <a:rPr lang="he-IL" dirty="0" smtClean="0"/>
              <a:t>')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7544" y="1655100"/>
            <a:ext cx="8136904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kumimoji="1" lang="he-IL" sz="2000" cap="small" dirty="0">
                <a:latin typeface="+mn-lt"/>
              </a:rPr>
              <a:t>משתתף מקבל נקודות בכל יום שהוא רוכב על אופניים לעבודה או לסידורים</a:t>
            </a:r>
            <a:r>
              <a:rPr kumimoji="1" lang="en-US" sz="2000" cap="small" dirty="0">
                <a:latin typeface="+mn-lt"/>
              </a:rPr>
              <a:t>. </a:t>
            </a:r>
            <a:endParaRPr kumimoji="1" lang="he-IL" sz="2000" cap="small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kumimoji="1" lang="he-IL" sz="2000" cap="small" dirty="0">
                <a:latin typeface="+mn-lt"/>
              </a:rPr>
              <a:t>דרגת הניקוד אליה הגיע כל משתתף נקבעת על פי מספר הנקודות שצבר (מרחק מצטבר + כמות רכיבות) עד היום האחרון בכל חודש</a:t>
            </a:r>
            <a:r>
              <a:rPr kumimoji="1" lang="en-US" sz="2000" cap="small" dirty="0">
                <a:latin typeface="+mn-lt"/>
              </a:rPr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4378751"/>
            <a:ext cx="79928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kumimoji="1" lang="he-IL" sz="2000" cap="small" dirty="0">
                <a:latin typeface="+mn-lt"/>
              </a:rPr>
              <a:t>עבור כל יום בו בוצעה רכיבה למרחק כלשהו - נרשמות 20 </a:t>
            </a:r>
            <a:r>
              <a:rPr kumimoji="1" lang="he-IL" sz="2000" cap="small" dirty="0" smtClean="0">
                <a:latin typeface="+mn-lt"/>
              </a:rPr>
              <a:t>נקודות</a:t>
            </a:r>
            <a:r>
              <a:rPr kumimoji="1" lang="he-IL" sz="2000" cap="small" dirty="0">
                <a:latin typeface="+mn-lt"/>
              </a:rPr>
              <a:t> </a:t>
            </a:r>
            <a:r>
              <a:rPr kumimoji="1" lang="he-IL" sz="2000" cap="small" dirty="0" err="1" smtClean="0">
                <a:latin typeface="+mn-lt"/>
              </a:rPr>
              <a:t>צ'אלנג</a:t>
            </a:r>
            <a:r>
              <a:rPr kumimoji="1" lang="he-IL" sz="2000" cap="small" dirty="0" smtClean="0">
                <a:latin typeface="+mn-lt"/>
              </a:rPr>
              <a:t>'.</a:t>
            </a:r>
            <a:endParaRPr kumimoji="1" lang="en-US" sz="2000" cap="small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kumimoji="1" lang="he-IL" sz="2000" cap="small" dirty="0">
                <a:latin typeface="+mn-lt"/>
              </a:rPr>
              <a:t>בנוסף, עבור כל 1 ק"מ רכיבה נצברת 1 נקודת </a:t>
            </a:r>
            <a:r>
              <a:rPr kumimoji="1" lang="he-IL" sz="2000" cap="small" dirty="0" err="1">
                <a:latin typeface="+mn-lt"/>
              </a:rPr>
              <a:t>צ'אלנג</a:t>
            </a:r>
            <a:r>
              <a:rPr kumimoji="1" lang="en-US" sz="2000" cap="small" dirty="0" smtClean="0">
                <a:latin typeface="+mn-lt"/>
              </a:rPr>
              <a:t>'</a:t>
            </a:r>
            <a:r>
              <a:rPr kumimoji="1" lang="he-IL" sz="2000" cap="small" dirty="0" smtClean="0">
                <a:latin typeface="+mn-lt"/>
              </a:rPr>
              <a:t>. </a:t>
            </a:r>
            <a:endParaRPr kumimoji="1" lang="he-IL" sz="2000" cap="small" dirty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31416" y="3100883"/>
            <a:ext cx="82804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kumimoji="1"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eaLnBrk="0" hangingPunct="0">
              <a:defRPr kumimoji="1" sz="4000" b="1">
                <a:solidFill>
                  <a:schemeClr val="tx2"/>
                </a:solidFill>
                <a:latin typeface="Arial" pitchFamily="34" charset="0"/>
              </a:defRPr>
            </a:lvl2pPr>
            <a:lvl3pPr algn="l" eaLnBrk="0" hangingPunct="0">
              <a:defRPr kumimoji="1" sz="4000" b="1">
                <a:solidFill>
                  <a:schemeClr val="tx2"/>
                </a:solidFill>
                <a:latin typeface="Arial" pitchFamily="34" charset="0"/>
              </a:defRPr>
            </a:lvl3pPr>
            <a:lvl4pPr algn="l" eaLnBrk="0" hangingPunct="0">
              <a:defRPr kumimoji="1" sz="4000" b="1">
                <a:solidFill>
                  <a:schemeClr val="tx2"/>
                </a:solidFill>
                <a:latin typeface="Arial" pitchFamily="34" charset="0"/>
              </a:defRPr>
            </a:lvl4pPr>
            <a:lvl5pPr algn="l" eaLnBrk="0" hangingPunct="0">
              <a:defRPr kumimoji="1" sz="4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he-IL" dirty="0"/>
              <a:t>שיטת הניקוד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1D4337"/>
      </a:dk1>
      <a:lt1>
        <a:srgbClr val="DDFFDD"/>
      </a:lt1>
      <a:dk2>
        <a:srgbClr val="1D4944"/>
      </a:dk2>
      <a:lt2>
        <a:srgbClr val="220011"/>
      </a:lt2>
      <a:accent1>
        <a:srgbClr val="71AD49"/>
      </a:accent1>
      <a:accent2>
        <a:srgbClr val="15692B"/>
      </a:accent2>
      <a:accent3>
        <a:srgbClr val="EBFFEB"/>
      </a:accent3>
      <a:accent4>
        <a:srgbClr val="17382D"/>
      </a:accent4>
      <a:accent5>
        <a:srgbClr val="BBD3B1"/>
      </a:accent5>
      <a:accent6>
        <a:srgbClr val="125E26"/>
      </a:accent6>
      <a:hlink>
        <a:srgbClr val="7A8E32"/>
      </a:hlink>
      <a:folHlink>
        <a:srgbClr val="DFE34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1D4337"/>
        </a:dk1>
        <a:lt1>
          <a:srgbClr val="DDFFDD"/>
        </a:lt1>
        <a:dk2>
          <a:srgbClr val="1D4944"/>
        </a:dk2>
        <a:lt2>
          <a:srgbClr val="220011"/>
        </a:lt2>
        <a:accent1>
          <a:srgbClr val="71AD49"/>
        </a:accent1>
        <a:accent2>
          <a:srgbClr val="15692B"/>
        </a:accent2>
        <a:accent3>
          <a:srgbClr val="EBFFEB"/>
        </a:accent3>
        <a:accent4>
          <a:srgbClr val="17382D"/>
        </a:accent4>
        <a:accent5>
          <a:srgbClr val="BBD3B1"/>
        </a:accent5>
        <a:accent6>
          <a:srgbClr val="125E26"/>
        </a:accent6>
        <a:hlink>
          <a:srgbClr val="7A8E32"/>
        </a:hlink>
        <a:folHlink>
          <a:srgbClr val="DFE3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B2957FA7-26DC-412C-B82E-5DE41388F8A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5F82AD9-C28C-4D6F-86C6-A10A0D3AB87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B031649-400A-4533-8707-912AF59C443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6884E49-F64B-4B89-AA25-B6F9A48CE83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0EA5220-3359-4CB3-AC96-4C5329B0079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8A8336A-19F8-4DD1-AB15-5B0253C36DA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8B3AB7E-030A-4DE5-AF58-98639336F4E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46ECE25-ECF6-4AAB-ADA6-9AB9825A22E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A856425-1613-4D6F-83C8-839A8B19805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749F8F0-EB66-40A9-BB16-CC5637FE288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24122BF-788B-42A1-9858-52BEC887553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925FA38-3695-48D8-B5F0-E1A85B5219F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BFF82C0-C13F-47F9-AD29-AF55235FA14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F549A2B-302A-4B7E-9A1E-C5DF0C75A7A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D688BE6-AE67-4908-B6D2-A36C9AFD301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07388B3-1F61-46EF-AB4A-FBF819CB681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AA2774D-A757-4573-B7C4-DC8B9D4D3D6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Going up the escalator design template</Template>
  <TotalTime>12876</TotalTime>
  <Words>579</Words>
  <Application>Microsoft Office PowerPoint</Application>
  <PresentationFormat>On-screen Show (4:3)</PresentationFormat>
  <Paragraphs>81</Paragraphs>
  <Slides>15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Default Design</vt:lpstr>
      <vt:lpstr>Visio</vt:lpstr>
      <vt:lpstr>"רוכבים לעבודה" מערכת מידע לעמותת  </vt:lpstr>
      <vt:lpstr>רקע כללי</vt:lpstr>
      <vt:lpstr>הצלחות העמותה</vt:lpstr>
      <vt:lpstr>Bike Challenge</vt:lpstr>
      <vt:lpstr>Bike Challenge</vt:lpstr>
      <vt:lpstr>ארכיטקטורת המערכת</vt:lpstr>
      <vt:lpstr>PowerPoint Presentation</vt:lpstr>
      <vt:lpstr>מטרות המערכת</vt:lpstr>
      <vt:lpstr>חוקי התחרות (בייק צ'אלנג')</vt:lpstr>
      <vt:lpstr>תרחישי שימוש במערכת</vt:lpstr>
      <vt:lpstr>תרחישי שימוש במערכת</vt:lpstr>
      <vt:lpstr>אתגרים בפיתוח המערכת - טכנולוגי</vt:lpstr>
      <vt:lpstr>אתגרים בפיתוח המערכת - ארגוני</vt:lpstr>
      <vt:lpstr>תובנות ומסקנות</vt:lpstr>
      <vt:lpstr>תודה!</vt:lpstr>
    </vt:vector>
  </TitlesOfParts>
  <Company>Template Central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"רוכבים לעבודה" מערכת מידע לעמותת  </dc:title>
  <dc:creator>Merav</dc:creator>
  <cp:lastModifiedBy>Merav</cp:lastModifiedBy>
  <cp:revision>256</cp:revision>
  <dcterms:created xsi:type="dcterms:W3CDTF">1999-12-02T05:36:26Z</dcterms:created>
  <dcterms:modified xsi:type="dcterms:W3CDTF">2014-08-28T17:08:48Z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TC011408051033</vt:lpwstr>
  </property>
  <property fmtid="{D5CDD505-2E9C-101B-9397-08002B2CF9AE}" pid="3" name="Tfs.IsStoryboard">
    <vt:bool>true</vt:bool>
  </property>
</Properties>
</file>