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67" r:id="rId3"/>
    <p:sldId id="268" r:id="rId4"/>
    <p:sldId id="269" r:id="rId5"/>
    <p:sldId id="271" r:id="rId6"/>
    <p:sldId id="272" r:id="rId7"/>
    <p:sldId id="270" r:id="rId8"/>
  </p:sldIdLst>
  <p:sldSz cx="9144000" cy="6858000" type="screen4x3"/>
  <p:notesSz cx="10234613" cy="7099300"/>
  <p:custDataLst>
    <p:tags r:id="rId1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434516" cy="355252"/>
          </a:xfrm>
          <a:prstGeom prst="rect">
            <a:avLst/>
          </a:prstGeom>
        </p:spPr>
        <p:txBody>
          <a:bodyPr vert="horz" lIns="95450" tIns="47724" rIns="95450" bIns="477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5797688" y="1"/>
            <a:ext cx="4434516" cy="355252"/>
          </a:xfrm>
          <a:prstGeom prst="rect">
            <a:avLst/>
          </a:prstGeom>
        </p:spPr>
        <p:txBody>
          <a:bodyPr vert="horz" lIns="95450" tIns="47724" rIns="95450" bIns="47724" rtlCol="0"/>
          <a:lstStyle>
            <a:lvl1pPr algn="r">
              <a:defRPr sz="1300"/>
            </a:lvl1pPr>
          </a:lstStyle>
          <a:p>
            <a:fld id="{85936C3F-6245-46D6-AA81-AD0CBC59DD2B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5" y="6742908"/>
            <a:ext cx="4434516" cy="355251"/>
          </a:xfrm>
          <a:prstGeom prst="rect">
            <a:avLst/>
          </a:prstGeom>
        </p:spPr>
        <p:txBody>
          <a:bodyPr vert="horz" lIns="95450" tIns="47724" rIns="95450" bIns="477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5797688" y="6742908"/>
            <a:ext cx="4434516" cy="355251"/>
          </a:xfrm>
          <a:prstGeom prst="rect">
            <a:avLst/>
          </a:prstGeom>
        </p:spPr>
        <p:txBody>
          <a:bodyPr vert="horz" lIns="95450" tIns="47724" rIns="95450" bIns="47724" rtlCol="0" anchor="b"/>
          <a:lstStyle>
            <a:lvl1pPr algn="r">
              <a:defRPr sz="1300"/>
            </a:lvl1pPr>
          </a:lstStyle>
          <a:p>
            <a:fld id="{F9455F98-399C-4E8C-9F2F-5E731DC384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5000" cy="354965"/>
          </a:xfrm>
          <a:prstGeom prst="rect">
            <a:avLst/>
          </a:prstGeom>
        </p:spPr>
        <p:txBody>
          <a:bodyPr vert="horz" lIns="95421" tIns="47709" rIns="95421" bIns="4770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5000" cy="354965"/>
          </a:xfrm>
          <a:prstGeom prst="rect">
            <a:avLst/>
          </a:prstGeom>
        </p:spPr>
        <p:txBody>
          <a:bodyPr vert="horz" lIns="95421" tIns="47709" rIns="95421" bIns="47709" rtlCol="0"/>
          <a:lstStyle>
            <a:lvl1pPr algn="r">
              <a:defRPr sz="1300"/>
            </a:lvl1pPr>
          </a:lstStyle>
          <a:p>
            <a:fld id="{7E806D3C-4DC1-440B-8F55-769B88916CD4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1" tIns="47709" rIns="95421" bIns="47709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23462" y="3372170"/>
            <a:ext cx="8187690" cy="3194684"/>
          </a:xfrm>
          <a:prstGeom prst="rect">
            <a:avLst/>
          </a:prstGeom>
        </p:spPr>
        <p:txBody>
          <a:bodyPr vert="horz" lIns="95421" tIns="47709" rIns="95421" bIns="47709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2" y="6743103"/>
            <a:ext cx="4435000" cy="354965"/>
          </a:xfrm>
          <a:prstGeom prst="rect">
            <a:avLst/>
          </a:prstGeom>
        </p:spPr>
        <p:txBody>
          <a:bodyPr vert="horz" lIns="95421" tIns="47709" rIns="95421" bIns="4770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797248" y="6743103"/>
            <a:ext cx="4435000" cy="354965"/>
          </a:xfrm>
          <a:prstGeom prst="rect">
            <a:avLst/>
          </a:prstGeom>
        </p:spPr>
        <p:txBody>
          <a:bodyPr vert="horz" lIns="95421" tIns="47709" rIns="95421" bIns="47709" rtlCol="0" anchor="b"/>
          <a:lstStyle>
            <a:lvl1pPr algn="r">
              <a:defRPr sz="1300"/>
            </a:lvl1pPr>
          </a:lstStyle>
          <a:p>
            <a:fld id="{11F5ECA7-00D3-41D9-BD56-05E97C32E4C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2009/6/18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e-science</a:t>
            </a:r>
            <a:r>
              <a:rPr lang="ja-JP" altLang="en-US" dirty="0" smtClean="0"/>
              <a:t>ミーティング資料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09/06/16</a:t>
            </a:r>
            <a:r>
              <a:rPr kumimoji="1" lang="ja-JP" altLang="en-US" dirty="0" smtClean="0"/>
              <a:t>：平石，安部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前回からの進捗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1742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仕様変更</a:t>
            </a:r>
            <a:endParaRPr kumimoji="1"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ジョブの投入順序を命令型プログラミングの実行順序でなく，宣言的に書くように（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successor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フィールド）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ジョブの依存関係を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predecessor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フィールドで定義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ja-JP" altLang="en-US" dirty="0" smtClean="0"/>
              <a:t>→ このように定義したジョブ依存グラフ（または，単一のジョブ）を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単位として，それらを命令的に投入するように拡張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</a:t>
            </a:r>
            <a:r>
              <a:rPr lang="ja-JP" altLang="en-US" dirty="0" smtClean="0"/>
              <a:t>個のジョブ投入（パラメータスイープ）を簡単に書けるようにした（戻した）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さらに，（</a:t>
            </a:r>
            <a:r>
              <a:rPr lang="en-US" altLang="ja-JP" dirty="0" smtClean="0"/>
              <a:t>L×M×N×</a:t>
            </a:r>
            <a:r>
              <a:rPr lang="ja-JP" altLang="en-US" dirty="0" smtClean="0"/>
              <a:t>・・・）個のジョブ投入も簡単に書けるようにした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簡単なジョブ終了の待ち合わせ機構（</a:t>
            </a:r>
            <a:r>
              <a:rPr lang="en-US" altLang="ja-JP" dirty="0" smtClean="0"/>
              <a:t>sync()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785786" y="4572008"/>
            <a:ext cx="414340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857224" y="4643446"/>
            <a:ext cx="500066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428728" y="4643446"/>
            <a:ext cx="500066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214810" y="4643446"/>
            <a:ext cx="500066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86050" y="471488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・・・</a:t>
            </a:r>
            <a:endParaRPr lang="ja-JP" altLang="en-US" dirty="0"/>
          </a:p>
        </p:txBody>
      </p:sp>
      <p:sp>
        <p:nvSpPr>
          <p:cNvPr id="21" name="右矢印 20"/>
          <p:cNvSpPr/>
          <p:nvPr/>
        </p:nvSpPr>
        <p:spPr>
          <a:xfrm flipH="1">
            <a:off x="4572000" y="4786322"/>
            <a:ext cx="1571636" cy="214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6357950" y="4643446"/>
            <a:ext cx="214314" cy="2143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6429388" y="5143512"/>
            <a:ext cx="214314" cy="2143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7000892" y="4929198"/>
            <a:ext cx="214314" cy="2143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6786578" y="4429132"/>
            <a:ext cx="214314" cy="2143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7286644" y="4643446"/>
            <a:ext cx="214314" cy="2143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7215206" y="5286388"/>
            <a:ext cx="214314" cy="2143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>
            <a:stCxn id="25" idx="2"/>
            <a:endCxn id="22" idx="7"/>
          </p:cNvCxnSpPr>
          <p:nvPr/>
        </p:nvCxnSpPr>
        <p:spPr>
          <a:xfrm rot="10800000" flipV="1">
            <a:off x="6540878" y="4536288"/>
            <a:ext cx="245700" cy="138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5" idx="4"/>
            <a:endCxn id="23" idx="7"/>
          </p:cNvCxnSpPr>
          <p:nvPr/>
        </p:nvCxnSpPr>
        <p:spPr>
          <a:xfrm rot="5400000">
            <a:off x="6487300" y="4768463"/>
            <a:ext cx="531452" cy="281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2" idx="4"/>
            <a:endCxn id="23" idx="0"/>
          </p:cNvCxnSpPr>
          <p:nvPr/>
        </p:nvCxnSpPr>
        <p:spPr>
          <a:xfrm rot="16200000" flipH="1">
            <a:off x="6357950" y="4964917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5" idx="5"/>
            <a:endCxn id="24" idx="1"/>
          </p:cNvCxnSpPr>
          <p:nvPr/>
        </p:nvCxnSpPr>
        <p:spPr>
          <a:xfrm rot="16200000" flipH="1">
            <a:off x="6826630" y="4754936"/>
            <a:ext cx="348524" cy="62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4" idx="7"/>
            <a:endCxn id="26" idx="3"/>
          </p:cNvCxnSpPr>
          <p:nvPr/>
        </p:nvCxnSpPr>
        <p:spPr>
          <a:xfrm rot="5400000" flipH="1" flipV="1">
            <a:off x="7183820" y="4826374"/>
            <a:ext cx="134210" cy="13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4" idx="4"/>
            <a:endCxn id="27" idx="1"/>
          </p:cNvCxnSpPr>
          <p:nvPr/>
        </p:nvCxnSpPr>
        <p:spPr>
          <a:xfrm rot="16200000" flipH="1">
            <a:off x="7090189" y="5161371"/>
            <a:ext cx="174262" cy="138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6143636" y="4143380"/>
            <a:ext cx="1571636" cy="1571636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プログラミングモデル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ja-JP" dirty="0" smtClean="0"/>
              <a:t>@jobs = </a:t>
            </a:r>
            <a:r>
              <a:rPr lang="en-US" altLang="ja-JP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dirty="0" smtClean="0">
                <a:solidFill>
                  <a:srgbClr val="FF0000"/>
                </a:solidFill>
              </a:rPr>
              <a:t>repare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range0</a:t>
            </a:r>
            <a:r>
              <a:rPr lang="en-US" altLang="ja-JP" dirty="0" smtClean="0"/>
              <a:t>=[1..N], </a:t>
            </a:r>
            <a:r>
              <a:rPr lang="en-US" altLang="ja-JP" i="1" dirty="0" smtClean="0"/>
              <a:t>exe</a:t>
            </a:r>
            <a:r>
              <a:rPr lang="en-US" altLang="ja-JP" dirty="0" smtClean="0"/>
              <a:t>=…, </a:t>
            </a:r>
            <a:r>
              <a:rPr lang="en-US" altLang="ja-JP" i="1" dirty="0" err="1" smtClean="0"/>
              <a:t>inputfile</a:t>
            </a:r>
            <a:r>
              <a:rPr lang="en-US" altLang="ja-JP" dirty="0" smtClean="0"/>
              <a:t>=…);</a:t>
            </a:r>
          </a:p>
          <a:p>
            <a:pPr lvl="1"/>
            <a:r>
              <a:rPr kumimoji="1" lang="en-US" altLang="ja-JP" dirty="0" smtClean="0"/>
              <a:t>N</a:t>
            </a:r>
            <a:r>
              <a:rPr kumimoji="1" lang="ja-JP" altLang="en-US" dirty="0" smtClean="0"/>
              <a:t>個の</a:t>
            </a:r>
            <a:r>
              <a:rPr lang="ja-JP" altLang="en-US" dirty="0" smtClean="0"/>
              <a:t>ジョブスクリプトを生成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各ジョブごとに異なるジョブ</a:t>
            </a:r>
            <a:r>
              <a:rPr lang="en-US" altLang="ja-JP" dirty="0" smtClean="0"/>
              <a:t>ID</a:t>
            </a:r>
            <a:r>
              <a:rPr lang="ja-JP" altLang="en-US" dirty="0" smtClean="0"/>
              <a:t>文字列を付与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入力ファイルは単純に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個コピー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→ </a:t>
            </a:r>
            <a:r>
              <a:rPr lang="ja-JP" altLang="en-US" dirty="0" smtClean="0"/>
              <a:t>入力ファイルを各ジョブ用にいじる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→ </a:t>
            </a:r>
            <a:r>
              <a:rPr lang="en-US" altLang="ja-JP" dirty="0" smtClean="0">
                <a:solidFill>
                  <a:srgbClr val="FF0000"/>
                </a:solidFill>
              </a:rPr>
              <a:t>submit</a:t>
            </a:r>
            <a:r>
              <a:rPr lang="en-US" altLang="ja-JP" dirty="0" smtClean="0"/>
              <a:t> (@jobs);</a:t>
            </a:r>
          </a:p>
          <a:p>
            <a:pPr>
              <a:buNone/>
            </a:pPr>
            <a:r>
              <a:rPr lang="ja-JP" altLang="en-US" dirty="0" smtClean="0"/>
              <a:t>→ </a:t>
            </a:r>
            <a:r>
              <a:rPr lang="en-US" altLang="ja-JP" dirty="0" smtClean="0">
                <a:solidFill>
                  <a:srgbClr val="FF0000"/>
                </a:solidFill>
              </a:rPr>
              <a:t>sync</a:t>
            </a:r>
            <a:r>
              <a:rPr lang="en-US" altLang="ja-JP" dirty="0" smtClean="0"/>
              <a:t> (@jobs);</a:t>
            </a:r>
          </a:p>
          <a:p>
            <a:pPr>
              <a:buNone/>
            </a:pPr>
            <a:r>
              <a:rPr lang="ja-JP" altLang="en-US" dirty="0" smtClean="0"/>
              <a:t>→ 出力ファイルの抽出・解析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857224" y="4429132"/>
            <a:ext cx="2762269" cy="428628"/>
            <a:chOff x="2459414" y="4357694"/>
            <a:chExt cx="4143404" cy="642942"/>
          </a:xfrm>
        </p:grpSpPr>
        <p:sp>
          <p:nvSpPr>
            <p:cNvPr id="4" name="角丸四角形 3"/>
            <p:cNvSpPr/>
            <p:nvPr/>
          </p:nvSpPr>
          <p:spPr>
            <a:xfrm>
              <a:off x="2459414" y="4357694"/>
              <a:ext cx="4143404" cy="64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2530852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3102356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5888438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342409" y="4416991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/>
                <a:t>・・・</a:t>
              </a:r>
              <a:endParaRPr lang="ja-JP" altLang="en-US" dirty="0"/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785786" y="542926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submit(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643306" y="4429132"/>
            <a:ext cx="328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= prepare(range0=[1..N], exe=…);</a:t>
            </a:r>
            <a:endParaRPr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2786050" y="4929198"/>
            <a:ext cx="2762269" cy="428628"/>
            <a:chOff x="2459414" y="4357694"/>
            <a:chExt cx="4143404" cy="642942"/>
          </a:xfrm>
        </p:grpSpPr>
        <p:sp>
          <p:nvSpPr>
            <p:cNvPr id="20" name="角丸四角形 19"/>
            <p:cNvSpPr/>
            <p:nvPr/>
          </p:nvSpPr>
          <p:spPr>
            <a:xfrm>
              <a:off x="2459414" y="4357694"/>
              <a:ext cx="4143404" cy="64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530852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102356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5888438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342409" y="4416991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/>
                <a:t>・・・</a:t>
              </a:r>
              <a:endParaRPr lang="ja-JP" altLang="en-US" dirty="0"/>
            </a:p>
          </p:txBody>
        </p:sp>
      </p:grpSp>
      <p:sp>
        <p:nvSpPr>
          <p:cNvPr id="25" name="正方形/長方形 24"/>
          <p:cNvSpPr/>
          <p:nvPr/>
        </p:nvSpPr>
        <p:spPr>
          <a:xfrm>
            <a:off x="714348" y="4929198"/>
            <a:ext cx="228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 </a:t>
            </a:r>
            <a:r>
              <a:rPr lang="en-US" altLang="ja-JP" dirty="0" err="1" smtClean="0"/>
              <a:t>modify_input_files</a:t>
            </a:r>
            <a:r>
              <a:rPr lang="en-US" altLang="ja-JP" dirty="0" smtClean="0"/>
              <a:t> (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516355" y="492919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);</a:t>
            </a:r>
            <a:endParaRPr lang="ja-JP" altLang="en-US" dirty="0"/>
          </a:p>
        </p:txBody>
      </p:sp>
      <p:sp>
        <p:nvSpPr>
          <p:cNvPr id="33" name="メモ 32"/>
          <p:cNvSpPr/>
          <p:nvPr/>
        </p:nvSpPr>
        <p:spPr>
          <a:xfrm>
            <a:off x="1000100" y="4643446"/>
            <a:ext cx="214314" cy="14287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メモ 33"/>
          <p:cNvSpPr/>
          <p:nvPr/>
        </p:nvSpPr>
        <p:spPr>
          <a:xfrm>
            <a:off x="1428728" y="4643446"/>
            <a:ext cx="214314" cy="14287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メモ 34"/>
          <p:cNvSpPr/>
          <p:nvPr/>
        </p:nvSpPr>
        <p:spPr>
          <a:xfrm>
            <a:off x="3286116" y="4643446"/>
            <a:ext cx="214314" cy="14287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/>
          <p:cNvGrpSpPr/>
          <p:nvPr/>
        </p:nvGrpSpPr>
        <p:grpSpPr>
          <a:xfrm>
            <a:off x="1643042" y="5429264"/>
            <a:ext cx="2762269" cy="428628"/>
            <a:chOff x="2459414" y="4357694"/>
            <a:chExt cx="4143404" cy="642942"/>
          </a:xfrm>
        </p:grpSpPr>
        <p:sp>
          <p:nvSpPr>
            <p:cNvPr id="40" name="角丸四角形 39"/>
            <p:cNvSpPr/>
            <p:nvPr/>
          </p:nvSpPr>
          <p:spPr>
            <a:xfrm>
              <a:off x="2459414" y="4357694"/>
              <a:ext cx="4143404" cy="64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2530852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3102356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5888438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342409" y="4416991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/>
                <a:t>・・・</a:t>
              </a:r>
              <a:endParaRPr lang="ja-JP" altLang="en-US" dirty="0"/>
            </a:p>
          </p:txBody>
        </p:sp>
      </p:grpSp>
      <p:sp>
        <p:nvSpPr>
          <p:cNvPr id="45" name="メモ 44"/>
          <p:cNvSpPr/>
          <p:nvPr/>
        </p:nvSpPr>
        <p:spPr>
          <a:xfrm>
            <a:off x="1785918" y="5643578"/>
            <a:ext cx="214314" cy="14287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メモ 45"/>
          <p:cNvSpPr/>
          <p:nvPr/>
        </p:nvSpPr>
        <p:spPr>
          <a:xfrm>
            <a:off x="2214546" y="5643578"/>
            <a:ext cx="214314" cy="142876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メモ 46"/>
          <p:cNvSpPr/>
          <p:nvPr/>
        </p:nvSpPr>
        <p:spPr>
          <a:xfrm>
            <a:off x="4071934" y="5643578"/>
            <a:ext cx="214314" cy="14287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4357686" y="54292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);</a:t>
            </a:r>
            <a:endParaRPr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785786" y="5929330"/>
            <a:ext cx="664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sync(</a:t>
            </a:r>
            <a:endParaRPr lang="ja-JP" altLang="en-US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1468202" y="5929330"/>
            <a:ext cx="2762269" cy="428628"/>
            <a:chOff x="2459414" y="4357694"/>
            <a:chExt cx="4143404" cy="642942"/>
          </a:xfrm>
        </p:grpSpPr>
        <p:sp>
          <p:nvSpPr>
            <p:cNvPr id="51" name="角丸四角形 50"/>
            <p:cNvSpPr/>
            <p:nvPr/>
          </p:nvSpPr>
          <p:spPr>
            <a:xfrm>
              <a:off x="2459414" y="4357694"/>
              <a:ext cx="4143404" cy="64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2530852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3102356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5888438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342409" y="4416991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/>
                <a:t>・・・</a:t>
              </a:r>
              <a:endParaRPr lang="ja-JP" altLang="en-US" dirty="0"/>
            </a:p>
          </p:txBody>
        </p:sp>
      </p:grpSp>
      <p:sp>
        <p:nvSpPr>
          <p:cNvPr id="56" name="メモ 55"/>
          <p:cNvSpPr/>
          <p:nvPr/>
        </p:nvSpPr>
        <p:spPr>
          <a:xfrm>
            <a:off x="1611078" y="6143644"/>
            <a:ext cx="214314" cy="14287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メモ 56"/>
          <p:cNvSpPr/>
          <p:nvPr/>
        </p:nvSpPr>
        <p:spPr>
          <a:xfrm>
            <a:off x="2039706" y="6143644"/>
            <a:ext cx="214314" cy="142876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メモ 57"/>
          <p:cNvSpPr/>
          <p:nvPr/>
        </p:nvSpPr>
        <p:spPr>
          <a:xfrm>
            <a:off x="3897094" y="6143644"/>
            <a:ext cx="214314" cy="14287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182846" y="592933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);</a:t>
            </a:r>
            <a:endParaRPr lang="ja-JP" altLang="en-US" dirty="0"/>
          </a:p>
        </p:txBody>
      </p:sp>
      <p:sp>
        <p:nvSpPr>
          <p:cNvPr id="60" name="角丸四角形 59"/>
          <p:cNvSpPr/>
          <p:nvPr/>
        </p:nvSpPr>
        <p:spPr>
          <a:xfrm>
            <a:off x="642910" y="4214818"/>
            <a:ext cx="8286808" cy="257176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メモ 60"/>
          <p:cNvSpPr/>
          <p:nvPr/>
        </p:nvSpPr>
        <p:spPr>
          <a:xfrm>
            <a:off x="2994692" y="5143512"/>
            <a:ext cx="214314" cy="14287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メモ 61"/>
          <p:cNvSpPr/>
          <p:nvPr/>
        </p:nvSpPr>
        <p:spPr>
          <a:xfrm>
            <a:off x="3423320" y="5143512"/>
            <a:ext cx="214314" cy="14287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メモ 62"/>
          <p:cNvSpPr/>
          <p:nvPr/>
        </p:nvSpPr>
        <p:spPr>
          <a:xfrm>
            <a:off x="5280708" y="5143512"/>
            <a:ext cx="214314" cy="14287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5786447" y="2643182"/>
            <a:ext cx="2571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富士通ライブラリ利用</a:t>
            </a:r>
            <a:endParaRPr lang="en-US" altLang="ja-JP" dirty="0" smtClean="0"/>
          </a:p>
          <a:p>
            <a:pPr>
              <a:buFont typeface="Arial" pitchFamily="34" charset="0"/>
              <a:buChar char="•"/>
            </a:pPr>
            <a:r>
              <a:rPr lang="en-US" altLang="ja-JP" dirty="0" smtClean="0"/>
              <a:t>before, after</a:t>
            </a:r>
            <a:r>
              <a:rPr lang="ja-JP" altLang="en-US" dirty="0" smtClean="0"/>
              <a:t>メソッド定義でできるようにもなっているが，こちらのほうが直感的？</a:t>
            </a:r>
            <a:endParaRPr lang="ja-JP" altLang="en-US" dirty="0"/>
          </a:p>
        </p:txBody>
      </p:sp>
      <p:cxnSp>
        <p:nvCxnSpPr>
          <p:cNvPr id="66" name="直線矢印コネクタ 65"/>
          <p:cNvCxnSpPr>
            <a:stCxn id="64" idx="1"/>
          </p:cNvCxnSpPr>
          <p:nvPr/>
        </p:nvCxnSpPr>
        <p:spPr>
          <a:xfrm rot="10800000">
            <a:off x="5000655" y="3023248"/>
            <a:ext cx="785793" cy="358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64" idx="1"/>
          </p:cNvCxnSpPr>
          <p:nvPr/>
        </p:nvCxnSpPr>
        <p:spPr>
          <a:xfrm rot="10800000" flipV="1">
            <a:off x="4071961" y="3381845"/>
            <a:ext cx="1714487" cy="57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785786" y="6345816"/>
            <a:ext cx="108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anayze</a:t>
            </a:r>
            <a:r>
              <a:rPr lang="en-US" altLang="ja-JP" dirty="0" smtClean="0"/>
              <a:t>( );</a:t>
            </a:r>
            <a:endParaRPr lang="ja-JP" altLang="en-US" dirty="0"/>
          </a:p>
        </p:txBody>
      </p:sp>
      <p:grpSp>
        <p:nvGrpSpPr>
          <p:cNvPr id="70" name="グループ化 69"/>
          <p:cNvGrpSpPr/>
          <p:nvPr/>
        </p:nvGrpSpPr>
        <p:grpSpPr>
          <a:xfrm>
            <a:off x="1620602" y="6429396"/>
            <a:ext cx="2762269" cy="428628"/>
            <a:chOff x="2459414" y="4357694"/>
            <a:chExt cx="4143404" cy="642942"/>
          </a:xfrm>
        </p:grpSpPr>
        <p:sp>
          <p:nvSpPr>
            <p:cNvPr id="71" name="角丸四角形 70"/>
            <p:cNvSpPr/>
            <p:nvPr/>
          </p:nvSpPr>
          <p:spPr>
            <a:xfrm>
              <a:off x="2459414" y="4357694"/>
              <a:ext cx="4143404" cy="64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2530852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3102356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5888438" y="4429132"/>
              <a:ext cx="500066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4342409" y="4416991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/>
                <a:t>・・・</a:t>
              </a:r>
              <a:endParaRPr lang="ja-JP" altLang="en-US" dirty="0"/>
            </a:p>
          </p:txBody>
        </p:sp>
      </p:grpSp>
      <p:sp>
        <p:nvSpPr>
          <p:cNvPr id="76" name="正方形/長方形 75"/>
          <p:cNvSpPr/>
          <p:nvPr/>
        </p:nvSpPr>
        <p:spPr>
          <a:xfrm>
            <a:off x="4335246" y="634581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);</a:t>
            </a:r>
            <a:endParaRPr lang="ja-JP" altLang="en-US" dirty="0"/>
          </a:p>
        </p:txBody>
      </p:sp>
      <p:sp>
        <p:nvSpPr>
          <p:cNvPr id="77" name="メモ 76"/>
          <p:cNvSpPr/>
          <p:nvPr/>
        </p:nvSpPr>
        <p:spPr>
          <a:xfrm>
            <a:off x="1763478" y="6643710"/>
            <a:ext cx="214314" cy="14287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メモ 77"/>
          <p:cNvSpPr/>
          <p:nvPr/>
        </p:nvSpPr>
        <p:spPr>
          <a:xfrm>
            <a:off x="2192106" y="6643710"/>
            <a:ext cx="214314" cy="142876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メモ 78"/>
          <p:cNvSpPr/>
          <p:nvPr/>
        </p:nvSpPr>
        <p:spPr>
          <a:xfrm>
            <a:off x="4049494" y="6643710"/>
            <a:ext cx="214314" cy="14287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Prepare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パラメータの与え方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基本的には，ジョブのパラメータを指定したハッシュオブジェクトを</a:t>
            </a:r>
            <a:r>
              <a:rPr lang="ja-JP" altLang="en-US" sz="2400" dirty="0" smtClean="0"/>
              <a:t>定義して渡す．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 smtClean="0"/>
              <a:t>%xyz = (id =&gt; ”</a:t>
            </a:r>
            <a:r>
              <a:rPr lang="en-US" altLang="ja-JP" sz="2400" dirty="0" err="1" smtClean="0"/>
              <a:t>myjob</a:t>
            </a:r>
            <a:r>
              <a:rPr lang="en-US" altLang="ja-JP" sz="2400" dirty="0" smtClean="0"/>
              <a:t>”, exe =&gt; ”a.out”, arg1 </a:t>
            </a:r>
            <a:r>
              <a:rPr lang="en-US" altLang="ja-JP" sz="2400" dirty="0" smtClean="0"/>
              <a:t>=&gt; </a:t>
            </a:r>
            <a:r>
              <a:rPr lang="en-US" altLang="ja-JP" sz="2400" dirty="0" smtClean="0"/>
              <a:t>”3”);</a:t>
            </a:r>
          </a:p>
          <a:p>
            <a:pPr>
              <a:buNone/>
            </a:pPr>
            <a:r>
              <a:rPr lang="en-US" altLang="ja-JP" sz="2400" dirty="0" smtClean="0"/>
              <a:t>p</a:t>
            </a:r>
            <a:r>
              <a:rPr kumimoji="1" lang="en-US" altLang="ja-JP" sz="2400" dirty="0" smtClean="0"/>
              <a:t>repare(%xyz)</a:t>
            </a:r>
          </a:p>
          <a:p>
            <a:r>
              <a:rPr lang="en-US" altLang="ja-JP" sz="2400" dirty="0" smtClean="0"/>
              <a:t>prepare</a:t>
            </a:r>
            <a:r>
              <a:rPr lang="ja-JP" altLang="en-US" sz="2400" dirty="0" smtClean="0"/>
              <a:t>に直接書いてもよい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 smtClean="0"/>
              <a:t>p</a:t>
            </a:r>
            <a:r>
              <a:rPr kumimoji="1" lang="en-US" altLang="ja-JP" sz="2400" dirty="0" smtClean="0"/>
              <a:t>repare(id =&gt; ”</a:t>
            </a:r>
            <a:r>
              <a:rPr kumimoji="1" lang="en-US" altLang="ja-JP" sz="2400" dirty="0" err="1" smtClean="0"/>
              <a:t>myjob</a:t>
            </a:r>
            <a:r>
              <a:rPr kumimoji="1" lang="en-US" altLang="ja-JP" sz="2400" dirty="0" smtClean="0"/>
              <a:t>”, exe =&gt; ”a.out”, arg1 </a:t>
            </a:r>
            <a:r>
              <a:rPr kumimoji="1" lang="en-US" altLang="ja-JP" sz="2400" dirty="0" smtClean="0"/>
              <a:t>=&gt; </a:t>
            </a:r>
            <a:r>
              <a:rPr kumimoji="1" lang="en-US" altLang="ja-JP" sz="2400" dirty="0" smtClean="0"/>
              <a:t>”3”);</a:t>
            </a:r>
          </a:p>
          <a:p>
            <a:r>
              <a:rPr kumimoji="1" lang="ja-JP" altLang="en-US" sz="2400" dirty="0" smtClean="0"/>
              <a:t>定義済のオブジェクトのパラメータ上書</a:t>
            </a:r>
            <a:r>
              <a:rPr lang="ja-JP" altLang="en-US" sz="2400" dirty="0" smtClean="0"/>
              <a:t>／追加も可能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 smtClean="0"/>
              <a:t>prepare(%xyz, id=&gt;”</a:t>
            </a:r>
            <a:r>
              <a:rPr lang="en-US" altLang="ja-JP" sz="2400" dirty="0" err="1" smtClean="0"/>
              <a:t>myjob</a:t>
            </a:r>
            <a:r>
              <a:rPr lang="en-US" altLang="ja-JP" sz="2400" dirty="0" smtClean="0"/>
              <a:t>-v”, arg2 </a:t>
            </a:r>
            <a:r>
              <a:rPr lang="en-US" altLang="ja-JP" sz="2400" dirty="0" smtClean="0"/>
              <a:t>=&gt; </a:t>
            </a:r>
            <a:r>
              <a:rPr lang="en-US" altLang="ja-JP" sz="2400" dirty="0" smtClean="0"/>
              <a:t>”-v”);</a:t>
            </a:r>
          </a:p>
          <a:p>
            <a:pPr>
              <a:buNone/>
            </a:pPr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N×M×…</a:t>
            </a:r>
            <a:r>
              <a:rPr lang="ja-JP" altLang="en-US" dirty="0" smtClean="0"/>
              <a:t>個のジョブ投入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パラメータ</a:t>
            </a:r>
            <a:r>
              <a:rPr kumimoji="1" lang="en-US" altLang="ja-JP" dirty="0" smtClean="0"/>
              <a:t>range1, range2, range3, … </a:t>
            </a:r>
            <a:r>
              <a:rPr kumimoji="1" lang="ja-JP" altLang="en-US" dirty="0" smtClean="0"/>
              <a:t>を配列で指定</a:t>
            </a:r>
            <a:endParaRPr kumimoji="1" lang="en-US" altLang="ja-JP" dirty="0" smtClean="0"/>
          </a:p>
          <a:p>
            <a:pPr lvl="1">
              <a:buNone/>
            </a:pPr>
            <a:r>
              <a:rPr lang="en-US" altLang="ja-JP" dirty="0" smtClean="0"/>
              <a:t>prepare (id =&gt; “</a:t>
            </a:r>
            <a:r>
              <a:rPr lang="en-US" altLang="ja-JP" dirty="0" err="1" smtClean="0"/>
              <a:t>myjobs</a:t>
            </a:r>
            <a:r>
              <a:rPr lang="en-US" altLang="ja-JP" dirty="0" smtClean="0"/>
              <a:t>”, exe =&gt; “</a:t>
            </a:r>
            <a:r>
              <a:rPr lang="en-US" altLang="ja-JP" dirty="0" err="1" smtClean="0"/>
              <a:t>a.out</a:t>
            </a:r>
            <a:r>
              <a:rPr lang="en-US" altLang="ja-JP" dirty="0" smtClean="0"/>
              <a:t>”,</a:t>
            </a:r>
          </a:p>
          <a:p>
            <a:pPr lvl="1">
              <a:buNone/>
            </a:pPr>
            <a:r>
              <a:rPr lang="en-US" altLang="ja-JP" dirty="0" smtClean="0"/>
              <a:t>                range1 </a:t>
            </a:r>
            <a:r>
              <a:rPr lang="en-US" altLang="ja-JP" dirty="0" smtClean="0"/>
              <a:t>=&gt; </a:t>
            </a:r>
            <a:r>
              <a:rPr lang="en-US" altLang="ja-JP" dirty="0" smtClean="0"/>
              <a:t>[1..10], range2 </a:t>
            </a:r>
            <a:r>
              <a:rPr lang="en-US" altLang="ja-JP" dirty="0" smtClean="0"/>
              <a:t>=&gt; </a:t>
            </a:r>
            <a:r>
              <a:rPr lang="en-US" altLang="ja-JP" dirty="0" smtClean="0"/>
              <a:t>[“a”, “b”, “c</a:t>
            </a:r>
            <a:r>
              <a:rPr lang="en-US" altLang="ja-JP" dirty="0" smtClean="0"/>
              <a:t>”] ); </a:t>
            </a:r>
            <a:r>
              <a:rPr lang="en-US" altLang="ja-JP" dirty="0" smtClean="0">
                <a:solidFill>
                  <a:srgbClr val="FF0000"/>
                </a:solidFill>
              </a:rPr>
              <a:t># 10×3</a:t>
            </a:r>
            <a:r>
              <a:rPr lang="ja-JP" altLang="en-US" dirty="0" smtClean="0">
                <a:solidFill>
                  <a:srgbClr val="FF0000"/>
                </a:solidFill>
              </a:rPr>
              <a:t>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全ジョブで共通のパラメータ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 </a:t>
            </a:r>
            <a:r>
              <a:rPr lang="en-US" altLang="ja-JP" dirty="0" smtClean="0"/>
              <a:t>arg1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arg2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inputfile1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各ジョブごとに異なるパラメータ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 </a:t>
            </a:r>
            <a:r>
              <a:rPr lang="en-US" altLang="ja-JP" dirty="0" smtClean="0"/>
              <a:t>arg1</a:t>
            </a:r>
            <a:r>
              <a:rPr lang="en-US" altLang="ja-JP" dirty="0" smtClean="0">
                <a:solidFill>
                  <a:srgbClr val="FF0000"/>
                </a:solidFill>
              </a:rPr>
              <a:t>s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arg2</a:t>
            </a:r>
            <a:r>
              <a:rPr lang="en-US" altLang="ja-JP" dirty="0" smtClean="0">
                <a:solidFill>
                  <a:srgbClr val="FF0000"/>
                </a:solidFill>
              </a:rPr>
              <a:t>s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inputfile1</a:t>
            </a:r>
            <a:r>
              <a:rPr lang="en-US" altLang="ja-JP" dirty="0" smtClean="0">
                <a:solidFill>
                  <a:srgbClr val="FF0000"/>
                </a:solidFill>
              </a:rPr>
              <a:t>s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… </a:t>
            </a:r>
            <a:r>
              <a:rPr lang="ja-JP" altLang="en-US" dirty="0" smtClean="0"/>
              <a:t>（関数</a:t>
            </a:r>
            <a:r>
              <a:rPr lang="en-US" altLang="ja-JP" dirty="0" smtClean="0"/>
              <a:t>or</a:t>
            </a:r>
            <a:r>
              <a:rPr lang="ja-JP" altLang="en-US" dirty="0" smtClean="0"/>
              <a:t>配列）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prepare (id =&gt; “</a:t>
            </a:r>
            <a:r>
              <a:rPr lang="en-US" altLang="ja-JP" dirty="0" err="1" smtClean="0"/>
              <a:t>myjobs</a:t>
            </a:r>
            <a:r>
              <a:rPr lang="en-US" altLang="ja-JP" dirty="0" smtClean="0"/>
              <a:t>”, exe =&gt; “</a:t>
            </a:r>
            <a:r>
              <a:rPr lang="en-US" altLang="ja-JP" dirty="0" err="1" smtClean="0"/>
              <a:t>a.out</a:t>
            </a:r>
            <a:r>
              <a:rPr lang="en-US" altLang="ja-JP" dirty="0" smtClean="0"/>
              <a:t>”,</a:t>
            </a:r>
          </a:p>
          <a:p>
            <a:pPr lvl="1">
              <a:buNone/>
            </a:pPr>
            <a:r>
              <a:rPr lang="en-US" altLang="ja-JP" dirty="0" smtClean="0"/>
              <a:t>                range1 </a:t>
            </a:r>
            <a:r>
              <a:rPr lang="en-US" altLang="ja-JP" dirty="0" smtClean="0"/>
              <a:t>=&gt; </a:t>
            </a:r>
            <a:r>
              <a:rPr lang="en-US" altLang="ja-JP" dirty="0" smtClean="0"/>
              <a:t>[1..10], range2 </a:t>
            </a:r>
            <a:r>
              <a:rPr lang="en-US" altLang="ja-JP" dirty="0" smtClean="0"/>
              <a:t>=&gt; </a:t>
            </a:r>
            <a:r>
              <a:rPr lang="en-US" altLang="ja-JP" dirty="0" smtClean="0"/>
              <a:t>[“a”, “b”, “</a:t>
            </a:r>
            <a:r>
              <a:rPr lang="en-US" altLang="ja-JP" smtClean="0"/>
              <a:t>c</a:t>
            </a:r>
            <a:r>
              <a:rPr lang="en-US" altLang="ja-JP" smtClean="0"/>
              <a:t>”],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                arg1s </a:t>
            </a:r>
            <a:r>
              <a:rPr lang="en-US" altLang="ja-JP" dirty="0" smtClean="0"/>
              <a:t>=&gt; </a:t>
            </a:r>
            <a:r>
              <a:rPr lang="en-US" altLang="ja-JP" dirty="0" smtClean="0"/>
              <a:t>sub {$_[1];},            # $_[1]: range1</a:t>
            </a:r>
            <a:r>
              <a:rPr lang="ja-JP" altLang="en-US" dirty="0" smtClean="0"/>
              <a:t>の値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                arg2s </a:t>
            </a:r>
            <a:r>
              <a:rPr lang="en-US" altLang="ja-JP" dirty="0" smtClean="0"/>
              <a:t>=&gt; </a:t>
            </a:r>
            <a:r>
              <a:rPr lang="en-US" altLang="ja-JP" dirty="0" smtClean="0"/>
              <a:t>sub {“-” . $_[2];},    # $_[2]: range2</a:t>
            </a:r>
            <a:r>
              <a:rPr lang="ja-JP" altLang="en-US" dirty="0" smtClean="0"/>
              <a:t>の値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                arg3s </a:t>
            </a:r>
            <a:r>
              <a:rPr lang="en-US" altLang="ja-JP" dirty="0" smtClean="0"/>
              <a:t>=&gt; </a:t>
            </a:r>
            <a:r>
              <a:rPr lang="en-US" altLang="ja-JP" dirty="0" smtClean="0"/>
              <a:t>[1..30],                     # (1,”a”) (1,”b”)…(10,”c”)</a:t>
            </a:r>
            <a:r>
              <a:rPr lang="ja-JP" altLang="en-US" dirty="0" smtClean="0"/>
              <a:t>の順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                arg4 </a:t>
            </a:r>
            <a:r>
              <a:rPr lang="en-US" altLang="ja-JP" dirty="0" smtClean="0"/>
              <a:t>=&gt; </a:t>
            </a:r>
            <a:r>
              <a:rPr lang="en-US" altLang="ja-JP" dirty="0" smtClean="0"/>
              <a:t>“-v”);                         # </a:t>
            </a:r>
            <a:r>
              <a:rPr lang="ja-JP" altLang="en-US" dirty="0" smtClean="0"/>
              <a:t>全ジョブ共通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実用</a:t>
            </a:r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69742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400" dirty="0" err="1" smtClean="0"/>
              <a:t>prepare_submit_sync</a:t>
            </a:r>
            <a:r>
              <a:rPr lang="en-US" altLang="ja-JP" sz="1400" dirty="0" smtClean="0"/>
              <a:t> = (</a:t>
            </a:r>
          </a:p>
          <a:p>
            <a:pPr>
              <a:buNone/>
            </a:pPr>
            <a:r>
              <a:rPr lang="en-US" altLang="ja-JP" sz="1400" dirty="0" smtClean="0"/>
              <a:t>        'id' =&gt; '</a:t>
            </a:r>
            <a:r>
              <a:rPr lang="en-US" altLang="ja-JP" sz="1400" dirty="0" err="1" smtClean="0"/>
              <a:t>jobfib</a:t>
            </a:r>
            <a:r>
              <a:rPr lang="en-US" altLang="ja-JP" sz="1400" dirty="0" smtClean="0"/>
              <a:t>',</a:t>
            </a:r>
          </a:p>
          <a:p>
            <a:pPr>
              <a:buNone/>
            </a:pPr>
            <a:r>
              <a:rPr lang="en-US" altLang="ja-JP" sz="1400" dirty="0" smtClean="0"/>
              <a:t>        'range0' =&gt; [1,2,4,8,16],          # # of workers per node</a:t>
            </a:r>
          </a:p>
          <a:p>
            <a:pPr>
              <a:buNone/>
            </a:pPr>
            <a:r>
              <a:rPr lang="en-US" altLang="ja-JP" sz="1400" dirty="0" smtClean="0"/>
              <a:t>        'range1' =&gt; [1,2,4,8,16],          # # of nodes</a:t>
            </a:r>
          </a:p>
          <a:p>
            <a:pPr>
              <a:buNone/>
            </a:pPr>
            <a:r>
              <a:rPr lang="en-US" altLang="ja-JP" sz="1400" dirty="0" smtClean="0"/>
              <a:t>        'range2' =&gt; [43,44],                  # fib's </a:t>
            </a:r>
            <a:r>
              <a:rPr lang="en-US" altLang="ja-JP" sz="1400" dirty="0" err="1" smtClean="0"/>
              <a:t>param</a:t>
            </a: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        'range3' =&gt; ["fib-</a:t>
            </a:r>
            <a:r>
              <a:rPr lang="en-US" altLang="ja-JP" sz="1400" dirty="0" err="1" smtClean="0"/>
              <a:t>lw</a:t>
            </a:r>
            <a:r>
              <a:rPr lang="en-US" altLang="ja-JP" sz="1400" dirty="0" smtClean="0"/>
              <a:t>", "fib-</a:t>
            </a:r>
            <a:r>
              <a:rPr lang="en-US" altLang="ja-JP" sz="1400" dirty="0" err="1" smtClean="0"/>
              <a:t>gcc</a:t>
            </a:r>
            <a:r>
              <a:rPr lang="en-US" altLang="ja-JP" sz="1400" dirty="0" smtClean="0"/>
              <a:t>"], # implementations</a:t>
            </a:r>
          </a:p>
          <a:p>
            <a:pPr>
              <a:buNone/>
            </a:pPr>
            <a:r>
              <a:rPr lang="en-US" altLang="ja-JP" sz="1400" dirty="0" smtClean="0"/>
              <a:t>        'exe' =&gt; './</a:t>
            </a:r>
            <a:r>
              <a:rPr lang="en-US" altLang="ja-JP" sz="1400" dirty="0" err="1" smtClean="0"/>
              <a:t>tcell</a:t>
            </a:r>
            <a:r>
              <a:rPr lang="en-US" altLang="ja-JP" sz="1400" dirty="0" smtClean="0"/>
              <a:t>-batch-thin',</a:t>
            </a:r>
          </a:p>
          <a:p>
            <a:pPr>
              <a:buNone/>
            </a:pPr>
            <a:r>
              <a:rPr lang="en-US" altLang="ja-JP" sz="1400" dirty="0" smtClean="0"/>
              <a:t>        '</a:t>
            </a:r>
            <a:r>
              <a:rPr lang="en-US" altLang="ja-JP" sz="1400" dirty="0" err="1" smtClean="0"/>
              <a:t>cpus'</a:t>
            </a:r>
            <a:r>
              <a:rPr lang="en-US" altLang="ja-JP" sz="1400" dirty="0" smtClean="0"/>
              <a:t> =&gt; sub { $_[0]; },</a:t>
            </a:r>
          </a:p>
          <a:p>
            <a:pPr>
              <a:buNone/>
            </a:pPr>
            <a:r>
              <a:rPr lang="en-US" altLang="ja-JP" sz="1400" dirty="0" smtClean="0"/>
              <a:t>        '</a:t>
            </a:r>
            <a:r>
              <a:rPr lang="en-US" altLang="ja-JP" sz="1400" dirty="0" err="1" smtClean="0"/>
              <a:t>procs</a:t>
            </a:r>
            <a:r>
              <a:rPr lang="en-US" altLang="ja-JP" sz="1400" dirty="0" smtClean="0"/>
              <a:t>' =&gt; sub { $_[1]; },</a:t>
            </a:r>
          </a:p>
          <a:p>
            <a:pPr>
              <a:buNone/>
            </a:pPr>
            <a:r>
              <a:rPr lang="en-US" altLang="ja-JP" sz="1400" dirty="0" smtClean="0"/>
              <a:t>        'arg1s' =&gt; sub {"\"./$_[3] -n $_[0]\"";},</a:t>
            </a:r>
          </a:p>
          <a:p>
            <a:pPr>
              <a:buNone/>
            </a:pPr>
            <a:r>
              <a:rPr lang="en-US" altLang="ja-JP" sz="1400" dirty="0" smtClean="0"/>
              <a:t>        'arg2s' =&gt; sub { $_[1]; },</a:t>
            </a:r>
          </a:p>
          <a:p>
            <a:pPr>
              <a:buNone/>
            </a:pPr>
            <a:r>
              <a:rPr lang="en-US" altLang="ja-JP" sz="1400" dirty="0" smtClean="0"/>
              <a:t>        'arg3s' =&gt; sub {"\"1 $_[2]\"" },</a:t>
            </a:r>
          </a:p>
          <a:p>
            <a:pPr>
              <a:buNone/>
            </a:pPr>
            <a:r>
              <a:rPr lang="en-US" altLang="ja-JP" sz="1400" dirty="0" smtClean="0"/>
              <a:t>        'arg4' =&gt; '`hostname`',</a:t>
            </a:r>
          </a:p>
          <a:p>
            <a:pPr>
              <a:buNone/>
            </a:pPr>
            <a:r>
              <a:rPr lang="en-US" altLang="ja-JP" sz="1400" dirty="0" smtClean="0"/>
              <a:t>        ‘envfile0s’ =&gt; sub { $_[3]; },            # </a:t>
            </a:r>
            <a:r>
              <a:rPr lang="en-US" altLang="ja-JP" sz="1400" dirty="0" err="1" smtClean="0"/>
              <a:t>envfile</a:t>
            </a:r>
            <a:r>
              <a:rPr lang="en-US" altLang="ja-JP" sz="1400" dirty="0" smtClean="0"/>
              <a:t>: </a:t>
            </a:r>
            <a:r>
              <a:rPr lang="ja-JP" altLang="en-US" sz="1400" dirty="0" smtClean="0"/>
              <a:t>要ステージングなファイル</a:t>
            </a: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        'envfile1' =&gt; '</a:t>
            </a:r>
            <a:r>
              <a:rPr lang="en-US" altLang="ja-JP" sz="1400" dirty="0" err="1" smtClean="0"/>
              <a:t>tcpcon</a:t>
            </a:r>
            <a:r>
              <a:rPr lang="en-US" altLang="ja-JP" sz="1400" dirty="0" smtClean="0"/>
              <a:t>',</a:t>
            </a:r>
          </a:p>
          <a:p>
            <a:pPr>
              <a:buNone/>
            </a:pPr>
            <a:r>
              <a:rPr lang="en-US" altLang="ja-JP" sz="1400" dirty="0" smtClean="0"/>
              <a:t>        'envfile2' =&gt; '</a:t>
            </a:r>
            <a:r>
              <a:rPr lang="en-US" altLang="ja-JP" sz="1400" dirty="0" err="1" smtClean="0"/>
              <a:t>tcell</a:t>
            </a:r>
            <a:r>
              <a:rPr lang="en-US" altLang="ja-JP" sz="1400" dirty="0" smtClean="0"/>
              <a:t>-batch-thin',</a:t>
            </a:r>
          </a:p>
          <a:p>
            <a:pPr>
              <a:buNone/>
            </a:pPr>
            <a:r>
              <a:rPr lang="en-US" altLang="ja-JP" sz="1400" dirty="0" smtClean="0"/>
              <a:t>        # '</a:t>
            </a:r>
            <a:r>
              <a:rPr lang="en-US" altLang="ja-JP" sz="1400" dirty="0" err="1" smtClean="0"/>
              <a:t>ofile</a:t>
            </a:r>
            <a:r>
              <a:rPr lang="en-US" altLang="ja-JP" sz="1400" dirty="0" smtClean="0"/>
              <a:t>' =&gt; 'fib-output',</a:t>
            </a:r>
          </a:p>
          <a:p>
            <a:pPr>
              <a:buNone/>
            </a:pPr>
            <a:r>
              <a:rPr lang="en-US" altLang="ja-JP" sz="1400" dirty="0" smtClean="0"/>
              <a:t>        'queue' =&gt; 'gh10034',</a:t>
            </a:r>
          </a:p>
          <a:p>
            <a:pPr>
              <a:buNone/>
            </a:pPr>
            <a:r>
              <a:rPr lang="en-US" altLang="ja-JP" sz="1400" dirty="0" smtClean="0"/>
              <a:t>        'option' =&gt; '# @$-g gh10034' . "\n" . '# @$-cp 00:03:00'</a:t>
            </a:r>
          </a:p>
          <a:p>
            <a:pPr>
              <a:buNone/>
            </a:pPr>
            <a:r>
              <a:rPr lang="en-US" altLang="ja-JP" sz="1400" dirty="0" smtClean="0"/>
              <a:t>        );</a:t>
            </a:r>
          </a:p>
          <a:p>
            <a:pPr>
              <a:buNone/>
            </a:pPr>
            <a:endParaRPr kumimoji="1" lang="en-US" altLang="ja-JP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パラメタサーチを簡単に行うためのライブラリをつくる（まずは曾川さんが書いている</a:t>
            </a:r>
            <a:r>
              <a:rPr lang="en-US" altLang="ja-JP" dirty="0" err="1" smtClean="0"/>
              <a:t>xcrypt</a:t>
            </a:r>
            <a:r>
              <a:rPr lang="ja-JP" altLang="en-US" dirty="0" smtClean="0"/>
              <a:t>スクリプトから抽出する？）</a:t>
            </a:r>
            <a:endParaRPr lang="en-US" altLang="ja-JP" dirty="0" smtClean="0"/>
          </a:p>
          <a:p>
            <a:r>
              <a:rPr lang="ja-JP" altLang="en-US" dirty="0" smtClean="0"/>
              <a:t>リトライ機能をつくる（現在，投入前・投入済み・実行中・正常終了・</a:t>
            </a:r>
            <a:r>
              <a:rPr lang="ja-JP" altLang="en-US" strike="dblStrike" dirty="0" smtClean="0"/>
              <a:t>異常終了</a:t>
            </a:r>
            <a:r>
              <a:rPr lang="ja-JP" altLang="en-US" dirty="0" smtClean="0"/>
              <a:t>・抜けといったジョブの状態を把握できるようにはできている）．</a:t>
            </a:r>
            <a:endParaRPr lang="en-US" altLang="ja-JP" dirty="0" smtClean="0"/>
          </a:p>
          <a:p>
            <a:r>
              <a:rPr lang="en-US" altLang="ja-JP" dirty="0" smtClean="0"/>
              <a:t>abort</a:t>
            </a:r>
            <a:r>
              <a:rPr lang="ja-JP" altLang="en-US" dirty="0" smtClean="0"/>
              <a:t>したジョブに関して，適切に後処理できるようにする</a:t>
            </a:r>
            <a:endParaRPr lang="en-US" altLang="ja-JP" dirty="0" smtClean="0"/>
          </a:p>
          <a:p>
            <a:r>
              <a:rPr lang="ja-JP" altLang="en-US" dirty="0" smtClean="0"/>
              <a:t>対話的な何かをつくる（警告やエラーメッセージの充実から途中入力やデバッグ支援まで？）．</a:t>
            </a:r>
            <a:endParaRPr lang="en-US" altLang="ja-JP" dirty="0" smtClean="0"/>
          </a:p>
          <a:p>
            <a:r>
              <a:rPr lang="ja-JP" altLang="en-US" dirty="0" smtClean="0"/>
              <a:t>サンプルコードの充実（現在</a:t>
            </a:r>
            <a:r>
              <a:rPr lang="en-US" altLang="ja-JP" dirty="0" smtClean="0"/>
              <a:t>5</a:t>
            </a:r>
            <a:r>
              <a:rPr lang="ja-JP" altLang="en-US" dirty="0" smtClean="0"/>
              <a:t>枚）．</a:t>
            </a:r>
            <a:endParaRPr lang="en-US" altLang="ja-JP" dirty="0" smtClean="0"/>
          </a:p>
          <a:p>
            <a:r>
              <a:rPr lang="ja-JP" altLang="en-US" dirty="0" smtClean="0"/>
              <a:t>ドキュメントの整備（どういったライブラリがあってどんな機能を使えるかが，現在はサンプルコードとソースコード頼み）．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7.0&quot;&gt;&lt;object type=&quot;1&quot; unique_id=&quot;10001&quot;&gt;&lt;object type=&quot;8&quot; unique_id=&quot;23308&quot;&gt;&lt;/object&gt;&lt;object type=&quot;2&quot; unique_id=&quot;23309&quot;&gt;&lt;object type=&quot;3&quot; unique_id=&quot;24059&quot;&gt;&lt;property id=&quot;20148&quot; value=&quot;5&quot;/&gt;&lt;property id=&quot;20300&quot; value=&quot;スライド 1 - &amp;quot;e-scienceミーティング資料&amp;quot;&quot;/&gt;&lt;property id=&quot;20307&quot; value=&quot;265&quot;/&gt;&lt;/object&gt;&lt;object type=&quot;3&quot; unique_id=&quot;24180&quot;&gt;&lt;property id=&quot;20148&quot; value=&quot;5&quot;/&gt;&lt;property id=&quot;20300&quot; value=&quot;スライド 2 - &amp;quot;前回からの進捗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5126</TotalTime>
  <Words>725</Words>
  <Application>Microsoft Office PowerPoint</Application>
  <PresentationFormat>画面に合わせる (4:3)</PresentationFormat>
  <Paragraphs>91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e-scienceミーティング資料</vt:lpstr>
      <vt:lpstr>前回からの進捗</vt:lpstr>
      <vt:lpstr>プログラミングモデル</vt:lpstr>
      <vt:lpstr>Prepareへのパラメータの与え方</vt:lpstr>
      <vt:lpstr>N×M×…個のジョブ投入</vt:lpstr>
      <vt:lpstr>実用例</vt:lpstr>
      <vt:lpstr>Todo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hiraisi</dc:creator>
  <cp:lastModifiedBy>tasuku</cp:lastModifiedBy>
  <cp:revision>579</cp:revision>
  <dcterms:created xsi:type="dcterms:W3CDTF">2008-10-08T01:22:08Z</dcterms:created>
  <dcterms:modified xsi:type="dcterms:W3CDTF">2009-06-18T08:50:44Z</dcterms:modified>
</cp:coreProperties>
</file>