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9144000" cy="6858000" type="screen4x3"/>
  <p:notesSz cx="6735763" cy="98694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06D3C-4DC1-440B-8F55-769B88916CD4}" type="datetimeFigureOut">
              <a:rPr kumimoji="1" lang="ja-JP" altLang="en-US" smtClean="0"/>
              <a:pPr/>
              <a:t>2008/11/1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5373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5ECA7-00D3-41D9-BD56-05E97C32E4C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ECA7-00D3-41D9-BD56-05E97C32E4C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ECA7-00D3-41D9-BD56-05E97C32E4CC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ECA7-00D3-41D9-BD56-05E97C32E4CC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2008/11/1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2008/11/1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2008/11/1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2008/11/1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2008/11/1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2008/11/1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2008/11/1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2008/11/1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2008/11/1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2008/11/1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2008/11/1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2008/11/1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14348" y="3143248"/>
            <a:ext cx="7572428" cy="2928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785786" y="4000504"/>
            <a:ext cx="5786478" cy="17145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3578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600" dirty="0" err="1" smtClean="0"/>
              <a:t>foreach</a:t>
            </a:r>
            <a:r>
              <a:rPr lang="en-US" altLang="ja-JP" sz="1600" dirty="0" smtClean="0"/>
              <a:t> $p1(1 .. 100) {</a:t>
            </a:r>
          </a:p>
          <a:p>
            <a:pPr>
              <a:buNone/>
            </a:pPr>
            <a:r>
              <a:rPr lang="en-US" altLang="ja-JP" sz="1600" dirty="0" smtClean="0"/>
              <a:t>  $ENV{“APL_PARAM1”} = $p1;</a:t>
            </a:r>
            <a:r>
              <a:rPr lang="ja-JP" altLang="en-US" sz="1600" dirty="0" smtClean="0"/>
              <a:t>  </a:t>
            </a:r>
            <a:r>
              <a:rPr lang="en-US" altLang="ja-JP" sz="1600" dirty="0" smtClean="0"/>
              <a:t>my($</a:t>
            </a:r>
            <a:r>
              <a:rPr lang="en-US" altLang="ja-JP" sz="1600" dirty="0" err="1" smtClean="0"/>
              <a:t>njob</a:t>
            </a:r>
            <a:r>
              <a:rPr lang="en-US" altLang="ja-JP" sz="1600" dirty="0" smtClean="0"/>
              <a:t>)=0;</a:t>
            </a:r>
          </a:p>
          <a:p>
            <a:pPr>
              <a:buNone/>
            </a:pPr>
            <a:r>
              <a:rPr lang="en-US" altLang="ja-JP" sz="1600" dirty="0" smtClean="0"/>
              <a:t>  {</a:t>
            </a:r>
          </a:p>
          <a:p>
            <a:pPr>
              <a:buNone/>
            </a:pPr>
            <a:r>
              <a:rPr lang="en-US" altLang="ja-JP" sz="1600" dirty="0" smtClean="0"/>
              <a:t>    my ($parameter) = $p1;</a:t>
            </a:r>
            <a:r>
              <a:rPr lang="ja-JP" altLang="en-US" sz="1600" dirty="0" smtClean="0"/>
              <a:t> </a:t>
            </a:r>
            <a:endParaRPr lang="en-US" altLang="ja-JP" sz="1600" dirty="0" smtClean="0"/>
          </a:p>
          <a:p>
            <a:pPr>
              <a:buNone/>
            </a:pPr>
            <a:r>
              <a:rPr lang="ja-JP" altLang="en-US" sz="1600" dirty="0" smtClean="0"/>
              <a:t>    </a:t>
            </a:r>
            <a:r>
              <a:rPr lang="en-US" altLang="ja-JP" sz="1600" i="1" dirty="0" err="1" smtClean="0"/>
              <a:t>wait_for</a:t>
            </a:r>
            <a:r>
              <a:rPr lang="ja-JP" altLang="en-US" sz="1600" i="1" dirty="0" smtClean="0"/>
              <a:t> </a:t>
            </a:r>
            <a:r>
              <a:rPr lang="en-US" altLang="ja-JP" sz="1600" i="1" dirty="0" smtClean="0"/>
              <a:t>($</a:t>
            </a:r>
            <a:r>
              <a:rPr lang="en-US" altLang="ja-JP" sz="1600" i="1" dirty="0" err="1" smtClean="0"/>
              <a:t>njob</a:t>
            </a:r>
            <a:r>
              <a:rPr lang="en-US" altLang="ja-JP" sz="1600" i="1" dirty="0" smtClean="0"/>
              <a:t>&lt;10);</a:t>
            </a:r>
          </a:p>
          <a:p>
            <a:pPr>
              <a:buNone/>
            </a:pPr>
            <a:r>
              <a:rPr lang="ja-JP" altLang="en-US" sz="1600" i="1" dirty="0" smtClean="0"/>
              <a:t>   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$</a:t>
            </a:r>
            <a:r>
              <a:rPr lang="en-US" altLang="ja-JP" sz="1600" dirty="0" err="1" smtClean="0"/>
              <a:t>njob</a:t>
            </a:r>
            <a:r>
              <a:rPr lang="en-US" altLang="ja-JP" sz="1600" dirty="0" smtClean="0"/>
              <a:t>++;</a:t>
            </a:r>
          </a:p>
          <a:p>
            <a:pPr>
              <a:buNone/>
            </a:pPr>
            <a:r>
              <a:rPr lang="en-US" altLang="ja-JP" sz="1600" dirty="0" smtClean="0"/>
              <a:t>    </a:t>
            </a:r>
            <a:r>
              <a:rPr lang="en-US" altLang="ja-JP" sz="1600" i="1" dirty="0" smtClean="0">
                <a:solidFill>
                  <a:srgbClr val="FF0000"/>
                </a:solidFill>
              </a:rPr>
              <a:t>;; 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ジョブ投入のみ計算ノードで実行．</a:t>
            </a:r>
            <a:r>
              <a:rPr lang="en-US" altLang="ja-JP" sz="1600" i="1" dirty="0" smtClean="0">
                <a:solidFill>
                  <a:srgbClr val="FF0000"/>
                </a:solidFill>
              </a:rPr>
              <a:t> $</a:t>
            </a:r>
            <a:r>
              <a:rPr lang="en-US" altLang="ja-JP" sz="1600" i="1" dirty="0" err="1" smtClean="0">
                <a:solidFill>
                  <a:srgbClr val="FF0000"/>
                </a:solidFill>
              </a:rPr>
              <a:t>rc</a:t>
            </a:r>
            <a:r>
              <a:rPr lang="ja-JP" altLang="en-US" sz="1600" i="1" dirty="0" err="1" smtClean="0">
                <a:solidFill>
                  <a:srgbClr val="FF0000"/>
                </a:solidFill>
              </a:rPr>
              <a:t>には</a:t>
            </a:r>
            <a:r>
              <a:rPr lang="en-US" altLang="ja-JP" sz="1600" i="1" dirty="0" err="1" smtClean="0">
                <a:solidFill>
                  <a:srgbClr val="FF0000"/>
                </a:solidFill>
              </a:rPr>
              <a:t>exit_code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が何らかの方法で渡るようにする</a:t>
            </a:r>
          </a:p>
          <a:p>
            <a:pPr>
              <a:buNone/>
            </a:pPr>
            <a:r>
              <a:rPr lang="ja-JP" altLang="en-US" sz="1600" dirty="0" smtClean="0">
                <a:solidFill>
                  <a:sysClr val="windowText" lastClr="000000"/>
                </a:solidFill>
              </a:rPr>
              <a:t>    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ja-JP" sz="1600" dirty="0" err="1" smtClean="0">
                <a:solidFill>
                  <a:sysClr val="windowText" lastClr="000000"/>
                </a:solidFill>
              </a:rPr>
              <a:t>with_job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 (($</a:t>
            </a:r>
            <a:r>
              <a:rPr lang="en-US" altLang="ja-JP" sz="1600" dirty="0" err="1" smtClean="0">
                <a:solidFill>
                  <a:sysClr val="windowText" lastClr="000000"/>
                </a:solidFill>
              </a:rPr>
              <a:t>rc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 "./sample" :</a:t>
            </a:r>
            <a:r>
              <a:rPr lang="en-US" altLang="ja-JP" sz="1600" dirty="0" err="1" smtClean="0">
                <a:solidFill>
                  <a:sysClr val="windowText" lastClr="000000"/>
                </a:solidFill>
              </a:rPr>
              <a:t>env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 "APL_PARAM1")</a:t>
            </a:r>
          </a:p>
          <a:p>
            <a:pPr>
              <a:buNone/>
            </a:pPr>
            <a:r>
              <a:rPr lang="en-US" altLang="ja-JP" sz="1600" dirty="0" smtClean="0">
                <a:solidFill>
                  <a:sysClr val="windowText" lastClr="000000"/>
                </a:solidFill>
              </a:rPr>
              <a:t>              </a:t>
            </a:r>
            <a:r>
              <a:rPr lang="ja-JP" altLang="en-US" sz="1600" dirty="0" smtClean="0">
                <a:solidFill>
                  <a:sysClr val="windowText" lastClr="000000"/>
                </a:solidFill>
              </a:rPr>
              <a:t>          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 :attribute (</a:t>
            </a:r>
            <a:r>
              <a:rPr lang="en-US" altLang="ja-JP" sz="1600" dirty="0" err="1" smtClean="0">
                <a:solidFill>
                  <a:sysClr val="windowText" lastClr="000000"/>
                </a:solidFill>
              </a:rPr>
              <a:t>NQS.queue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 "queue01"))</a:t>
            </a:r>
          </a:p>
          <a:p>
            <a:pPr>
              <a:buNone/>
            </a:pPr>
            <a:r>
              <a:rPr lang="en-US" altLang="ja-JP" sz="1600" i="1" dirty="0" smtClean="0">
                <a:solidFill>
                  <a:srgbClr val="FF0000"/>
                </a:solidFill>
              </a:rPr>
              <a:t>      ;;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 </a:t>
            </a:r>
            <a:r>
              <a:rPr lang="en-US" altLang="ja-JP" sz="1600" i="1" dirty="0" err="1" smtClean="0">
                <a:solidFill>
                  <a:srgbClr val="FF0000"/>
                </a:solidFill>
              </a:rPr>
              <a:t>do_job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本体 </a:t>
            </a:r>
            <a:r>
              <a:rPr lang="en-US" altLang="ja-JP" sz="1600" i="1" dirty="0" smtClean="0">
                <a:solidFill>
                  <a:srgbClr val="FF0000"/>
                </a:solidFill>
              </a:rPr>
              <a:t>+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 </a:t>
            </a:r>
            <a:r>
              <a:rPr lang="en-US" altLang="ja-JP" sz="1600" i="1" dirty="0" smtClean="0">
                <a:solidFill>
                  <a:srgbClr val="FF0000"/>
                </a:solidFill>
              </a:rPr>
              <a:t>when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節 相当</a:t>
            </a:r>
            <a:endParaRPr lang="en-US" altLang="ja-JP" sz="1600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ja-JP" altLang="en-US" sz="1600" i="1" dirty="0" smtClean="0">
                <a:solidFill>
                  <a:srgbClr val="FF0000"/>
                </a:solidFill>
              </a:rPr>
              <a:t>      </a:t>
            </a:r>
            <a:r>
              <a:rPr lang="en-US" altLang="ja-JP" sz="1600" i="1" dirty="0" smtClean="0">
                <a:solidFill>
                  <a:srgbClr val="FF0000"/>
                </a:solidFill>
              </a:rPr>
              <a:t>;; 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ここ以下（</a:t>
            </a:r>
            <a:r>
              <a:rPr lang="en-US" altLang="ja-JP" sz="1600" i="1" dirty="0" err="1" smtClean="0">
                <a:solidFill>
                  <a:srgbClr val="FF0000"/>
                </a:solidFill>
              </a:rPr>
              <a:t>with_job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本体）は，管理ノード内の</a:t>
            </a:r>
            <a:r>
              <a:rPr lang="en-US" altLang="ja-JP" sz="1600" i="1" dirty="0" smtClean="0">
                <a:solidFill>
                  <a:srgbClr val="FF0000"/>
                </a:solidFill>
              </a:rPr>
              <a:t>fork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された別スレッド</a:t>
            </a:r>
          </a:p>
          <a:p>
            <a:pPr>
              <a:buNone/>
            </a:pPr>
            <a:r>
              <a:rPr lang="ja-JP" altLang="en-US" sz="1600" i="1" dirty="0" smtClean="0">
                <a:solidFill>
                  <a:srgbClr val="FF0000"/>
                </a:solidFill>
              </a:rPr>
              <a:t>      </a:t>
            </a:r>
            <a:r>
              <a:rPr lang="en-US" altLang="ja-JP" sz="1600" i="1" dirty="0" smtClean="0">
                <a:solidFill>
                  <a:srgbClr val="FF0000"/>
                </a:solidFill>
              </a:rPr>
              <a:t>;; 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がジョブの終了を待って実行する．</a:t>
            </a:r>
          </a:p>
          <a:p>
            <a:pPr>
              <a:buNone/>
            </a:pPr>
            <a:r>
              <a:rPr lang="ja-JP" altLang="en-US" sz="1600" i="1" dirty="0" smtClean="0">
                <a:solidFill>
                  <a:srgbClr val="FF0000"/>
                </a:solidFill>
              </a:rPr>
              <a:t>      </a:t>
            </a:r>
            <a:r>
              <a:rPr lang="en-US" altLang="ja-JP" sz="1600" i="1" dirty="0" smtClean="0">
                <a:solidFill>
                  <a:srgbClr val="FF0000"/>
                </a:solidFill>
              </a:rPr>
              <a:t>;; 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本スレッドはそのまま先（ここでは次の</a:t>
            </a:r>
            <a:r>
              <a:rPr lang="en-US" altLang="ja-JP" sz="1600" i="1" dirty="0" smtClean="0">
                <a:solidFill>
                  <a:srgbClr val="FF0000"/>
                </a:solidFill>
              </a:rPr>
              <a:t>iteration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）に進む</a:t>
            </a:r>
          </a:p>
          <a:p>
            <a:pPr>
              <a:buNone/>
            </a:pPr>
            <a:r>
              <a:rPr lang="ja-JP" altLang="en-US" sz="1600" dirty="0" smtClean="0">
                <a:solidFill>
                  <a:sysClr val="windowText" lastClr="000000"/>
                </a:solidFill>
              </a:rPr>
              <a:t>      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$</a:t>
            </a:r>
            <a:r>
              <a:rPr lang="en-US" altLang="ja-JP" sz="1600" dirty="0" err="1" smtClean="0">
                <a:solidFill>
                  <a:sysClr val="windowText" lastClr="000000"/>
                </a:solidFill>
              </a:rPr>
              <a:t>njob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--;</a:t>
            </a:r>
            <a:r>
              <a:rPr lang="ja-JP" altLang="en-US" sz="1600" dirty="0" smtClean="0">
                <a:solidFill>
                  <a:sysClr val="windowText" lastClr="000000"/>
                </a:solidFill>
              </a:rPr>
              <a:t>     </a:t>
            </a:r>
            <a:endParaRPr lang="en-US" altLang="ja-JP" sz="1600" dirty="0" smtClean="0">
              <a:solidFill>
                <a:sysClr val="windowText" lastClr="000000"/>
              </a:solidFill>
            </a:endParaRPr>
          </a:p>
          <a:p>
            <a:pPr>
              <a:buNone/>
            </a:pPr>
            <a:r>
              <a:rPr lang="ja-JP" altLang="en-US" sz="1600" dirty="0" smtClean="0">
                <a:solidFill>
                  <a:sysClr val="windowText" lastClr="000000"/>
                </a:solidFill>
              </a:rPr>
              <a:t>      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print “Job $parameter terminated with</a:t>
            </a:r>
            <a:r>
              <a:rPr lang="ja-JP" altLang="en-US" sz="16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exit</a:t>
            </a:r>
            <a:r>
              <a:rPr lang="ja-JP" altLang="en-US" sz="16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code</a:t>
            </a:r>
            <a:r>
              <a:rPr lang="ja-JP" altLang="en-US" sz="16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$</a:t>
            </a:r>
            <a:r>
              <a:rPr lang="en-US" altLang="ja-JP" sz="1600" dirty="0" err="1" smtClean="0">
                <a:solidFill>
                  <a:sysClr val="windowText" lastClr="000000"/>
                </a:solidFill>
              </a:rPr>
              <a:t>rc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."</a:t>
            </a:r>
          </a:p>
          <a:p>
            <a:pPr>
              <a:buNone/>
            </a:pPr>
            <a:r>
              <a:rPr lang="en-US" altLang="ja-JP" sz="1600" dirty="0" smtClean="0">
                <a:solidFill>
                  <a:sysClr val="windowText" lastClr="000000"/>
                </a:solidFill>
              </a:rPr>
              <a:t>    )	</a:t>
            </a:r>
            <a:r>
              <a:rPr lang="ja-JP" altLang="en-US" sz="1600" dirty="0" smtClean="0">
                <a:solidFill>
                  <a:sysClr val="windowText" lastClr="000000"/>
                </a:solidFill>
              </a:rPr>
              <a:t>   </a:t>
            </a:r>
            <a:endParaRPr lang="en-US" altLang="ja-JP" sz="1600" dirty="0" smtClean="0">
              <a:solidFill>
                <a:sysClr val="windowText" lastClr="000000"/>
              </a:solidFill>
            </a:endParaRPr>
          </a:p>
          <a:p>
            <a:pPr>
              <a:buNone/>
            </a:pPr>
            <a:r>
              <a:rPr lang="ja-JP" altLang="en-US" sz="1600" dirty="0" smtClean="0">
                <a:solidFill>
                  <a:srgbClr val="FF0000"/>
                </a:solidFill>
              </a:rPr>
              <a:t>  </a:t>
            </a:r>
            <a:r>
              <a:rPr lang="en-US" altLang="ja-JP" sz="1600" dirty="0" smtClean="0"/>
              <a:t>}</a:t>
            </a:r>
            <a:r>
              <a:rPr lang="ja-JP" altLang="en-US" sz="1600" dirty="0" smtClean="0"/>
              <a:t> </a:t>
            </a: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}</a:t>
            </a:r>
            <a:endParaRPr kumimoji="1" lang="ja-JP" altLang="en-US" sz="1600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環境ベースで記述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14348" y="3714752"/>
            <a:ext cx="7572428" cy="26432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785786" y="4286256"/>
            <a:ext cx="5786478" cy="17859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3578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600" dirty="0" err="1" smtClean="0"/>
              <a:t>foreach</a:t>
            </a:r>
            <a:r>
              <a:rPr lang="en-US" altLang="ja-JP" sz="1600" dirty="0" smtClean="0"/>
              <a:t> $p1(1 .. 100) {</a:t>
            </a:r>
          </a:p>
          <a:p>
            <a:pPr>
              <a:buNone/>
            </a:pPr>
            <a:r>
              <a:rPr lang="en-US" altLang="ja-JP" sz="1600" dirty="0" smtClean="0"/>
              <a:t>  $ENV{“APL_PARAM1”} = $p1;</a:t>
            </a:r>
            <a:r>
              <a:rPr lang="ja-JP" altLang="en-US" sz="1600" dirty="0" smtClean="0"/>
              <a:t>  </a:t>
            </a:r>
            <a:r>
              <a:rPr lang="en-US" altLang="ja-JP" sz="1600" dirty="0" smtClean="0"/>
              <a:t>$</a:t>
            </a:r>
            <a:r>
              <a:rPr lang="en-US" altLang="ja-JP" sz="1600" dirty="0" err="1" smtClean="0"/>
              <a:t>njob</a:t>
            </a:r>
            <a:r>
              <a:rPr lang="en-US" altLang="ja-JP" sz="1600" dirty="0" smtClean="0"/>
              <a:t>=0;</a:t>
            </a:r>
          </a:p>
          <a:p>
            <a:pPr>
              <a:buNone/>
            </a:pPr>
            <a:r>
              <a:rPr lang="en-US" altLang="ja-JP" sz="1600" dirty="0" smtClean="0"/>
              <a:t>  {</a:t>
            </a:r>
          </a:p>
          <a:p>
            <a:pPr>
              <a:buNone/>
            </a:pPr>
            <a:r>
              <a:rPr lang="ja-JP" altLang="en-US" sz="1600" i="1" dirty="0" smtClean="0"/>
              <a:t>    </a:t>
            </a:r>
            <a:r>
              <a:rPr lang="en-US" altLang="ja-JP" sz="1600" i="1" dirty="0" err="1" smtClean="0"/>
              <a:t>wait_for</a:t>
            </a:r>
            <a:r>
              <a:rPr lang="ja-JP" altLang="en-US" sz="1600" i="1" dirty="0" smtClean="0"/>
              <a:t> </a:t>
            </a:r>
            <a:r>
              <a:rPr lang="en-US" altLang="ja-JP" sz="1600" i="1" dirty="0" smtClean="0"/>
              <a:t>($</a:t>
            </a:r>
            <a:r>
              <a:rPr lang="en-US" altLang="ja-JP" sz="1600" i="1" dirty="0" err="1" smtClean="0"/>
              <a:t>njob</a:t>
            </a:r>
            <a:r>
              <a:rPr lang="en-US" altLang="ja-JP" sz="1600" i="1" dirty="0" smtClean="0"/>
              <a:t>&lt;10);</a:t>
            </a:r>
          </a:p>
          <a:p>
            <a:pPr>
              <a:buNone/>
            </a:pPr>
            <a:r>
              <a:rPr lang="ja-JP" altLang="en-US" sz="1600" i="1" dirty="0" smtClean="0"/>
              <a:t>   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$</a:t>
            </a:r>
            <a:r>
              <a:rPr lang="en-US" altLang="ja-JP" sz="1600" dirty="0" err="1" smtClean="0"/>
              <a:t>njob</a:t>
            </a:r>
            <a:r>
              <a:rPr lang="en-US" altLang="ja-JP" sz="1600" dirty="0" smtClean="0"/>
              <a:t>++;</a:t>
            </a:r>
          </a:p>
          <a:p>
            <a:pPr>
              <a:buNone/>
            </a:pPr>
            <a:r>
              <a:rPr lang="ja-JP" altLang="en-US" sz="1600" dirty="0" smtClean="0"/>
              <a:t>    </a:t>
            </a:r>
            <a:r>
              <a:rPr lang="en-US" altLang="ja-JP" sz="1600" dirty="0" smtClean="0"/>
              <a:t>my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($job)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=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>
                <a:solidFill>
                  <a:schemeClr val="accent1">
                    <a:lumMod val="75000"/>
                  </a:schemeClr>
                </a:solidFill>
              </a:rPr>
              <a:t>new_job</a:t>
            </a:r>
            <a:r>
              <a:rPr lang="ja-JP" alt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ja-JP" sz="16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altLang="ja-JP" sz="1600" dirty="0" err="1" smtClean="0">
                <a:solidFill>
                  <a:schemeClr val="accent1">
                    <a:lumMod val="75000"/>
                  </a:schemeClr>
                </a:solidFill>
              </a:rPr>
              <a:t>ex_job</a:t>
            </a:r>
            <a:r>
              <a:rPr lang="en-US" altLang="ja-JP" sz="1600" dirty="0" smtClean="0">
                <a:solidFill>
                  <a:schemeClr val="accent1">
                    <a:lumMod val="75000"/>
                  </a:schemeClr>
                </a:solidFill>
              </a:rPr>
              <a:t>);</a:t>
            </a:r>
            <a:r>
              <a:rPr lang="ja-JP" alt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altLang="ja-JP" sz="16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en-US" altLang="ja-JP" sz="1600" dirty="0" err="1" smtClean="0"/>
              <a:t>job.exec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=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“./sample”;</a:t>
            </a:r>
            <a:r>
              <a:rPr lang="ja-JP" altLang="en-US" sz="1600" dirty="0" smtClean="0"/>
              <a:t>  </a:t>
            </a:r>
            <a:r>
              <a:rPr lang="en-US" altLang="ja-JP" sz="1600" dirty="0" smtClean="0"/>
              <a:t>$job.env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=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“APL_PARAM1”);</a:t>
            </a:r>
          </a:p>
          <a:p>
            <a:pPr>
              <a:buNone/>
            </a:pPr>
            <a:r>
              <a:rPr lang="ja-JP" altLang="en-US" sz="1600" dirty="0" smtClean="0"/>
              <a:t>    </a:t>
            </a:r>
            <a:r>
              <a:rPr lang="en-US" altLang="ja-JP" sz="1600" dirty="0" smtClean="0"/>
              <a:t>$</a:t>
            </a:r>
            <a:r>
              <a:rPr lang="en-US" altLang="ja-JP" sz="1600" dirty="0" err="1" smtClean="0"/>
              <a:t>job.attribute_NQS_queue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=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“queue1”;</a:t>
            </a:r>
          </a:p>
          <a:p>
            <a:pPr>
              <a:buNone/>
            </a:pPr>
            <a:r>
              <a:rPr lang="ja-JP" altLang="en-US" sz="1600" dirty="0" smtClean="0"/>
              <a:t>    </a:t>
            </a:r>
            <a:r>
              <a:rPr lang="en-US" altLang="ja-JP" sz="1600" dirty="0" smtClean="0"/>
              <a:t>$</a:t>
            </a:r>
            <a:r>
              <a:rPr lang="en-US" altLang="ja-JP" sz="1600" dirty="0" err="1" smtClean="0"/>
              <a:t>job.parameter</a:t>
            </a:r>
            <a:r>
              <a:rPr lang="ja-JP" altLang="en-US" sz="1600" dirty="0" smtClean="0"/>
              <a:t>  </a:t>
            </a:r>
            <a:r>
              <a:rPr lang="en-US" altLang="ja-JP" sz="1600" dirty="0" smtClean="0"/>
              <a:t>=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$p1;</a:t>
            </a:r>
          </a:p>
          <a:p>
            <a:pPr>
              <a:buNone/>
            </a:pPr>
            <a:r>
              <a:rPr lang="en-US" altLang="ja-JP" sz="1600" dirty="0" smtClean="0"/>
              <a:t>    </a:t>
            </a:r>
            <a:r>
              <a:rPr lang="en-US" altLang="ja-JP" sz="1600" i="1" dirty="0" smtClean="0">
                <a:solidFill>
                  <a:srgbClr val="FF0000"/>
                </a:solidFill>
              </a:rPr>
              <a:t>;; 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ジョブ投入のみ計算ノードで実行．</a:t>
            </a:r>
            <a:r>
              <a:rPr lang="en-US" altLang="ja-JP" sz="1600" i="1" dirty="0" smtClean="0">
                <a:solidFill>
                  <a:srgbClr val="FF0000"/>
                </a:solidFill>
              </a:rPr>
              <a:t> $</a:t>
            </a:r>
            <a:r>
              <a:rPr lang="en-US" altLang="ja-JP" sz="1600" i="1" dirty="0" err="1" smtClean="0">
                <a:solidFill>
                  <a:srgbClr val="FF0000"/>
                </a:solidFill>
              </a:rPr>
              <a:t>rc</a:t>
            </a:r>
            <a:r>
              <a:rPr lang="ja-JP" altLang="en-US" sz="1600" i="1" dirty="0" err="1" smtClean="0">
                <a:solidFill>
                  <a:srgbClr val="FF0000"/>
                </a:solidFill>
              </a:rPr>
              <a:t>には</a:t>
            </a:r>
            <a:r>
              <a:rPr lang="en-US" altLang="ja-JP" sz="1600" i="1" dirty="0" err="1" smtClean="0">
                <a:solidFill>
                  <a:srgbClr val="FF0000"/>
                </a:solidFill>
              </a:rPr>
              <a:t>exit_code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が何らかの方法で渡るようにする</a:t>
            </a:r>
          </a:p>
          <a:p>
            <a:pPr>
              <a:buNone/>
            </a:pPr>
            <a:r>
              <a:rPr lang="ja-JP" altLang="en-US" sz="1600" dirty="0" smtClean="0">
                <a:solidFill>
                  <a:sysClr val="windowText" lastClr="000000"/>
                </a:solidFill>
              </a:rPr>
              <a:t>    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ja-JP" sz="1600" dirty="0" err="1" smtClean="0">
                <a:solidFill>
                  <a:sysClr val="windowText" lastClr="000000"/>
                </a:solidFill>
              </a:rPr>
              <a:t>with_job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 job</a:t>
            </a:r>
          </a:p>
          <a:p>
            <a:pPr>
              <a:buNone/>
            </a:pPr>
            <a:r>
              <a:rPr lang="en-US" altLang="ja-JP" sz="1600" i="1" dirty="0" smtClean="0">
                <a:solidFill>
                  <a:srgbClr val="FF0000"/>
                </a:solidFill>
              </a:rPr>
              <a:t>      ;;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 </a:t>
            </a:r>
            <a:r>
              <a:rPr lang="en-US" altLang="ja-JP" sz="1600" i="1" dirty="0" err="1" smtClean="0">
                <a:solidFill>
                  <a:srgbClr val="FF0000"/>
                </a:solidFill>
              </a:rPr>
              <a:t>do_job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本体 </a:t>
            </a:r>
            <a:r>
              <a:rPr lang="en-US" altLang="ja-JP" sz="1600" i="1" dirty="0" smtClean="0">
                <a:solidFill>
                  <a:srgbClr val="FF0000"/>
                </a:solidFill>
              </a:rPr>
              <a:t>+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 </a:t>
            </a:r>
            <a:r>
              <a:rPr lang="en-US" altLang="ja-JP" sz="1600" i="1" dirty="0" smtClean="0">
                <a:solidFill>
                  <a:srgbClr val="FF0000"/>
                </a:solidFill>
              </a:rPr>
              <a:t>when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節 相当</a:t>
            </a:r>
            <a:endParaRPr lang="en-US" altLang="ja-JP" sz="1600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ja-JP" altLang="en-US" sz="1600" i="1" dirty="0" smtClean="0">
                <a:solidFill>
                  <a:srgbClr val="FF0000"/>
                </a:solidFill>
              </a:rPr>
              <a:t>      </a:t>
            </a:r>
            <a:r>
              <a:rPr lang="en-US" altLang="ja-JP" sz="1600" i="1" dirty="0" smtClean="0">
                <a:solidFill>
                  <a:srgbClr val="FF0000"/>
                </a:solidFill>
              </a:rPr>
              <a:t>;; 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ここ以下（</a:t>
            </a:r>
            <a:r>
              <a:rPr lang="en-US" altLang="ja-JP" sz="1600" i="1" dirty="0" err="1" smtClean="0">
                <a:solidFill>
                  <a:srgbClr val="FF0000"/>
                </a:solidFill>
              </a:rPr>
              <a:t>with_job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本体）は，管理ノード内の</a:t>
            </a:r>
            <a:r>
              <a:rPr lang="en-US" altLang="ja-JP" sz="1600" i="1" dirty="0" smtClean="0">
                <a:solidFill>
                  <a:srgbClr val="FF0000"/>
                </a:solidFill>
              </a:rPr>
              <a:t>fork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された別スレッド</a:t>
            </a:r>
          </a:p>
          <a:p>
            <a:pPr>
              <a:buNone/>
            </a:pPr>
            <a:r>
              <a:rPr lang="ja-JP" altLang="en-US" sz="1600" i="1" dirty="0" smtClean="0">
                <a:solidFill>
                  <a:srgbClr val="FF0000"/>
                </a:solidFill>
              </a:rPr>
              <a:t>      </a:t>
            </a:r>
            <a:r>
              <a:rPr lang="en-US" altLang="ja-JP" sz="1600" i="1" dirty="0" smtClean="0">
                <a:solidFill>
                  <a:srgbClr val="FF0000"/>
                </a:solidFill>
              </a:rPr>
              <a:t>;; 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がジョブの終了を待って実行する．</a:t>
            </a:r>
          </a:p>
          <a:p>
            <a:pPr>
              <a:buNone/>
            </a:pPr>
            <a:r>
              <a:rPr lang="ja-JP" altLang="en-US" sz="1600" i="1" dirty="0" smtClean="0">
                <a:solidFill>
                  <a:srgbClr val="FF0000"/>
                </a:solidFill>
              </a:rPr>
              <a:t>      </a:t>
            </a:r>
            <a:r>
              <a:rPr lang="en-US" altLang="ja-JP" sz="1600" i="1" dirty="0" smtClean="0">
                <a:solidFill>
                  <a:srgbClr val="FF0000"/>
                </a:solidFill>
              </a:rPr>
              <a:t>;; 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本スレッドはそのまま先（ここでは次の</a:t>
            </a:r>
            <a:r>
              <a:rPr lang="en-US" altLang="ja-JP" sz="1600" i="1" dirty="0" smtClean="0">
                <a:solidFill>
                  <a:srgbClr val="FF0000"/>
                </a:solidFill>
              </a:rPr>
              <a:t>iteration</a:t>
            </a:r>
            <a:r>
              <a:rPr lang="ja-JP" altLang="en-US" sz="1600" i="1" dirty="0" smtClean="0">
                <a:solidFill>
                  <a:srgbClr val="FF0000"/>
                </a:solidFill>
              </a:rPr>
              <a:t>）に進む</a:t>
            </a:r>
          </a:p>
          <a:p>
            <a:pPr>
              <a:buNone/>
            </a:pPr>
            <a:r>
              <a:rPr lang="ja-JP" altLang="en-US" sz="1600" dirty="0" smtClean="0">
                <a:solidFill>
                  <a:sysClr val="windowText" lastClr="000000"/>
                </a:solidFill>
              </a:rPr>
              <a:t>      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$</a:t>
            </a:r>
            <a:r>
              <a:rPr lang="en-US" altLang="ja-JP" sz="1600" dirty="0" err="1" smtClean="0">
                <a:solidFill>
                  <a:sysClr val="windowText" lastClr="000000"/>
                </a:solidFill>
              </a:rPr>
              <a:t>njob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--;</a:t>
            </a:r>
            <a:r>
              <a:rPr lang="ja-JP" altLang="en-US" sz="1600" dirty="0" smtClean="0">
                <a:solidFill>
                  <a:sysClr val="windowText" lastClr="000000"/>
                </a:solidFill>
              </a:rPr>
              <a:t>     </a:t>
            </a:r>
            <a:endParaRPr lang="en-US" altLang="ja-JP" sz="1600" dirty="0" smtClean="0">
              <a:solidFill>
                <a:sysClr val="windowText" lastClr="000000"/>
              </a:solidFill>
            </a:endParaRPr>
          </a:p>
          <a:p>
            <a:pPr>
              <a:buNone/>
            </a:pPr>
            <a:r>
              <a:rPr lang="ja-JP" altLang="en-US" sz="1600" dirty="0" smtClean="0">
                <a:solidFill>
                  <a:sysClr val="windowText" lastClr="000000"/>
                </a:solidFill>
              </a:rPr>
              <a:t>      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print “Job $</a:t>
            </a:r>
            <a:r>
              <a:rPr lang="en-US" altLang="ja-JP" sz="1600" dirty="0" err="1" smtClean="0">
                <a:solidFill>
                  <a:sysClr val="windowText" lastClr="000000"/>
                </a:solidFill>
              </a:rPr>
              <a:t>job.parameter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 terminated with</a:t>
            </a:r>
            <a:r>
              <a:rPr lang="ja-JP" altLang="en-US" sz="16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exit</a:t>
            </a:r>
            <a:r>
              <a:rPr lang="ja-JP" altLang="en-US" sz="16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code</a:t>
            </a:r>
            <a:r>
              <a:rPr lang="ja-JP" altLang="en-US" sz="16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$</a:t>
            </a:r>
            <a:r>
              <a:rPr lang="en-US" altLang="ja-JP" sz="1600" dirty="0" err="1" smtClean="0">
                <a:solidFill>
                  <a:sysClr val="windowText" lastClr="000000"/>
                </a:solidFill>
              </a:rPr>
              <a:t>job.rc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."</a:t>
            </a:r>
          </a:p>
          <a:p>
            <a:pPr>
              <a:buNone/>
            </a:pPr>
            <a:r>
              <a:rPr lang="en-US" altLang="ja-JP" sz="1600" dirty="0" smtClean="0">
                <a:solidFill>
                  <a:sysClr val="windowText" lastClr="000000"/>
                </a:solidFill>
              </a:rPr>
              <a:t>    )	</a:t>
            </a:r>
            <a:r>
              <a:rPr lang="ja-JP" altLang="en-US" sz="1600" dirty="0" smtClean="0">
                <a:solidFill>
                  <a:sysClr val="windowText" lastClr="000000"/>
                </a:solidFill>
              </a:rPr>
              <a:t>   </a:t>
            </a:r>
            <a:endParaRPr lang="en-US" altLang="ja-JP" sz="1600" dirty="0" smtClean="0">
              <a:solidFill>
                <a:sysClr val="windowText" lastClr="000000"/>
              </a:solidFill>
            </a:endParaRPr>
          </a:p>
          <a:p>
            <a:pPr>
              <a:buNone/>
            </a:pPr>
            <a:r>
              <a:rPr lang="ja-JP" altLang="en-US" sz="1600" dirty="0" smtClean="0">
                <a:solidFill>
                  <a:srgbClr val="FF0000"/>
                </a:solidFill>
              </a:rPr>
              <a:t>  </a:t>
            </a:r>
            <a:r>
              <a:rPr lang="en-US" altLang="ja-JP" sz="1600" dirty="0" smtClean="0"/>
              <a:t>}</a:t>
            </a:r>
          </a:p>
          <a:p>
            <a:pPr>
              <a:buNone/>
            </a:pPr>
            <a:r>
              <a:rPr lang="en-US" altLang="ja-JP" sz="1600" dirty="0" smtClean="0"/>
              <a:t>}</a:t>
            </a:r>
            <a:endParaRPr kumimoji="1" lang="ja-JP" altLang="en-US" sz="1600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オブジェクトベースで記述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00562" y="1434100"/>
            <a:ext cx="3714776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define_job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ex_job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()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{</a:t>
            </a:r>
          </a:p>
          <a:p>
            <a:r>
              <a:rPr lang="ja-JP" altLang="en-US" dirty="0" smtClean="0"/>
              <a:t>  </a:t>
            </a:r>
            <a:r>
              <a:rPr lang="en-US" altLang="ja-JP" dirty="0" smtClean="0"/>
              <a:t>parameter;</a:t>
            </a:r>
          </a:p>
          <a:p>
            <a:r>
              <a:rPr kumimoji="1" lang="en-US" altLang="ja-JP" dirty="0" smtClean="0"/>
              <a:t>};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ja-JP" dirty="0" smtClean="0"/>
              <a:t>main</a:t>
            </a:r>
            <a:r>
              <a:rPr lang="ja-JP" altLang="en-US" dirty="0" smtClean="0"/>
              <a:t>スレッドと</a:t>
            </a:r>
            <a:r>
              <a:rPr lang="en-US" altLang="ja-JP" dirty="0" smtClean="0"/>
              <a:t>sub</a:t>
            </a:r>
            <a:r>
              <a:rPr lang="ja-JP" altLang="en-US" dirty="0" smtClean="0"/>
              <a:t>スレッドの</a:t>
            </a:r>
            <a:r>
              <a:rPr lang="en-US" altLang="ja-JP" dirty="0" smtClean="0"/>
              <a:t>concurrency?</a:t>
            </a:r>
          </a:p>
          <a:p>
            <a:r>
              <a:rPr lang="ja-JP" altLang="en-US" dirty="0" smtClean="0"/>
              <a:t>「同時</a:t>
            </a:r>
            <a:r>
              <a:rPr lang="en-US" altLang="ja-JP" dirty="0" smtClean="0"/>
              <a:t>active</a:t>
            </a:r>
            <a:r>
              <a:rPr lang="ja-JP" altLang="en-US" dirty="0" smtClean="0"/>
              <a:t>ジョブ数を制限するための」</a:t>
            </a:r>
            <a:r>
              <a:rPr lang="en-US" altLang="ja-JP" dirty="0" smtClean="0"/>
              <a:t>job</a:t>
            </a:r>
            <a:r>
              <a:rPr lang="ja-JP" altLang="en-US" dirty="0" smtClean="0"/>
              <a:t>クラスをライブラリ的に用意</a:t>
            </a:r>
            <a:endParaRPr kumimoji="1" lang="en-US" altLang="ja-JP" dirty="0" smtClean="0"/>
          </a:p>
          <a:p>
            <a:r>
              <a:rPr kumimoji="1" lang="ja-JP" altLang="en-US" dirty="0" smtClean="0"/>
              <a:t>待ち合わせを関数化</a:t>
            </a:r>
            <a:endParaRPr kumimoji="1" lang="en-US" altLang="ja-JP" dirty="0" smtClean="0"/>
          </a:p>
          <a:p>
            <a:r>
              <a:rPr lang="ja-JP" altLang="en-US" dirty="0" smtClean="0"/>
              <a:t>各ジョブに対してのみ待ち合わせるのではなく，もっと柔軟な条件に対する</a:t>
            </a:r>
            <a:r>
              <a:rPr lang="en-US" altLang="ja-JP" dirty="0" err="1" smtClean="0"/>
              <a:t>finalizer</a:t>
            </a:r>
            <a:r>
              <a:rPr lang="ja-JP" altLang="en-US" dirty="0" smtClean="0"/>
              <a:t>が書けるようにする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複数ヒットしたときにどうなるかの</a:t>
            </a:r>
            <a:r>
              <a:rPr lang="en-US" altLang="ja-JP" dirty="0" smtClean="0"/>
              <a:t>semantics</a:t>
            </a:r>
            <a:r>
              <a:rPr lang="ja-JP" altLang="en-US" dirty="0" smtClean="0"/>
              <a:t>を明確する必要がある（</a:t>
            </a:r>
            <a:r>
              <a:rPr lang="en-US" altLang="ja-JP" dirty="0" smtClean="0"/>
              <a:t>or</a:t>
            </a:r>
            <a:r>
              <a:rPr lang="ja-JP" altLang="en-US" dirty="0" smtClean="0"/>
              <a:t>まち）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and</a:t>
            </a:r>
            <a:r>
              <a:rPr lang="ja-JP" altLang="en-US" dirty="0" smtClean="0"/>
              <a:t>待ち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job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unique_id</a:t>
            </a:r>
            <a:endParaRPr lang="en-US" altLang="ja-JP" dirty="0" smtClean="0"/>
          </a:p>
          <a:p>
            <a:r>
              <a:rPr lang="ja-JP" altLang="en-US" dirty="0" smtClean="0"/>
              <a:t>どこかから先ではオブジェクト指向的に書いてもらうしかない（どこ？）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level</a:t>
            </a:r>
            <a:r>
              <a:rPr lang="ja-JP" altLang="en-US" dirty="0" smtClean="0"/>
              <a:t> </a:t>
            </a:r>
            <a:r>
              <a:rPr lang="en-US" altLang="ja-JP" dirty="0" smtClean="0"/>
              <a:t>0</a:t>
            </a:r>
            <a:r>
              <a:rPr lang="ja-JP" altLang="en-US" dirty="0" smtClean="0"/>
              <a:t>（ちょっとだけ何かしたい人）</a:t>
            </a:r>
            <a:r>
              <a:rPr lang="en-US" altLang="ja-JP" dirty="0" smtClean="0"/>
              <a:t>,1</a:t>
            </a:r>
            <a:r>
              <a:rPr lang="ja-JP" altLang="en-US" dirty="0" smtClean="0"/>
              <a:t>（</a:t>
            </a:r>
            <a:r>
              <a:rPr lang="en-US" altLang="ja-JP" dirty="0" smtClean="0"/>
              <a:t>?</a:t>
            </a:r>
            <a:r>
              <a:rPr lang="ja-JP" altLang="en-US" dirty="0" err="1" smtClean="0"/>
              <a:t>，</a:t>
            </a:r>
            <a:r>
              <a:rPr lang="ja-JP" altLang="en-US" dirty="0" smtClean="0"/>
              <a:t>待ち合わせの種類は決められた中から</a:t>
            </a:r>
            <a:r>
              <a:rPr lang="ja-JP" altLang="en-US" dirty="0" err="1" smtClean="0"/>
              <a:t>．．．</a:t>
            </a:r>
            <a:r>
              <a:rPr lang="ja-JP" altLang="en-US" dirty="0" smtClean="0"/>
              <a:t>）</a:t>
            </a:r>
            <a:r>
              <a:rPr lang="en-US" altLang="ja-JP" dirty="0" smtClean="0"/>
              <a:t>,2</a:t>
            </a:r>
            <a:r>
              <a:rPr lang="ja-JP" altLang="en-US" dirty="0" smtClean="0"/>
              <a:t>（実装 の情報も使う</a:t>
            </a:r>
            <a:r>
              <a:rPr lang="en-US" altLang="ja-JP" dirty="0" smtClean="0"/>
              <a:t>),3</a:t>
            </a:r>
          </a:p>
          <a:p>
            <a:r>
              <a:rPr lang="ja-JP" altLang="en-US" dirty="0" smtClean="0"/>
              <a:t>とりあえずジョブの依存グラフを作っておいて，後から投入する（記述もそれぞれ別にする）？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動的にグラフが変わる場合どうするか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デフォルトではなさそう（直観的でない？）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job</a:t>
            </a:r>
            <a:r>
              <a:rPr lang="ja-JP" altLang="en-US" dirty="0" smtClean="0"/>
              <a:t>を投げたことにする，とかは実行時のオプションで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526</Words>
  <PresentationFormat>画面に合わせる (4:3)</PresentationFormat>
  <Paragraphs>58</Paragraphs>
  <Slides>3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環境ベースで記述</vt:lpstr>
      <vt:lpstr>オブジェクトベースで記述</vt:lpstr>
      <vt:lpstr>スライド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hiraisi</dc:creator>
  <cp:lastModifiedBy>hiraisi</cp:lastModifiedBy>
  <cp:revision>77</cp:revision>
  <dcterms:created xsi:type="dcterms:W3CDTF">2008-10-08T01:22:08Z</dcterms:created>
  <dcterms:modified xsi:type="dcterms:W3CDTF">2008-11-01T02:34:37Z</dcterms:modified>
</cp:coreProperties>
</file>