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2" r:id="rId18"/>
  </p:sldIdLst>
  <p:sldSz cx="9144000" cy="6858000" type="screen4x3"/>
  <p:notesSz cx="6734175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143" cy="493315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4474" y="0"/>
            <a:ext cx="2918143" cy="493315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7E806D3C-4DC1-440B-8F55-769B88916CD4}" type="datetimeFigureOut">
              <a:rPr kumimoji="1" lang="ja-JP" altLang="en-US" smtClean="0"/>
              <a:pPr/>
              <a:t>2008/11/5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6" rIns="91413" bIns="45706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418" y="4686499"/>
            <a:ext cx="5387340" cy="4439841"/>
          </a:xfrm>
          <a:prstGeom prst="rect">
            <a:avLst/>
          </a:prstGeom>
        </p:spPr>
        <p:txBody>
          <a:bodyPr vert="horz" lIns="91413" tIns="45706" rIns="91413" bIns="45706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143" cy="493315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4474" y="9371285"/>
            <a:ext cx="2918143" cy="493315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11F5ECA7-00D3-41D9-BD56-05E97C32E4C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2008/11/5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PJO</a:t>
            </a:r>
            <a:r>
              <a:rPr kumimoji="1" lang="ja-JP" altLang="en-US" dirty="0" smtClean="0"/>
              <a:t>改 改良案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2008/11/05</a:t>
            </a:r>
            <a:r>
              <a:rPr lang="ja-JP" altLang="en-US" dirty="0" smtClean="0"/>
              <a:t> 平石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ジョブを</a:t>
            </a:r>
            <a:r>
              <a:rPr kumimoji="1" lang="en-US" altLang="ja-JP" sz="3600" dirty="0" err="1" smtClean="0"/>
              <a:t>njob</a:t>
            </a:r>
            <a:r>
              <a:rPr kumimoji="1" lang="ja-JP" altLang="en-US" sz="3600" dirty="0" smtClean="0"/>
              <a:t>個投げるための</a:t>
            </a:r>
            <a:r>
              <a:rPr kumimoji="1" lang="en-US" altLang="ja-JP" sz="3600" dirty="0" smtClean="0"/>
              <a:t>library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class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/>
              <a:t>Loop_job</a:t>
            </a:r>
            <a:r>
              <a:rPr lang="en-US" altLang="ja-JP" dirty="0" smtClean="0"/>
              <a:t> : Job</a:t>
            </a:r>
          </a:p>
          <a:p>
            <a:pPr>
              <a:buNone/>
            </a:pPr>
            <a:r>
              <a:rPr lang="en-US" altLang="ja-JP" dirty="0" smtClean="0"/>
              <a:t>{</a:t>
            </a:r>
          </a:p>
          <a:p>
            <a:pPr>
              <a:buNone/>
            </a:pPr>
            <a:r>
              <a:rPr lang="en-US" altLang="ja-JP" dirty="0" smtClean="0"/>
              <a:t>  /* 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field */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FF0000"/>
                </a:solidFill>
              </a:rPr>
              <a:t>static </a:t>
            </a:r>
            <a:r>
              <a:rPr lang="en-US" altLang="ja-JP" dirty="0" err="1" smtClean="0">
                <a:solidFill>
                  <a:srgbClr val="FF0000"/>
                </a:solidFill>
              </a:rPr>
              <a:t>njob</a:t>
            </a:r>
            <a:r>
              <a:rPr lang="en-US" altLang="ja-JP" dirty="0" smtClean="0">
                <a:solidFill>
                  <a:srgbClr val="FF0000"/>
                </a:solidFill>
              </a:rPr>
              <a:t>;               // </a:t>
            </a:r>
            <a:r>
              <a:rPr lang="en-US" altLang="ja-JP" i="1" dirty="0" smtClean="0">
                <a:solidFill>
                  <a:srgbClr val="FF0000"/>
                </a:solidFill>
              </a:rPr>
              <a:t>user-defined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(static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のあるものは全ジョブの共有情報</a:t>
            </a:r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ja-JP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ja-JP" altLang="en-US" dirty="0" smtClean="0"/>
              <a:t>  </a:t>
            </a:r>
            <a:r>
              <a:rPr lang="en-US" altLang="ja-JP" dirty="0" smtClean="0"/>
              <a:t>static submitted;</a:t>
            </a:r>
          </a:p>
          <a:p>
            <a:pPr>
              <a:buNone/>
            </a:pPr>
            <a:r>
              <a:rPr lang="en-US" altLang="ja-JP" dirty="0" smtClean="0"/>
              <a:t>  static finished;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err="1" smtClean="0">
                <a:solidFill>
                  <a:srgbClr val="FF0000"/>
                </a:solidFill>
              </a:rPr>
              <a:t>after_all</a:t>
            </a:r>
            <a:r>
              <a:rPr lang="en-US" altLang="ja-JP" dirty="0" smtClean="0">
                <a:solidFill>
                  <a:srgbClr val="FF0000"/>
                </a:solidFill>
              </a:rPr>
              <a:t> ();              // </a:t>
            </a:r>
            <a:r>
              <a:rPr lang="en-US" altLang="ja-JP" i="1" dirty="0" smtClean="0">
                <a:solidFill>
                  <a:srgbClr val="FF0000"/>
                </a:solidFill>
              </a:rPr>
              <a:t>user-defined</a:t>
            </a:r>
          </a:p>
          <a:p>
            <a:pPr>
              <a:buNone/>
            </a:pPr>
            <a:r>
              <a:rPr lang="en-US" altLang="ja-JP" dirty="0" smtClean="0"/>
              <a:t>  /* extended methods */</a:t>
            </a: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  </a:t>
            </a:r>
            <a:r>
              <a:rPr lang="en-US" altLang="ja-JP" dirty="0" smtClean="0"/>
              <a:t>main () {</a:t>
            </a:r>
            <a:r>
              <a:rPr lang="ja-JP" altLang="en-US" dirty="0" smtClean="0"/>
              <a:t>                   </a:t>
            </a:r>
            <a:r>
              <a:rPr lang="en-US" altLang="ja-JP" dirty="0" smtClean="0"/>
              <a:t>//</a:t>
            </a:r>
            <a:r>
              <a:rPr lang="ja-JP" altLang="en-US" dirty="0" smtClean="0"/>
              <a:t> </a:t>
            </a:r>
            <a:r>
              <a:rPr lang="en-US" altLang="ja-JP" dirty="0" smtClean="0"/>
              <a:t>loop</a:t>
            </a:r>
          </a:p>
          <a:p>
            <a:pPr>
              <a:buNone/>
            </a:pPr>
            <a:r>
              <a:rPr lang="en-US" altLang="ja-JP" dirty="0" smtClean="0"/>
              <a:t>    while ($submitted &lt; $</a:t>
            </a:r>
            <a:r>
              <a:rPr lang="en-US" altLang="ja-JP" dirty="0" err="1" smtClean="0"/>
              <a:t>njob</a:t>
            </a:r>
            <a:r>
              <a:rPr lang="en-US" altLang="ja-JP" dirty="0" smtClean="0"/>
              <a:t>)  new()-&gt;do();</a:t>
            </a:r>
          </a:p>
          <a:p>
            <a:pPr>
              <a:buNone/>
            </a:pPr>
            <a:r>
              <a:rPr lang="en-US" altLang="ja-JP" dirty="0" smtClean="0"/>
              <a:t>  }</a:t>
            </a:r>
          </a:p>
          <a:p>
            <a:pPr>
              <a:buNone/>
            </a:pPr>
            <a:r>
              <a:rPr lang="ja-JP" altLang="en-US" dirty="0" smtClean="0">
                <a:solidFill>
                  <a:schemeClr val="tx2"/>
                </a:solidFill>
              </a:rPr>
              <a:t>  </a:t>
            </a:r>
            <a:r>
              <a:rPr lang="en-US" altLang="ja-JP" dirty="0" smtClean="0">
                <a:solidFill>
                  <a:schemeClr val="tx2"/>
                </a:solidFill>
              </a:rPr>
              <a:t>before</a:t>
            </a:r>
            <a:r>
              <a:rPr lang="ja-JP" altLang="en-US" dirty="0" smtClean="0">
                <a:solidFill>
                  <a:schemeClr val="tx2"/>
                </a:solidFill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</a:rPr>
              <a:t>()</a:t>
            </a:r>
            <a:r>
              <a:rPr lang="ja-JP" altLang="en-US" dirty="0" smtClean="0">
                <a:solidFill>
                  <a:schemeClr val="tx2"/>
                </a:solidFill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</a:rPr>
              <a:t>{</a:t>
            </a:r>
            <a:r>
              <a:rPr lang="ja-JP" altLang="en-US" dirty="0" smtClean="0">
                <a:solidFill>
                  <a:schemeClr val="tx2"/>
                </a:solidFill>
              </a:rPr>
              <a:t>  </a:t>
            </a:r>
            <a:r>
              <a:rPr lang="en-US" altLang="ja-JP" dirty="0" smtClean="0">
                <a:solidFill>
                  <a:schemeClr val="tx2"/>
                </a:solidFill>
              </a:rPr>
              <a:t>$submitted++;</a:t>
            </a:r>
            <a:r>
              <a:rPr lang="ja-JP" altLang="en-US" dirty="0" smtClean="0">
                <a:solidFill>
                  <a:schemeClr val="tx2"/>
                </a:solidFill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</a:rPr>
              <a:t>}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chemeClr val="accent2"/>
                </a:solidFill>
              </a:rPr>
              <a:t>after () {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    if (++$finished &gt;= $</a:t>
            </a:r>
            <a:r>
              <a:rPr lang="en-US" altLang="ja-JP" dirty="0" err="1" smtClean="0">
                <a:solidFill>
                  <a:schemeClr val="accent2"/>
                </a:solidFill>
              </a:rPr>
              <a:t>njob</a:t>
            </a:r>
            <a:r>
              <a:rPr lang="en-US" altLang="ja-JP" dirty="0" smtClean="0">
                <a:solidFill>
                  <a:schemeClr val="accent2"/>
                </a:solidFill>
              </a:rPr>
              <a:t>) </a:t>
            </a:r>
            <a:r>
              <a:rPr lang="en-US" altLang="ja-JP" dirty="0" err="1" smtClean="0">
                <a:solidFill>
                  <a:srgbClr val="FF0000"/>
                </a:solidFill>
              </a:rPr>
              <a:t>after_all</a:t>
            </a:r>
            <a:r>
              <a:rPr lang="en-US" altLang="ja-JP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  }</a:t>
            </a:r>
          </a:p>
          <a:p>
            <a:pPr>
              <a:buNone/>
            </a:pPr>
            <a:r>
              <a:rPr lang="en-US" altLang="ja-JP" dirty="0" smtClean="0"/>
              <a:t>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ジョブを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個投げる </a:t>
            </a:r>
            <a:r>
              <a:rPr kumimoji="1" lang="en-US" altLang="ja-JP" dirty="0" smtClean="0"/>
              <a:t>(level</a:t>
            </a:r>
            <a:r>
              <a:rPr lang="en-US" altLang="ja-JP" dirty="0" smtClean="0"/>
              <a:t>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/>
              <a:t>My_loop_job</a:t>
            </a:r>
            <a:r>
              <a:rPr lang="en-US" altLang="ja-JP" dirty="0" smtClean="0"/>
              <a:t> : </a:t>
            </a:r>
            <a:r>
              <a:rPr lang="en-US" altLang="ja-JP" dirty="0" err="1" smtClean="0"/>
              <a:t>Loop_job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{</a:t>
            </a:r>
          </a:p>
          <a:p>
            <a:pPr>
              <a:buNone/>
            </a:pPr>
            <a:r>
              <a:rPr lang="en-US" altLang="ja-JP" dirty="0" smtClean="0"/>
              <a:t>  /* default values</a:t>
            </a:r>
            <a:r>
              <a:rPr lang="ja-JP" altLang="en-US" dirty="0" smtClean="0"/>
              <a:t>（全ジョブ共通の情報） *</a:t>
            </a:r>
            <a:r>
              <a:rPr lang="en-US" altLang="ja-JP" dirty="0" smtClean="0"/>
              <a:t>/</a:t>
            </a:r>
          </a:p>
          <a:p>
            <a:pPr>
              <a:buNone/>
            </a:pPr>
            <a:r>
              <a:rPr lang="en-US" altLang="ja-JP" dirty="0" smtClean="0"/>
              <a:t>  exec = "./sample";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err="1" smtClean="0"/>
              <a:t>NQS_queue</a:t>
            </a:r>
            <a:r>
              <a:rPr lang="en-US" altLang="ja-JP" dirty="0" smtClean="0"/>
              <a:t> = "queue1";   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argument of </a:t>
            </a:r>
            <a:r>
              <a:rPr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qsub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-q option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err="1" smtClean="0">
                <a:solidFill>
                  <a:srgbClr val="FF0000"/>
                </a:solidFill>
              </a:rPr>
              <a:t>njob</a:t>
            </a:r>
            <a:r>
              <a:rPr lang="en-US" altLang="ja-JP" dirty="0" smtClean="0">
                <a:solidFill>
                  <a:srgbClr val="FF0000"/>
                </a:solidFill>
              </a:rPr>
              <a:t> = 100;</a:t>
            </a:r>
          </a:p>
          <a:p>
            <a:pPr>
              <a:buNone/>
            </a:pPr>
            <a:r>
              <a:rPr lang="en-US" altLang="ja-JP" dirty="0" smtClean="0"/>
              <a:t>  /* extended methods */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chemeClr val="tx2"/>
                </a:solidFill>
              </a:rPr>
              <a:t>before () {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    $self-&gt;</a:t>
            </a:r>
            <a:r>
              <a:rPr lang="en-US" altLang="ja-JP" dirty="0" err="1" smtClean="0">
                <a:solidFill>
                  <a:schemeClr val="tx2"/>
                </a:solidFill>
              </a:rPr>
              <a:t>args</a:t>
            </a:r>
            <a:r>
              <a:rPr lang="en-US" altLang="ja-JP" dirty="0" smtClean="0">
                <a:solidFill>
                  <a:schemeClr val="tx2"/>
                </a:solidFill>
              </a:rPr>
              <a:t> = (</a:t>
            </a:r>
            <a:r>
              <a:rPr lang="en-US" altLang="ja-JP" dirty="0" smtClean="0"/>
              <a:t>$submitted</a:t>
            </a:r>
            <a:r>
              <a:rPr lang="en-US" altLang="ja-JP" dirty="0" smtClean="0">
                <a:solidFill>
                  <a:schemeClr val="tx2"/>
                </a:solidFill>
              </a:rPr>
              <a:t>+1);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  }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chemeClr val="accent2"/>
                </a:solidFill>
              </a:rPr>
              <a:t>after () {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    print "Job $self-&gt;</a:t>
            </a:r>
            <a:r>
              <a:rPr lang="en-US" altLang="ja-JP" dirty="0" err="1" smtClean="0">
                <a:solidFill>
                  <a:schemeClr val="accent2"/>
                </a:solidFill>
              </a:rPr>
              <a:t>args</a:t>
            </a:r>
            <a:r>
              <a:rPr lang="en-US" altLang="ja-JP" dirty="0" smtClean="0">
                <a:solidFill>
                  <a:schemeClr val="accent2"/>
                </a:solidFill>
              </a:rPr>
              <a:t>[0] terminated with exit code $self-&gt;</a:t>
            </a:r>
            <a:r>
              <a:rPr lang="en-US" altLang="ja-JP" dirty="0" err="1" smtClean="0">
                <a:solidFill>
                  <a:schemeClr val="accent2"/>
                </a:solidFill>
              </a:rPr>
              <a:t>exit_code</a:t>
            </a:r>
            <a:r>
              <a:rPr lang="en-US" altLang="ja-JP" dirty="0" smtClean="0">
                <a:solidFill>
                  <a:schemeClr val="accent2"/>
                </a:solidFill>
              </a:rPr>
              <a:t>."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    if ($self-&gt;</a:t>
            </a:r>
            <a:r>
              <a:rPr lang="en-US" altLang="ja-JP" dirty="0" err="1" smtClean="0">
                <a:solidFill>
                  <a:schemeClr val="accent2"/>
                </a:solidFill>
              </a:rPr>
              <a:t>args</a:t>
            </a:r>
            <a:r>
              <a:rPr lang="en-US" altLang="ja-JP" dirty="0" smtClean="0">
                <a:solidFill>
                  <a:schemeClr val="accent2"/>
                </a:solidFill>
              </a:rPr>
              <a:t>[0] == 50) { ... }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  }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err="1" smtClean="0">
                <a:solidFill>
                  <a:srgbClr val="FF0000"/>
                </a:solidFill>
              </a:rPr>
              <a:t>after_all</a:t>
            </a:r>
            <a:r>
              <a:rPr lang="en-US" altLang="ja-JP" dirty="0" smtClean="0">
                <a:solidFill>
                  <a:srgbClr val="FF0000"/>
                </a:solidFill>
              </a:rPr>
              <a:t> () {</a:t>
            </a: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    print "All jobs finished!"</a:t>
            </a: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  }</a:t>
            </a:r>
          </a:p>
          <a:p>
            <a:pPr>
              <a:buNone/>
            </a:pPr>
            <a:r>
              <a:rPr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71736" y="4929198"/>
            <a:ext cx="6643734" cy="17145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do()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2714612" y="5214950"/>
            <a:ext cx="1357322" cy="85725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Loop_job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 smtClean="0"/>
              <a:t>before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29388" y="6072230"/>
            <a:ext cx="150019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イベント</a:t>
            </a:r>
            <a:r>
              <a:rPr kumimoji="1"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3929058" y="5214950"/>
            <a:ext cx="1357322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My_loop_job</a:t>
            </a:r>
            <a:r>
              <a:rPr lang="en-US" altLang="ja-JP" sz="1200" dirty="0" smtClean="0"/>
              <a:t>.</a:t>
            </a:r>
            <a:br>
              <a:rPr lang="en-US" altLang="ja-JP" sz="1200" dirty="0" smtClean="0"/>
            </a:br>
            <a:r>
              <a:rPr lang="en-US" altLang="ja-JP" sz="1200" dirty="0" smtClean="0"/>
              <a:t>before</a:t>
            </a:r>
            <a:endParaRPr kumimoji="1" lang="ja-JP" altLang="en-US" sz="1200" dirty="0"/>
          </a:p>
        </p:txBody>
      </p:sp>
      <p:sp>
        <p:nvSpPr>
          <p:cNvPr id="6" name="右矢印 5"/>
          <p:cNvSpPr/>
          <p:nvPr/>
        </p:nvSpPr>
        <p:spPr>
          <a:xfrm>
            <a:off x="5143504" y="5214974"/>
            <a:ext cx="1428760" cy="8572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ジョブ投入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rot="5400000" flipH="1" flipV="1">
            <a:off x="5750727" y="5678527"/>
            <a:ext cx="1356528" cy="7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右矢印 6"/>
          <p:cNvSpPr/>
          <p:nvPr/>
        </p:nvSpPr>
        <p:spPr>
          <a:xfrm>
            <a:off x="6429388" y="5214974"/>
            <a:ext cx="1428760" cy="8572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My_loop_job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 smtClean="0"/>
              <a:t>after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7715272" y="5214950"/>
            <a:ext cx="1428760" cy="8572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Loop_job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 smtClean="0"/>
              <a:t>after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ジョブの同時</a:t>
            </a:r>
            <a:r>
              <a:rPr lang="ja-JP" altLang="en-US" dirty="0" smtClean="0"/>
              <a:t>実行数を制限するための</a:t>
            </a:r>
            <a:r>
              <a:rPr lang="en-US" altLang="ja-JP" dirty="0" smtClean="0"/>
              <a:t>library</a:t>
            </a:r>
            <a:r>
              <a:rPr lang="ja-JP" altLang="en-US" dirty="0" smtClean="0"/>
              <a:t> </a:t>
            </a:r>
            <a:r>
              <a:rPr lang="en-US" altLang="ja-JP" dirty="0" smtClean="0"/>
              <a:t>class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/>
              <a:t>Restrict_job</a:t>
            </a:r>
            <a:r>
              <a:rPr lang="en-US" altLang="ja-JP" dirty="0" smtClean="0"/>
              <a:t> : Job</a:t>
            </a:r>
          </a:p>
          <a:p>
            <a:pPr>
              <a:buNone/>
            </a:pPr>
            <a:r>
              <a:rPr lang="en-US" altLang="ja-JP" dirty="0" smtClean="0"/>
              <a:t>{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FF0000"/>
                </a:solidFill>
              </a:rPr>
              <a:t>static </a:t>
            </a:r>
            <a:r>
              <a:rPr lang="en-US" altLang="ja-JP" dirty="0" err="1" smtClean="0">
                <a:solidFill>
                  <a:srgbClr val="FF0000"/>
                </a:solidFill>
              </a:rPr>
              <a:t>max_concurrency</a:t>
            </a:r>
            <a:r>
              <a:rPr lang="en-US" altLang="ja-JP" dirty="0" smtClean="0">
                <a:solidFill>
                  <a:srgbClr val="FF0000"/>
                </a:solidFill>
              </a:rPr>
              <a:t>;</a:t>
            </a:r>
            <a:r>
              <a:rPr lang="ja-JP" altLang="en-US" dirty="0" smtClean="0"/>
              <a:t>   </a:t>
            </a:r>
            <a:r>
              <a:rPr lang="en-US" altLang="ja-JP" dirty="0" smtClean="0"/>
              <a:t>//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user-defined</a:t>
            </a:r>
          </a:p>
          <a:p>
            <a:pPr>
              <a:buNone/>
            </a:pPr>
            <a:r>
              <a:rPr lang="en-US" altLang="ja-JP" dirty="0" smtClean="0"/>
              <a:t>  static private semaphore</a:t>
            </a:r>
            <a:r>
              <a:rPr lang="ja-JP" altLang="en-US" dirty="0" smtClean="0"/>
              <a:t> </a:t>
            </a:r>
            <a:r>
              <a:rPr lang="en-US" altLang="ja-JP" dirty="0" smtClean="0"/>
              <a:t>=</a:t>
            </a:r>
            <a:r>
              <a:rPr lang="ja-JP" altLang="en-US" dirty="0" smtClean="0"/>
              <a:t> </a:t>
            </a:r>
            <a:r>
              <a:rPr lang="en-US" altLang="ja-JP" dirty="0" smtClean="0"/>
              <a:t>Semaphore-&gt;new($</a:t>
            </a:r>
            <a:r>
              <a:rPr lang="en-US" altLang="ja-JP" dirty="0" err="1" smtClean="0"/>
              <a:t>max_concurrency</a:t>
            </a:r>
            <a:r>
              <a:rPr lang="en-US" altLang="ja-JP" dirty="0" smtClean="0"/>
              <a:t>);</a:t>
            </a:r>
          </a:p>
          <a:p>
            <a:pPr>
              <a:buNone/>
            </a:pPr>
            <a:r>
              <a:rPr lang="en-US" altLang="ja-JP" dirty="0" smtClean="0"/>
              <a:t>  /* extended methods */</a:t>
            </a:r>
          </a:p>
          <a:p>
            <a:pPr>
              <a:buNone/>
            </a:pPr>
            <a:r>
              <a:rPr lang="ja-JP" altLang="en-US" dirty="0" smtClean="0"/>
              <a:t>  </a:t>
            </a:r>
            <a:r>
              <a:rPr lang="en-US" altLang="ja-JP" dirty="0" smtClean="0"/>
              <a:t>before () {</a:t>
            </a:r>
            <a:r>
              <a:rPr lang="ja-JP" altLang="en-US" dirty="0" smtClean="0"/>
              <a:t>        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と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after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は同時に実行され得るため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semaphore</a:t>
            </a:r>
          </a:p>
          <a:p>
            <a:pPr>
              <a:buNone/>
            </a:pPr>
            <a:r>
              <a:rPr lang="en-US" altLang="ja-JP" dirty="0" smtClean="0"/>
              <a:t>    $</a:t>
            </a:r>
            <a:r>
              <a:rPr lang="en-US" altLang="ja-JP" dirty="0" err="1" smtClean="0"/>
              <a:t>semapohre</a:t>
            </a:r>
            <a:r>
              <a:rPr lang="en-US" altLang="ja-JP" dirty="0" smtClean="0"/>
              <a:t>-&gt;</a:t>
            </a:r>
            <a:r>
              <a:rPr lang="en-US" altLang="ja-JP" dirty="0" err="1" smtClean="0"/>
              <a:t>aquire</a:t>
            </a:r>
            <a:r>
              <a:rPr lang="en-US" altLang="ja-JP" dirty="0" smtClean="0"/>
              <a:t>();</a:t>
            </a:r>
          </a:p>
          <a:p>
            <a:pPr>
              <a:buNone/>
            </a:pPr>
            <a:r>
              <a:rPr lang="en-US" altLang="ja-JP" dirty="0" smtClean="0"/>
              <a:t>  }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chemeClr val="accent2"/>
                </a:solidFill>
              </a:rPr>
              <a:t>after () {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    $semaphore-&gt;release();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  }</a:t>
            </a:r>
          </a:p>
          <a:p>
            <a:pPr>
              <a:buNone/>
            </a:pPr>
            <a:r>
              <a:rPr lang="en-US" altLang="ja-JP" dirty="0" smtClean="0"/>
              <a:t>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ジョブ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個，同時実行</a:t>
            </a:r>
            <a:r>
              <a:rPr kumimoji="1" lang="en-US" altLang="ja-JP" dirty="0" smtClean="0"/>
              <a:t>&lt;=10</a:t>
            </a:r>
            <a:r>
              <a:rPr kumimoji="1" lang="ja-JP" altLang="en-US" dirty="0" smtClean="0"/>
              <a:t>個 </a:t>
            </a:r>
            <a:r>
              <a:rPr kumimoji="1" lang="en-US" altLang="ja-JP" dirty="0" smtClean="0"/>
              <a:t>(level1)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31929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smtClean="0"/>
              <a:t>;;;</a:t>
            </a:r>
            <a:r>
              <a:rPr lang="ja-JP" altLang="en-US" sz="1800" dirty="0" smtClean="0"/>
              <a:t>  </a:t>
            </a:r>
            <a:r>
              <a:rPr lang="en-US" altLang="ja-JP" sz="1800" dirty="0" smtClean="0"/>
              <a:t>100</a:t>
            </a:r>
            <a:r>
              <a:rPr lang="ja-JP" altLang="en-US" sz="1800" dirty="0" smtClean="0"/>
              <a:t>個のジョブを投入し，全て終了後メッセージを表示．同時投入ジョブ数を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に制限</a:t>
            </a:r>
            <a:endParaRPr lang="en-US" altLang="ja-JP" sz="1800" dirty="0" smtClean="0"/>
          </a:p>
          <a:p>
            <a:pPr>
              <a:buNone/>
            </a:pPr>
            <a:r>
              <a:rPr lang="en-US" altLang="ja-JP" sz="1800" dirty="0" smtClean="0"/>
              <a:t>class </a:t>
            </a:r>
            <a:r>
              <a:rPr lang="en-US" altLang="ja-JP" sz="1800" dirty="0" err="1" smtClean="0"/>
              <a:t>My_loop_restrict_job</a:t>
            </a:r>
            <a:r>
              <a:rPr lang="en-US" altLang="ja-JP" sz="1800" dirty="0" smtClean="0"/>
              <a:t> : </a:t>
            </a:r>
            <a:r>
              <a:rPr lang="en-US" altLang="ja-JP" sz="1800" dirty="0" err="1" smtClean="0"/>
              <a:t>Restrict_job</a:t>
            </a:r>
            <a:r>
              <a:rPr lang="en-US" altLang="ja-JP" sz="1800" dirty="0" smtClean="0"/>
              <a:t>, </a:t>
            </a:r>
            <a:r>
              <a:rPr lang="en-US" altLang="ja-JP" sz="1800" dirty="0" err="1" smtClean="0"/>
              <a:t>Loop_job</a:t>
            </a:r>
            <a:r>
              <a:rPr lang="ja-JP" altLang="en-US" sz="1800" dirty="0" smtClean="0"/>
              <a:t>          </a:t>
            </a:r>
            <a:r>
              <a:rPr lang="en-US" altLang="ja-JP" sz="1800" dirty="0" smtClean="0"/>
              <a:t>//</a:t>
            </a:r>
            <a:r>
              <a:rPr lang="ja-JP" altLang="en-US" sz="1800" dirty="0" smtClean="0"/>
              <a:t> 多重継承</a:t>
            </a:r>
            <a:endParaRPr lang="en-US" altLang="ja-JP" sz="1800" dirty="0" smtClean="0"/>
          </a:p>
          <a:p>
            <a:pPr>
              <a:buNone/>
            </a:pPr>
            <a:r>
              <a:rPr lang="en-US" altLang="ja-JP" sz="1800" dirty="0" smtClean="0"/>
              <a:t>{</a:t>
            </a:r>
          </a:p>
          <a:p>
            <a:pPr>
              <a:buNone/>
            </a:pPr>
            <a:r>
              <a:rPr lang="en-US" altLang="ja-JP" sz="1800" dirty="0" smtClean="0"/>
              <a:t>  /* default values</a:t>
            </a:r>
            <a:r>
              <a:rPr lang="ja-JP" altLang="en-US" sz="1800" dirty="0" smtClean="0"/>
              <a:t>（全ジョブ共通の情報） *</a:t>
            </a:r>
            <a:r>
              <a:rPr lang="en-US" altLang="ja-JP" sz="1800" dirty="0" smtClean="0"/>
              <a:t>/</a:t>
            </a:r>
          </a:p>
          <a:p>
            <a:pPr>
              <a:buNone/>
            </a:pPr>
            <a:r>
              <a:rPr lang="en-US" altLang="ja-JP" sz="1800" dirty="0" smtClean="0"/>
              <a:t>  exec = "./sample";</a:t>
            </a:r>
          </a:p>
          <a:p>
            <a:pPr>
              <a:buNone/>
            </a:pPr>
            <a:r>
              <a:rPr lang="en-US" altLang="ja-JP" sz="1800" dirty="0" smtClean="0"/>
              <a:t>  </a:t>
            </a:r>
            <a:r>
              <a:rPr lang="en-US" altLang="ja-JP" sz="1800" dirty="0" err="1" smtClean="0"/>
              <a:t>NQS_queue</a:t>
            </a:r>
            <a:r>
              <a:rPr lang="en-US" altLang="ja-JP" sz="1800" dirty="0" smtClean="0"/>
              <a:t> = "queue1";   </a:t>
            </a: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argument of </a:t>
            </a:r>
            <a:r>
              <a:rPr lang="en-US" altLang="ja-JP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qsub</a:t>
            </a: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-q option</a:t>
            </a:r>
          </a:p>
          <a:p>
            <a:pPr>
              <a:buNone/>
            </a:pPr>
            <a:r>
              <a:rPr lang="en-US" altLang="ja-JP" sz="1800" dirty="0" smtClean="0"/>
              <a:t>  </a:t>
            </a:r>
            <a:r>
              <a:rPr lang="en-US" altLang="ja-JP" sz="1800" dirty="0" err="1" smtClean="0"/>
              <a:t>njob</a:t>
            </a:r>
            <a:r>
              <a:rPr lang="en-US" altLang="ja-JP" sz="1800" dirty="0" smtClean="0"/>
              <a:t> = 100;		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max_concurrency</a:t>
            </a:r>
            <a:r>
              <a:rPr lang="en-US" altLang="ja-JP" sz="1800" dirty="0" smtClean="0">
                <a:solidFill>
                  <a:srgbClr val="FF0000"/>
                </a:solidFill>
              </a:rPr>
              <a:t> = 10;</a:t>
            </a:r>
          </a:p>
          <a:p>
            <a:pPr>
              <a:buNone/>
            </a:pPr>
            <a:r>
              <a:rPr lang="en-US" altLang="ja-JP" sz="1800" dirty="0" smtClean="0"/>
              <a:t>  /* extended methods */</a:t>
            </a:r>
          </a:p>
          <a:p>
            <a:pPr>
              <a:buNone/>
            </a:pPr>
            <a:r>
              <a:rPr lang="en-US" altLang="ja-JP" sz="1800" dirty="0" smtClean="0"/>
              <a:t>  </a:t>
            </a:r>
            <a:r>
              <a:rPr lang="en-US" altLang="ja-JP" sz="1800" dirty="0" smtClean="0">
                <a:solidFill>
                  <a:schemeClr val="tx2"/>
                </a:solidFill>
              </a:rPr>
              <a:t>before () {  $self-&gt;</a:t>
            </a:r>
            <a:r>
              <a:rPr lang="en-US" altLang="ja-JP" sz="1800" dirty="0" err="1" smtClean="0">
                <a:solidFill>
                  <a:schemeClr val="tx2"/>
                </a:solidFill>
              </a:rPr>
              <a:t>args</a:t>
            </a:r>
            <a:r>
              <a:rPr lang="en-US" altLang="ja-JP" sz="1800" dirty="0" smtClean="0">
                <a:solidFill>
                  <a:schemeClr val="tx2"/>
                </a:solidFill>
              </a:rPr>
              <a:t> = ($submitted+1);</a:t>
            </a:r>
            <a:r>
              <a:rPr lang="ja-JP" altLang="en-US" sz="1800" dirty="0" smtClean="0">
                <a:solidFill>
                  <a:schemeClr val="tx2"/>
                </a:solidFill>
              </a:rPr>
              <a:t>  </a:t>
            </a:r>
            <a:r>
              <a:rPr lang="en-US" altLang="ja-JP" sz="1800" dirty="0" smtClean="0">
                <a:solidFill>
                  <a:schemeClr val="tx2"/>
                </a:solidFill>
              </a:rPr>
              <a:t>}</a:t>
            </a:r>
          </a:p>
          <a:p>
            <a:pPr>
              <a:buNone/>
            </a:pPr>
            <a:r>
              <a:rPr lang="ja-JP" altLang="en-US" sz="1800" dirty="0" smtClean="0">
                <a:solidFill>
                  <a:schemeClr val="accent2"/>
                </a:solidFill>
              </a:rPr>
              <a:t>  </a:t>
            </a:r>
            <a:r>
              <a:rPr lang="en-US" altLang="ja-JP" sz="1800" dirty="0" smtClean="0">
                <a:solidFill>
                  <a:schemeClr val="accent2"/>
                </a:solidFill>
              </a:rPr>
              <a:t>after () 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accent2"/>
                </a:solidFill>
              </a:rPr>
              <a:t>    print "Job $self-&gt;</a:t>
            </a:r>
            <a:r>
              <a:rPr lang="en-US" altLang="ja-JP" sz="1800" dirty="0" err="1" smtClean="0">
                <a:solidFill>
                  <a:schemeClr val="accent2"/>
                </a:solidFill>
              </a:rPr>
              <a:t>args</a:t>
            </a:r>
            <a:r>
              <a:rPr lang="en-US" altLang="ja-JP" sz="1800" dirty="0" smtClean="0">
                <a:solidFill>
                  <a:schemeClr val="accent2"/>
                </a:solidFill>
              </a:rPr>
              <a:t>[0] terminated with exit code $self-&gt;</a:t>
            </a:r>
            <a:r>
              <a:rPr lang="en-US" altLang="ja-JP" sz="1800" dirty="0" err="1" smtClean="0">
                <a:solidFill>
                  <a:schemeClr val="accent2"/>
                </a:solidFill>
              </a:rPr>
              <a:t>exit_code</a:t>
            </a:r>
            <a:r>
              <a:rPr lang="en-US" altLang="ja-JP" sz="1800" dirty="0" smtClean="0">
                <a:solidFill>
                  <a:schemeClr val="accent2"/>
                </a:solidFill>
              </a:rPr>
              <a:t>."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accent2"/>
                </a:solidFill>
              </a:rPr>
              <a:t>    if ($self-&gt;</a:t>
            </a:r>
            <a:r>
              <a:rPr lang="en-US" altLang="ja-JP" sz="1800" dirty="0" err="1" smtClean="0">
                <a:solidFill>
                  <a:schemeClr val="accent2"/>
                </a:solidFill>
              </a:rPr>
              <a:t>args</a:t>
            </a:r>
            <a:r>
              <a:rPr lang="en-US" altLang="ja-JP" sz="1800" dirty="0" smtClean="0">
                <a:solidFill>
                  <a:schemeClr val="accent2"/>
                </a:solidFill>
              </a:rPr>
              <a:t>[0] == 50) { ... }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accent2"/>
                </a:solidFill>
              </a:rPr>
              <a:t>  }</a:t>
            </a:r>
          </a:p>
          <a:p>
            <a:pPr>
              <a:buNone/>
            </a:pPr>
            <a:r>
              <a:rPr lang="en-US" altLang="ja-JP" sz="1800" dirty="0" smtClean="0"/>
              <a:t>  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after_all</a:t>
            </a:r>
            <a:r>
              <a:rPr lang="en-US" altLang="ja-JP" sz="1800" dirty="0" smtClean="0">
                <a:solidFill>
                  <a:srgbClr val="FF0000"/>
                </a:solidFill>
              </a:rPr>
              <a:t> () {</a:t>
            </a:r>
            <a:r>
              <a:rPr lang="ja-JP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ja-JP" sz="1800" dirty="0" smtClean="0">
                <a:solidFill>
                  <a:srgbClr val="FF0000"/>
                </a:solidFill>
              </a:rPr>
              <a:t>print “All jobs finished!”</a:t>
            </a:r>
            <a:r>
              <a:rPr lang="ja-JP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ja-JP" sz="18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altLang="ja-JP" sz="1800" dirty="0" smtClean="0"/>
              <a:t>}</a:t>
            </a:r>
          </a:p>
          <a:p>
            <a:pPr>
              <a:buNone/>
            </a:pPr>
            <a:endParaRPr kumimoji="1" lang="ja-JP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ジョブ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個，同時実行</a:t>
            </a:r>
            <a:r>
              <a:rPr kumimoji="1" lang="en-US" altLang="ja-JP" dirty="0" smtClean="0"/>
              <a:t>&lt;=10</a:t>
            </a:r>
            <a:r>
              <a:rPr kumimoji="1" lang="ja-JP" altLang="en-US" dirty="0" smtClean="0"/>
              <a:t>個 </a:t>
            </a:r>
            <a:r>
              <a:rPr kumimoji="1" lang="en-US" altLang="ja-JP" dirty="0" smtClean="0"/>
              <a:t>(level1)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31929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smtClean="0"/>
              <a:t>;;;</a:t>
            </a:r>
            <a:r>
              <a:rPr lang="ja-JP" altLang="en-US" sz="1800" dirty="0" smtClean="0"/>
              <a:t>  </a:t>
            </a:r>
            <a:r>
              <a:rPr lang="en-US" altLang="ja-JP" sz="1800" dirty="0" smtClean="0"/>
              <a:t>100</a:t>
            </a:r>
            <a:r>
              <a:rPr lang="ja-JP" altLang="en-US" sz="1800" dirty="0" smtClean="0"/>
              <a:t>個のジョブを投入し，全て終了後メッセージを表示．同時投入ジョブ数を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に制限</a:t>
            </a:r>
            <a:endParaRPr lang="en-US" altLang="ja-JP" sz="1800" dirty="0" smtClean="0"/>
          </a:p>
          <a:p>
            <a:pPr>
              <a:buNone/>
            </a:pPr>
            <a:r>
              <a:rPr lang="en-US" altLang="ja-JP" sz="1800" dirty="0" smtClean="0"/>
              <a:t>class </a:t>
            </a:r>
            <a:r>
              <a:rPr lang="en-US" altLang="ja-JP" sz="1800" dirty="0" err="1" smtClean="0"/>
              <a:t>My_loop_restrict_job</a:t>
            </a:r>
            <a:r>
              <a:rPr lang="en-US" altLang="ja-JP" sz="1800" dirty="0" smtClean="0"/>
              <a:t> : </a:t>
            </a:r>
            <a:r>
              <a:rPr lang="en-US" altLang="ja-JP" sz="1800" dirty="0" err="1" smtClean="0"/>
              <a:t>Restrict_job</a:t>
            </a:r>
            <a:r>
              <a:rPr lang="en-US" altLang="ja-JP" sz="1800" dirty="0" smtClean="0"/>
              <a:t>,</a:t>
            </a:r>
            <a:r>
              <a:rPr lang="ja-JP" altLang="en-US" sz="1800" dirty="0" smtClean="0"/>
              <a:t> </a:t>
            </a:r>
            <a:r>
              <a:rPr lang="en-US" altLang="ja-JP" sz="1800" dirty="0" err="1" smtClean="0"/>
              <a:t>Loop_job</a:t>
            </a:r>
            <a:r>
              <a:rPr lang="ja-JP" altLang="en-US" sz="1800" dirty="0" smtClean="0"/>
              <a:t>          </a:t>
            </a:r>
            <a:r>
              <a:rPr lang="en-US" altLang="ja-JP" sz="1800" dirty="0" smtClean="0"/>
              <a:t>//</a:t>
            </a:r>
            <a:r>
              <a:rPr lang="ja-JP" altLang="en-US" sz="1800" dirty="0" smtClean="0"/>
              <a:t> 多重継承</a:t>
            </a:r>
            <a:endParaRPr lang="en-US" altLang="ja-JP" sz="1800" dirty="0" smtClean="0"/>
          </a:p>
          <a:p>
            <a:pPr>
              <a:buNone/>
            </a:pPr>
            <a:r>
              <a:rPr lang="en-US" altLang="ja-JP" sz="1800" dirty="0" smtClean="0"/>
              <a:t>{</a:t>
            </a:r>
          </a:p>
          <a:p>
            <a:pPr>
              <a:buNone/>
            </a:pPr>
            <a:r>
              <a:rPr lang="en-US" altLang="ja-JP" sz="1800" dirty="0" smtClean="0"/>
              <a:t>  /* default values</a:t>
            </a:r>
            <a:r>
              <a:rPr lang="ja-JP" altLang="en-US" sz="1800" dirty="0" smtClean="0"/>
              <a:t>（全ジョブ共通の情報） *</a:t>
            </a:r>
            <a:r>
              <a:rPr lang="en-US" altLang="ja-JP" sz="1800" dirty="0" smtClean="0"/>
              <a:t>/</a:t>
            </a:r>
          </a:p>
          <a:p>
            <a:pPr>
              <a:buNone/>
            </a:pPr>
            <a:r>
              <a:rPr lang="en-US" altLang="ja-JP" sz="1800" dirty="0" smtClean="0"/>
              <a:t>  exec = "./sample";</a:t>
            </a:r>
          </a:p>
          <a:p>
            <a:pPr>
              <a:buNone/>
            </a:pPr>
            <a:r>
              <a:rPr lang="en-US" altLang="ja-JP" sz="1800" dirty="0" smtClean="0"/>
              <a:t>  </a:t>
            </a:r>
            <a:r>
              <a:rPr lang="en-US" altLang="ja-JP" sz="1800" dirty="0" err="1" smtClean="0"/>
              <a:t>NQS_queue</a:t>
            </a:r>
            <a:r>
              <a:rPr lang="en-US" altLang="ja-JP" sz="1800" dirty="0" smtClean="0"/>
              <a:t> = "queue1";   // argument of </a:t>
            </a:r>
            <a:r>
              <a:rPr lang="en-US" altLang="ja-JP" sz="1800" dirty="0" err="1" smtClean="0"/>
              <a:t>qsub</a:t>
            </a:r>
            <a:r>
              <a:rPr lang="en-US" altLang="ja-JP" sz="1800" dirty="0" smtClean="0"/>
              <a:t> -q option</a:t>
            </a:r>
          </a:p>
          <a:p>
            <a:pPr>
              <a:buNone/>
            </a:pPr>
            <a:r>
              <a:rPr lang="en-US" altLang="ja-JP" sz="1800" dirty="0" smtClean="0"/>
              <a:t>  </a:t>
            </a:r>
            <a:r>
              <a:rPr lang="en-US" altLang="ja-JP" sz="1800" dirty="0" err="1" smtClean="0"/>
              <a:t>njob</a:t>
            </a:r>
            <a:r>
              <a:rPr lang="en-US" altLang="ja-JP" sz="1800" dirty="0" smtClean="0"/>
              <a:t> = 100;		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max_concurrency</a:t>
            </a:r>
            <a:r>
              <a:rPr lang="en-US" altLang="ja-JP" sz="1800" dirty="0" smtClean="0">
                <a:solidFill>
                  <a:srgbClr val="FF0000"/>
                </a:solidFill>
              </a:rPr>
              <a:t> = 10;</a:t>
            </a:r>
          </a:p>
          <a:p>
            <a:pPr>
              <a:buNone/>
            </a:pPr>
            <a:r>
              <a:rPr lang="en-US" altLang="ja-JP" sz="1800" dirty="0" smtClean="0"/>
              <a:t>  /* extended methods */</a:t>
            </a:r>
          </a:p>
          <a:p>
            <a:pPr>
              <a:buNone/>
            </a:pPr>
            <a:r>
              <a:rPr lang="en-US" altLang="ja-JP" sz="1800" dirty="0" smtClean="0"/>
              <a:t>  </a:t>
            </a:r>
            <a:r>
              <a:rPr lang="en-US" altLang="ja-JP" sz="1800" dirty="0" smtClean="0">
                <a:solidFill>
                  <a:schemeClr val="tx2"/>
                </a:solidFill>
              </a:rPr>
              <a:t>before () {  $self-&gt;</a:t>
            </a:r>
            <a:r>
              <a:rPr lang="en-US" altLang="ja-JP" sz="1800" dirty="0" err="1" smtClean="0">
                <a:solidFill>
                  <a:schemeClr val="tx2"/>
                </a:solidFill>
              </a:rPr>
              <a:t>args</a:t>
            </a:r>
            <a:r>
              <a:rPr lang="en-US" altLang="ja-JP" sz="1800" dirty="0" smtClean="0">
                <a:solidFill>
                  <a:schemeClr val="tx2"/>
                </a:solidFill>
              </a:rPr>
              <a:t> = ($submitted+1);</a:t>
            </a:r>
            <a:r>
              <a:rPr lang="ja-JP" altLang="en-US" sz="1800" dirty="0" smtClean="0">
                <a:solidFill>
                  <a:schemeClr val="tx2"/>
                </a:solidFill>
              </a:rPr>
              <a:t>  </a:t>
            </a:r>
            <a:r>
              <a:rPr lang="en-US" altLang="ja-JP" sz="1800" dirty="0" smtClean="0">
                <a:solidFill>
                  <a:schemeClr val="tx2"/>
                </a:solidFill>
              </a:rPr>
              <a:t>}</a:t>
            </a:r>
          </a:p>
          <a:p>
            <a:pPr>
              <a:buNone/>
            </a:pPr>
            <a:r>
              <a:rPr lang="ja-JP" altLang="en-US" sz="1800" dirty="0" smtClean="0">
                <a:solidFill>
                  <a:schemeClr val="accent2"/>
                </a:solidFill>
              </a:rPr>
              <a:t>  </a:t>
            </a:r>
            <a:r>
              <a:rPr lang="en-US" altLang="ja-JP" sz="1800" dirty="0" smtClean="0">
                <a:solidFill>
                  <a:schemeClr val="accent2"/>
                </a:solidFill>
              </a:rPr>
              <a:t>after () 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accent2"/>
                </a:solidFill>
              </a:rPr>
              <a:t>    print "Job $self-&gt;</a:t>
            </a:r>
            <a:r>
              <a:rPr lang="en-US" altLang="ja-JP" sz="1800" dirty="0" err="1" smtClean="0">
                <a:solidFill>
                  <a:schemeClr val="accent2"/>
                </a:solidFill>
              </a:rPr>
              <a:t>args</a:t>
            </a:r>
            <a:r>
              <a:rPr lang="en-US" altLang="ja-JP" sz="1800" dirty="0" smtClean="0">
                <a:solidFill>
                  <a:schemeClr val="accent2"/>
                </a:solidFill>
              </a:rPr>
              <a:t>[0] terminated with exit code $self-&gt;</a:t>
            </a:r>
            <a:r>
              <a:rPr lang="en-US" altLang="ja-JP" sz="1800" dirty="0" err="1" smtClean="0">
                <a:solidFill>
                  <a:schemeClr val="accent2"/>
                </a:solidFill>
              </a:rPr>
              <a:t>exit_code</a:t>
            </a:r>
            <a:r>
              <a:rPr lang="en-US" altLang="ja-JP" sz="1800" dirty="0" smtClean="0">
                <a:solidFill>
                  <a:schemeClr val="accent2"/>
                </a:solidFill>
              </a:rPr>
              <a:t>."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accent2"/>
                </a:solidFill>
              </a:rPr>
              <a:t>    if ($self-&gt;</a:t>
            </a:r>
            <a:r>
              <a:rPr lang="en-US" altLang="ja-JP" sz="1800" dirty="0" err="1" smtClean="0">
                <a:solidFill>
                  <a:schemeClr val="accent2"/>
                </a:solidFill>
              </a:rPr>
              <a:t>args</a:t>
            </a:r>
            <a:r>
              <a:rPr lang="en-US" altLang="ja-JP" sz="1800" dirty="0" smtClean="0">
                <a:solidFill>
                  <a:schemeClr val="accent2"/>
                </a:solidFill>
              </a:rPr>
              <a:t>[0] == 50) { ... }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accent2"/>
                </a:solidFill>
              </a:rPr>
              <a:t>  }</a:t>
            </a:r>
          </a:p>
          <a:p>
            <a:pPr>
              <a:buNone/>
            </a:pPr>
            <a:r>
              <a:rPr lang="en-US" altLang="ja-JP" sz="1800" dirty="0" smtClean="0"/>
              <a:t>  </a:t>
            </a:r>
            <a:r>
              <a:rPr lang="en-US" altLang="ja-JP" sz="1800" dirty="0" err="1" smtClean="0"/>
              <a:t>after_all</a:t>
            </a:r>
            <a:r>
              <a:rPr lang="en-US" altLang="ja-JP" sz="1800" dirty="0" smtClean="0"/>
              <a:t> () {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print “All jobs finished!”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}</a:t>
            </a:r>
          </a:p>
          <a:p>
            <a:pPr>
              <a:buNone/>
            </a:pPr>
            <a:r>
              <a:rPr lang="en-US" altLang="ja-JP" sz="1800" dirty="0" smtClean="0"/>
              <a:t>}</a:t>
            </a:r>
          </a:p>
          <a:p>
            <a:pPr>
              <a:buNone/>
            </a:pPr>
            <a:endParaRPr kumimoji="1" lang="ja-JP" altLang="en-US" sz="1800" dirty="0"/>
          </a:p>
        </p:txBody>
      </p:sp>
      <p:sp>
        <p:nvSpPr>
          <p:cNvPr id="4" name="正方形/長方形 3"/>
          <p:cNvSpPr/>
          <p:nvPr/>
        </p:nvSpPr>
        <p:spPr>
          <a:xfrm>
            <a:off x="142844" y="2357430"/>
            <a:ext cx="8929750" cy="17145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do()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142844" y="2643182"/>
            <a:ext cx="1357322" cy="85725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Restict_job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 smtClean="0"/>
              <a:t>before</a:t>
            </a:r>
            <a:r>
              <a:rPr lang="ja-JP" altLang="en-US" sz="1600" dirty="0" smtClean="0"/>
              <a:t> </a:t>
            </a:r>
            <a:endParaRPr kumimoji="1" lang="ja-JP" altLang="en-US" sz="1600" dirty="0"/>
          </a:p>
        </p:txBody>
      </p:sp>
      <p:sp>
        <p:nvSpPr>
          <p:cNvPr id="6" name="右矢印 5"/>
          <p:cNvSpPr/>
          <p:nvPr/>
        </p:nvSpPr>
        <p:spPr>
          <a:xfrm>
            <a:off x="1357290" y="2643158"/>
            <a:ext cx="1357322" cy="85725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Loop_job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 smtClean="0"/>
              <a:t>before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2571736" y="2643158"/>
            <a:ext cx="1357322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My_loop</a:t>
            </a:r>
            <a:r>
              <a:rPr lang="en-US" altLang="ja-JP" sz="1200" dirty="0" smtClean="0"/>
              <a:t>_</a:t>
            </a:r>
            <a:br>
              <a:rPr lang="en-US" altLang="ja-JP" sz="1200" dirty="0" smtClean="0"/>
            </a:br>
            <a:r>
              <a:rPr lang="en-US" altLang="ja-JP" sz="1200" dirty="0" err="1" smtClean="0"/>
              <a:t>restrict_job</a:t>
            </a:r>
            <a:r>
              <a:rPr lang="en-US" altLang="ja-JP" sz="1200" dirty="0" smtClean="0"/>
              <a:t>.</a:t>
            </a:r>
            <a:br>
              <a:rPr lang="en-US" altLang="ja-JP" sz="1200" dirty="0" smtClean="0"/>
            </a:br>
            <a:r>
              <a:rPr lang="en-US" altLang="ja-JP" sz="1200" dirty="0" smtClean="0"/>
              <a:t>before</a:t>
            </a:r>
            <a:endParaRPr kumimoji="1" lang="ja-JP" altLang="en-US" sz="1200" dirty="0"/>
          </a:p>
        </p:txBody>
      </p:sp>
      <p:sp>
        <p:nvSpPr>
          <p:cNvPr id="9" name="右矢印 8"/>
          <p:cNvSpPr/>
          <p:nvPr/>
        </p:nvSpPr>
        <p:spPr>
          <a:xfrm>
            <a:off x="3786182" y="2643182"/>
            <a:ext cx="1428760" cy="8572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ジョブ投入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5072066" y="2643182"/>
            <a:ext cx="1428760" cy="8572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/>
              <a:t>My_loop</a:t>
            </a:r>
            <a:r>
              <a:rPr lang="en-US" altLang="ja-JP" sz="1050" dirty="0" smtClean="0"/>
              <a:t>_</a:t>
            </a:r>
            <a:br>
              <a:rPr lang="en-US" altLang="ja-JP" sz="1050" dirty="0" smtClean="0"/>
            </a:br>
            <a:r>
              <a:rPr lang="en-US" altLang="ja-JP" sz="1050" dirty="0" err="1" smtClean="0"/>
              <a:t>restrict_job</a:t>
            </a:r>
            <a:r>
              <a:rPr lang="en-US" altLang="ja-JP" sz="1200" dirty="0" smtClean="0"/>
              <a:t>.</a:t>
            </a:r>
            <a:br>
              <a:rPr lang="en-US" altLang="ja-JP" sz="1200" dirty="0" smtClean="0"/>
            </a:br>
            <a:r>
              <a:rPr lang="en-US" altLang="ja-JP" sz="1200" dirty="0" smtClean="0"/>
              <a:t>after</a:t>
            </a:r>
            <a:endParaRPr kumimoji="1" lang="ja-JP" altLang="en-US" sz="1200" dirty="0"/>
          </a:p>
        </p:txBody>
      </p:sp>
      <p:sp>
        <p:nvSpPr>
          <p:cNvPr id="12" name="右矢印 11"/>
          <p:cNvSpPr/>
          <p:nvPr/>
        </p:nvSpPr>
        <p:spPr>
          <a:xfrm>
            <a:off x="6357950" y="2643158"/>
            <a:ext cx="1428760" cy="8572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Loop_job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 smtClean="0"/>
              <a:t>after</a:t>
            </a:r>
            <a:endParaRPr kumimoji="1" lang="ja-JP" altLang="en-US" dirty="0"/>
          </a:p>
        </p:txBody>
      </p:sp>
      <p:sp>
        <p:nvSpPr>
          <p:cNvPr id="14" name="右矢印 13"/>
          <p:cNvSpPr/>
          <p:nvPr/>
        </p:nvSpPr>
        <p:spPr>
          <a:xfrm>
            <a:off x="7643834" y="2643182"/>
            <a:ext cx="1428760" cy="8572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Restrict_job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 smtClean="0"/>
              <a:t>after</a:t>
            </a:r>
            <a:endParaRPr kumimoji="1" lang="ja-JP" altLang="en-US" sz="1600" dirty="0"/>
          </a:p>
        </p:txBody>
      </p:sp>
      <p:cxnSp>
        <p:nvCxnSpPr>
          <p:cNvPr id="10" name="直線コネクタ 9"/>
          <p:cNvCxnSpPr/>
          <p:nvPr/>
        </p:nvCxnSpPr>
        <p:spPr>
          <a:xfrm rot="5400000" flipH="1" flipV="1">
            <a:off x="4393405" y="3106735"/>
            <a:ext cx="1356528" cy="7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072066" y="3500438"/>
            <a:ext cx="150019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イベント</a:t>
            </a:r>
            <a:r>
              <a:rPr kumimoji="1" lang="ja-JP" altLang="en-US" dirty="0" smtClean="0"/>
              <a:t>実行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ジョブグループの終了待ち合わせ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のための</a:t>
            </a:r>
            <a:r>
              <a:rPr kumimoji="1" lang="en-US" altLang="ja-JP" dirty="0" smtClean="0"/>
              <a:t>library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class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ja-JP" b="1" dirty="0" smtClean="0"/>
              <a:t>;;; </a:t>
            </a:r>
            <a:r>
              <a:rPr lang="ja-JP" altLang="en-US" b="1" dirty="0" smtClean="0"/>
              <a:t>正しく動くためには，</a:t>
            </a:r>
            <a:r>
              <a:rPr lang="en-US" altLang="ja-JP" b="1" dirty="0" smtClean="0"/>
              <a:t>after</a:t>
            </a:r>
            <a:r>
              <a:rPr lang="ja-JP" altLang="en-US" b="1" dirty="0" smtClean="0"/>
              <a:t>の起動が</a:t>
            </a:r>
            <a:r>
              <a:rPr lang="en-US" altLang="ja-JP" b="1" dirty="0" smtClean="0"/>
              <a:t>main</a:t>
            </a:r>
            <a:r>
              <a:rPr lang="ja-JP" altLang="en-US" b="1" dirty="0" smtClean="0"/>
              <a:t>終了後である必要がある</a:t>
            </a:r>
          </a:p>
          <a:p>
            <a:pPr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/>
              <a:t>Jobgroup</a:t>
            </a:r>
            <a:r>
              <a:rPr lang="en-US" altLang="ja-JP" dirty="0" smtClean="0"/>
              <a:t> : Job</a:t>
            </a:r>
          </a:p>
          <a:p>
            <a:pPr>
              <a:buNone/>
            </a:pPr>
            <a:r>
              <a:rPr lang="en-US" altLang="ja-JP" dirty="0" smtClean="0"/>
              <a:t>{</a:t>
            </a:r>
          </a:p>
          <a:p>
            <a:pPr>
              <a:buNone/>
            </a:pPr>
            <a:r>
              <a:rPr lang="en-US" altLang="ja-JP" dirty="0" smtClean="0"/>
              <a:t>  static hash = {};     // hash table: group-id =&gt; job-list</a:t>
            </a:r>
          </a:p>
          <a:p>
            <a:pPr>
              <a:buNone/>
            </a:pPr>
            <a:r>
              <a:rPr lang="en-US" altLang="ja-JP" dirty="0" smtClean="0"/>
              <a:t>  /* methods */</a:t>
            </a: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  </a:t>
            </a:r>
            <a:r>
              <a:rPr lang="en-US" altLang="ja-JP" dirty="0" err="1" smtClean="0">
                <a:solidFill>
                  <a:srgbClr val="FF0000"/>
                </a:solidFill>
              </a:rPr>
              <a:t>gid</a:t>
            </a:r>
            <a:r>
              <a:rPr lang="en-US" altLang="ja-JP" dirty="0" smtClean="0">
                <a:solidFill>
                  <a:srgbClr val="FF0000"/>
                </a:solidFill>
              </a:rPr>
              <a:t> ();         </a:t>
            </a:r>
            <a:r>
              <a:rPr lang="ja-JP" altLang="en-US" dirty="0" smtClean="0">
                <a:solidFill>
                  <a:srgbClr val="FF0000"/>
                </a:solidFill>
              </a:rPr>
              <a:t>          </a:t>
            </a:r>
            <a:r>
              <a:rPr lang="en-US" altLang="ja-JP" dirty="0" smtClean="0">
                <a:solidFill>
                  <a:srgbClr val="FF0000"/>
                </a:solidFill>
              </a:rPr>
              <a:t>      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// </a:t>
            </a:r>
            <a:r>
              <a:rPr lang="en-US" altLang="ja-JP" i="1" dirty="0" smtClean="0">
                <a:solidFill>
                  <a:srgbClr val="FF0000"/>
                </a:solidFill>
              </a:rPr>
              <a:t>user-defined</a:t>
            </a:r>
            <a:r>
              <a:rPr lang="en-US" altLang="ja-JP" dirty="0" smtClean="0">
                <a:solidFill>
                  <a:srgbClr val="FF0000"/>
                </a:solidFill>
              </a:rPr>
              <a:t>. </a:t>
            </a:r>
            <a:r>
              <a:rPr lang="ja-JP" altLang="en-US" dirty="0" smtClean="0">
                <a:solidFill>
                  <a:srgbClr val="FF0000"/>
                </a:solidFill>
              </a:rPr>
              <a:t>ジョブに対応するグループ名を返す</a:t>
            </a:r>
          </a:p>
          <a:p>
            <a:pPr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  </a:t>
            </a:r>
            <a:r>
              <a:rPr lang="en-US" altLang="ja-JP" dirty="0" err="1" smtClean="0">
                <a:solidFill>
                  <a:srgbClr val="FF0000"/>
                </a:solidFill>
              </a:rPr>
              <a:t>after_group</a:t>
            </a:r>
            <a:r>
              <a:rPr lang="en-US" altLang="ja-JP" dirty="0" smtClean="0">
                <a:solidFill>
                  <a:srgbClr val="FF0000"/>
                </a:solidFill>
              </a:rPr>
              <a:t> (</a:t>
            </a:r>
            <a:r>
              <a:rPr lang="en-US" altLang="ja-JP" dirty="0" err="1" smtClean="0">
                <a:solidFill>
                  <a:srgbClr val="FF0000"/>
                </a:solidFill>
              </a:rPr>
              <a:t>gid</a:t>
            </a:r>
            <a:r>
              <a:rPr lang="en-US" altLang="ja-JP" dirty="0" smtClean="0">
                <a:solidFill>
                  <a:srgbClr val="FF0000"/>
                </a:solidFill>
              </a:rPr>
              <a:t>);    // </a:t>
            </a:r>
            <a:r>
              <a:rPr lang="en-US" altLang="ja-JP" i="1" dirty="0" smtClean="0">
                <a:solidFill>
                  <a:srgbClr val="FF0000"/>
                </a:solidFill>
              </a:rPr>
              <a:t>user-defined</a:t>
            </a:r>
            <a:r>
              <a:rPr lang="en-US" altLang="ja-JP" dirty="0" smtClean="0">
                <a:solidFill>
                  <a:srgbClr val="FF0000"/>
                </a:solidFill>
              </a:rPr>
              <a:t>. </a:t>
            </a:r>
            <a:r>
              <a:rPr lang="ja-JP" altLang="en-US" dirty="0" smtClean="0">
                <a:solidFill>
                  <a:srgbClr val="FF0000"/>
                </a:solidFill>
              </a:rPr>
              <a:t>ジョブグループが終了したときに起動．</a:t>
            </a:r>
          </a:p>
          <a:p>
            <a:pPr>
              <a:buNone/>
            </a:pPr>
            <a:r>
              <a:rPr lang="ja-JP" altLang="en-US" dirty="0" smtClean="0">
                <a:solidFill>
                  <a:schemeClr val="tx2"/>
                </a:solidFill>
              </a:rPr>
              <a:t>  </a:t>
            </a:r>
            <a:r>
              <a:rPr lang="en-US" altLang="ja-JP" dirty="0" smtClean="0">
                <a:solidFill>
                  <a:schemeClr val="tx2"/>
                </a:solidFill>
              </a:rPr>
              <a:t>before () { push ($self, %hash{</a:t>
            </a:r>
            <a:r>
              <a:rPr lang="en-US" altLang="ja-JP" dirty="0" err="1" smtClean="0">
                <a:solidFill>
                  <a:schemeClr val="tx2"/>
                </a:solidFill>
              </a:rPr>
              <a:t>gid</a:t>
            </a:r>
            <a:r>
              <a:rPr lang="en-US" altLang="ja-JP" dirty="0" smtClean="0">
                <a:solidFill>
                  <a:schemeClr val="tx2"/>
                </a:solidFill>
              </a:rPr>
              <a:t>()}) }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  after () {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    my (@</a:t>
            </a:r>
            <a:r>
              <a:rPr lang="en-US" altLang="ja-JP" dirty="0" err="1" smtClean="0">
                <a:solidFill>
                  <a:schemeClr val="accent2"/>
                </a:solidFill>
              </a:rPr>
              <a:t>jlist</a:t>
            </a:r>
            <a:r>
              <a:rPr lang="en-US" altLang="ja-JP" dirty="0" smtClean="0">
                <a:solidFill>
                  <a:schemeClr val="accent2"/>
                </a:solidFill>
              </a:rPr>
              <a:t>) = %hash(</a:t>
            </a:r>
            <a:r>
              <a:rPr lang="en-US" altLang="ja-JP" dirty="0" err="1" smtClean="0">
                <a:solidFill>
                  <a:schemeClr val="accent2"/>
                </a:solidFill>
              </a:rPr>
              <a:t>gid</a:t>
            </a:r>
            <a:r>
              <a:rPr lang="en-US" altLang="ja-JP" dirty="0" smtClean="0">
                <a:solidFill>
                  <a:schemeClr val="accent2"/>
                </a:solidFill>
              </a:rPr>
              <a:t>());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    remove ($self, @</a:t>
            </a:r>
            <a:r>
              <a:rPr lang="en-US" altLang="ja-JP" dirty="0" err="1" smtClean="0">
                <a:solidFill>
                  <a:schemeClr val="accent2"/>
                </a:solidFill>
              </a:rPr>
              <a:t>jlist</a:t>
            </a:r>
            <a:r>
              <a:rPr lang="en-US" altLang="ja-JP" dirty="0" smtClean="0">
                <a:solidFill>
                  <a:schemeClr val="accent2"/>
                </a:solidFill>
              </a:rPr>
              <a:t>);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    if ( empty(@</a:t>
            </a:r>
            <a:r>
              <a:rPr lang="en-US" altLang="ja-JP" dirty="0" err="1" smtClean="0">
                <a:solidFill>
                  <a:schemeClr val="accent2"/>
                </a:solidFill>
              </a:rPr>
              <a:t>jlist</a:t>
            </a:r>
            <a:r>
              <a:rPr lang="en-US" altLang="ja-JP" dirty="0" smtClean="0">
                <a:solidFill>
                  <a:schemeClr val="accent2"/>
                </a:solidFill>
              </a:rPr>
              <a:t>) } </a:t>
            </a:r>
            <a:r>
              <a:rPr lang="en-US" altLang="ja-JP" dirty="0" err="1" smtClean="0">
                <a:solidFill>
                  <a:schemeClr val="accent2"/>
                </a:solidFill>
              </a:rPr>
              <a:t>after_group</a:t>
            </a:r>
            <a:r>
              <a:rPr lang="en-US" altLang="ja-JP" dirty="0" smtClean="0">
                <a:solidFill>
                  <a:schemeClr val="accent2"/>
                </a:solidFill>
              </a:rPr>
              <a:t> (</a:t>
            </a:r>
            <a:r>
              <a:rPr lang="en-US" altLang="ja-JP" dirty="0" err="1" smtClean="0">
                <a:solidFill>
                  <a:schemeClr val="accent2"/>
                </a:solidFill>
              </a:rPr>
              <a:t>gid</a:t>
            </a:r>
            <a:r>
              <a:rPr lang="en-US" altLang="ja-JP" dirty="0" smtClean="0">
                <a:solidFill>
                  <a:schemeClr val="accent2"/>
                </a:solidFill>
              </a:rPr>
              <a:t>());</a:t>
            </a:r>
          </a:p>
          <a:p>
            <a:pPr>
              <a:buNone/>
            </a:pPr>
            <a:r>
              <a:rPr lang="ja-JP" altLang="en-US" dirty="0" smtClean="0"/>
              <a:t>  </a:t>
            </a:r>
            <a:r>
              <a:rPr lang="en-US" altLang="ja-JP" dirty="0" smtClean="0">
                <a:solidFill>
                  <a:schemeClr val="accent2"/>
                </a:solidFill>
              </a:rPr>
              <a:t>}</a:t>
            </a:r>
          </a:p>
          <a:p>
            <a:pPr>
              <a:buNone/>
            </a:pPr>
            <a:r>
              <a:rPr lang="en-US" altLang="ja-JP" dirty="0" smtClean="0"/>
              <a:t>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パラメータが奇数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偶数のグループの終了を待ち合わせ </a:t>
            </a:r>
            <a:r>
              <a:rPr kumimoji="1" lang="en-US" altLang="ja-JP" dirty="0" smtClean="0"/>
              <a:t>(level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class </a:t>
            </a:r>
            <a:r>
              <a:rPr lang="en-US" altLang="ja-JP" sz="1600" dirty="0" err="1" smtClean="0"/>
              <a:t>Myjobgroup</a:t>
            </a:r>
            <a:r>
              <a:rPr lang="en-US" altLang="ja-JP" sz="1600" dirty="0" smtClean="0"/>
              <a:t> : </a:t>
            </a:r>
            <a:r>
              <a:rPr lang="en-US" altLang="ja-JP" sz="1600" dirty="0" err="1" smtClean="0"/>
              <a:t>Loopjob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Jobgroup</a:t>
            </a: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{</a:t>
            </a:r>
          </a:p>
          <a:p>
            <a:pPr>
              <a:buNone/>
            </a:pPr>
            <a:r>
              <a:rPr lang="en-US" altLang="ja-JP" sz="1600" dirty="0" smtClean="0"/>
              <a:t>  exec = "./</a:t>
            </a:r>
            <a:r>
              <a:rPr lang="en-US" altLang="ja-JP" sz="1600" dirty="0" smtClean="0"/>
              <a:t>sample“;  </a:t>
            </a:r>
            <a:r>
              <a:rPr lang="en-US" altLang="ja-JP" sz="1600" dirty="0" err="1" smtClean="0"/>
              <a:t>NQS_queue</a:t>
            </a:r>
            <a:r>
              <a:rPr lang="en-US" altLang="ja-JP" sz="1600" dirty="0" smtClean="0"/>
              <a:t> = "queue1";   // argument of </a:t>
            </a:r>
            <a:r>
              <a:rPr lang="en-US" altLang="ja-JP" sz="1600" dirty="0" err="1" smtClean="0"/>
              <a:t>qsub</a:t>
            </a:r>
            <a:r>
              <a:rPr lang="en-US" altLang="ja-JP" sz="1600" dirty="0" smtClean="0"/>
              <a:t> -q option</a:t>
            </a:r>
          </a:p>
          <a:p>
            <a:pPr>
              <a:buNone/>
            </a:pPr>
            <a:r>
              <a:rPr lang="en-US" altLang="ja-JP" sz="1600" dirty="0" smtClean="0"/>
              <a:t>  </a:t>
            </a:r>
            <a:r>
              <a:rPr lang="en-US" altLang="ja-JP" sz="1600" dirty="0" err="1" smtClean="0"/>
              <a:t>njob</a:t>
            </a:r>
            <a:r>
              <a:rPr lang="en-US" altLang="ja-JP" sz="1600" dirty="0" smtClean="0"/>
              <a:t> = 100;</a:t>
            </a:r>
          </a:p>
          <a:p>
            <a:pPr>
              <a:buNone/>
            </a:pPr>
            <a:r>
              <a:rPr lang="en-US" altLang="ja-JP" sz="1600" dirty="0" smtClean="0"/>
              <a:t>  p;</a:t>
            </a:r>
          </a:p>
          <a:p>
            <a:pPr>
              <a:buNone/>
            </a:pPr>
            <a:r>
              <a:rPr lang="en-US" altLang="ja-JP" sz="1600" dirty="0" smtClean="0"/>
              <a:t>  new () { super(); $self-&gt;p = $submitted+1 }</a:t>
            </a:r>
          </a:p>
          <a:p>
            <a:pPr>
              <a:buNone/>
            </a:pPr>
            <a:r>
              <a:rPr lang="ja-JP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gid</a:t>
            </a:r>
            <a:r>
              <a:rPr lang="en-US" altLang="ja-JP" sz="1600" dirty="0" smtClean="0">
                <a:solidFill>
                  <a:srgbClr val="FF0000"/>
                </a:solidFill>
              </a:rPr>
              <a:t> () {</a:t>
            </a:r>
          </a:p>
          <a:p>
            <a:pPr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    if ( $self-&gt;p % 2 == 0 ) "even"</a:t>
            </a:r>
          </a:p>
          <a:p>
            <a:pPr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    else "odd"</a:t>
            </a:r>
          </a:p>
          <a:p>
            <a:pPr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  </a:t>
            </a:r>
            <a:r>
              <a:rPr lang="en-US" altLang="ja-JP" sz="16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altLang="ja-JP" sz="1600" dirty="0" smtClean="0">
                <a:solidFill>
                  <a:schemeClr val="tx2"/>
                </a:solidFill>
              </a:rPr>
              <a:t>  </a:t>
            </a:r>
            <a:r>
              <a:rPr lang="en-US" altLang="ja-JP" sz="1600" dirty="0" smtClean="0">
                <a:solidFill>
                  <a:schemeClr val="tx2"/>
                </a:solidFill>
              </a:rPr>
              <a:t>before () { $self-&gt;</a:t>
            </a:r>
            <a:r>
              <a:rPr lang="en-US" altLang="ja-JP" sz="1600" dirty="0" err="1" smtClean="0">
                <a:solidFill>
                  <a:schemeClr val="tx2"/>
                </a:solidFill>
              </a:rPr>
              <a:t>args</a:t>
            </a:r>
            <a:r>
              <a:rPr lang="en-US" altLang="ja-JP" sz="1600" dirty="0" smtClean="0">
                <a:solidFill>
                  <a:schemeClr val="tx2"/>
                </a:solidFill>
              </a:rPr>
              <a:t> = ($self-&gt;p) };</a:t>
            </a:r>
          </a:p>
          <a:p>
            <a:pPr>
              <a:buNone/>
            </a:pPr>
            <a:r>
              <a:rPr lang="ja-JP" altLang="en-US" sz="1600" dirty="0" smtClean="0">
                <a:solidFill>
                  <a:srgbClr val="FF0000"/>
                </a:solidFill>
              </a:rPr>
              <a:t> 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after_gruop</a:t>
            </a:r>
            <a:r>
              <a:rPr lang="en-US" altLang="ja-JP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(name) {</a:t>
            </a:r>
          </a:p>
          <a:p>
            <a:pPr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    if ($name == "even") { print "Job group 'even' finished." }</a:t>
            </a:r>
          </a:p>
          <a:p>
            <a:pPr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    else if ($name == </a:t>
            </a:r>
            <a:r>
              <a:rPr lang="en-US" altLang="ja-JP" sz="1600" dirty="0" smtClean="0">
                <a:solidFill>
                  <a:srgbClr val="FF0000"/>
                </a:solidFill>
              </a:rPr>
              <a:t>“odd“)</a:t>
            </a:r>
            <a:r>
              <a:rPr lang="ja-JP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{ </a:t>
            </a:r>
            <a:r>
              <a:rPr lang="en-US" altLang="ja-JP" sz="1600" dirty="0" smtClean="0">
                <a:solidFill>
                  <a:srgbClr val="FF0000"/>
                </a:solidFill>
              </a:rPr>
              <a:t>print "Job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gruop</a:t>
            </a:r>
            <a:r>
              <a:rPr lang="en-US" altLang="ja-JP" sz="1600" dirty="0" smtClean="0">
                <a:solidFill>
                  <a:srgbClr val="FF0000"/>
                </a:solidFill>
              </a:rPr>
              <a:t> 'odd' finished." }</a:t>
            </a:r>
          </a:p>
          <a:p>
            <a:pPr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    else error();</a:t>
            </a:r>
          </a:p>
          <a:p>
            <a:pPr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  }</a:t>
            </a:r>
          </a:p>
          <a:p>
            <a:pPr>
              <a:buNone/>
            </a:pPr>
            <a:r>
              <a:rPr lang="en-US" altLang="ja-JP" sz="1600" dirty="0" smtClean="0"/>
              <a:t>}</a:t>
            </a:r>
            <a:endParaRPr lang="en-US" altLang="ja-JP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問題点・考察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 smtClean="0"/>
              <a:t>Level1</a:t>
            </a:r>
            <a:r>
              <a:rPr lang="ja-JP" altLang="en-US" dirty="0" smtClean="0"/>
              <a:t>のプログラムを書いてもらえるか</a:t>
            </a:r>
            <a:endParaRPr lang="en-US" altLang="ja-JP" dirty="0" smtClean="0"/>
          </a:p>
          <a:p>
            <a:r>
              <a:rPr lang="ja-JP" altLang="en-US" dirty="0" smtClean="0"/>
              <a:t>複数</a:t>
            </a:r>
            <a:r>
              <a:rPr lang="ja-JP" altLang="en-US" dirty="0" smtClean="0"/>
              <a:t>のモジュールを適用したときの安全性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 smtClean="0"/>
              <a:t>よくある多重継承問題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LaTeX</a:t>
            </a:r>
            <a:r>
              <a:rPr lang="ja-JP" altLang="en-US" dirty="0" smtClean="0"/>
              <a:t>でも時々問題になるが，こちら</a:t>
            </a:r>
            <a:r>
              <a:rPr lang="ja-JP" altLang="en-US" dirty="0" smtClean="0"/>
              <a:t>は</a:t>
            </a:r>
            <a:r>
              <a:rPr lang="en-US" altLang="ja-JP" dirty="0" smtClean="0"/>
              <a:t>ad-hoc</a:t>
            </a:r>
            <a:r>
              <a:rPr lang="ja-JP" altLang="en-US" dirty="0" smtClean="0"/>
              <a:t>対応な</a:t>
            </a:r>
            <a:r>
              <a:rPr lang="ja-JP" altLang="en-US" dirty="0" smtClean="0"/>
              <a:t>感じ</a:t>
            </a:r>
            <a:endParaRPr lang="en-US" altLang="ja-JP" dirty="0" smtClean="0"/>
          </a:p>
          <a:p>
            <a:pPr algn="just"/>
            <a:r>
              <a:rPr kumimoji="1" lang="en-US" altLang="ja-JP" dirty="0" smtClean="0"/>
              <a:t>PJO</a:t>
            </a:r>
            <a:r>
              <a:rPr kumimoji="1" lang="ja-JP" altLang="en-US" dirty="0" smtClean="0"/>
              <a:t>で「</a:t>
            </a:r>
            <a:r>
              <a:rPr kumimoji="1" lang="ja-JP" altLang="en-US" dirty="0" smtClean="0"/>
              <a:t>前のジョブの結果を待ち合わせてから次のジョブを投げる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を</a:t>
            </a:r>
            <a:r>
              <a:rPr lang="en-US" altLang="ja-JP" dirty="0" smtClean="0"/>
              <a:t>when</a:t>
            </a:r>
            <a:r>
              <a:rPr lang="ja-JP" altLang="en-US" dirty="0" smtClean="0"/>
              <a:t>節での</a:t>
            </a:r>
            <a:r>
              <a:rPr lang="en-US" altLang="ja-JP" dirty="0" smtClean="0"/>
              <a:t>job</a:t>
            </a:r>
            <a:r>
              <a:rPr lang="ja-JP" altLang="en-US" dirty="0" smtClean="0"/>
              <a:t>投入で書いているのは？</a:t>
            </a:r>
            <a:endParaRPr lang="en-US" altLang="ja-JP" dirty="0" smtClean="0"/>
          </a:p>
          <a:p>
            <a:pPr lvl="1" algn="just"/>
            <a:r>
              <a:rPr kumimoji="1" lang="ja-JP" altLang="en-US" dirty="0" smtClean="0"/>
              <a:t>複雑な依存関係の場合，生産性・可読性が落ちる</a:t>
            </a:r>
            <a:endParaRPr kumimoji="1" lang="en-US" altLang="ja-JP" dirty="0" smtClean="0"/>
          </a:p>
          <a:p>
            <a:pPr lvl="1" algn="just">
              <a:buFont typeface="Wingdings"/>
              <a:buChar char="à"/>
            </a:pPr>
            <a:r>
              <a:rPr lang="en-US" altLang="ja-JP" dirty="0" smtClean="0"/>
              <a:t>{do();</a:t>
            </a:r>
            <a:r>
              <a:rPr lang="ja-JP" altLang="en-US" dirty="0" smtClean="0"/>
              <a:t> </a:t>
            </a:r>
            <a:r>
              <a:rPr lang="en-US" altLang="ja-JP" dirty="0" smtClean="0"/>
              <a:t>do();</a:t>
            </a:r>
            <a:r>
              <a:rPr lang="ja-JP" altLang="en-US" dirty="0" smtClean="0"/>
              <a:t> </a:t>
            </a:r>
            <a:r>
              <a:rPr lang="en-US" altLang="ja-JP" dirty="0" smtClean="0"/>
              <a:t>do();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wait_finish</a:t>
            </a:r>
            <a:r>
              <a:rPr lang="en-US" altLang="ja-JP" dirty="0" smtClean="0"/>
              <a:t>();}</a:t>
            </a:r>
            <a:r>
              <a:rPr lang="ja-JP" altLang="en-US" dirty="0" smtClean="0"/>
              <a:t> や </a:t>
            </a:r>
            <a:r>
              <a:rPr lang="en-US" altLang="ja-JP" dirty="0" err="1" smtClean="0"/>
              <a:t>wait_finish</a:t>
            </a:r>
            <a:r>
              <a:rPr lang="ja-JP" altLang="en-US" dirty="0" smtClean="0"/>
              <a:t> </a:t>
            </a:r>
            <a:r>
              <a:rPr lang="en-US" altLang="ja-JP" dirty="0" smtClean="0"/>
              <a:t>(@job-list);</a:t>
            </a:r>
          </a:p>
          <a:p>
            <a:pPr lvl="1" algn="just"/>
            <a:r>
              <a:rPr lang="ja-JP" altLang="en-US" dirty="0" smtClean="0"/>
              <a:t>そうすると，グループ待ち合わせの例の仮定は適用できない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14348" y="3143248"/>
            <a:ext cx="7572428" cy="2928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85786" y="4000504"/>
            <a:ext cx="5786478" cy="17145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578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err="1" smtClean="0"/>
              <a:t>foreach</a:t>
            </a:r>
            <a:r>
              <a:rPr lang="en-US" altLang="ja-JP" sz="1600" dirty="0" smtClean="0"/>
              <a:t> $p1(1 .. 100) {</a:t>
            </a:r>
          </a:p>
          <a:p>
            <a:pPr>
              <a:buNone/>
            </a:pPr>
            <a:r>
              <a:rPr lang="en-US" altLang="ja-JP" sz="1600" dirty="0" smtClean="0"/>
              <a:t>  $ENV{“APL_PARAM1”} = $p1;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my($</a:t>
            </a:r>
            <a:r>
              <a:rPr lang="en-US" altLang="ja-JP" sz="1600" dirty="0" err="1" smtClean="0"/>
              <a:t>njob</a:t>
            </a:r>
            <a:r>
              <a:rPr lang="en-US" altLang="ja-JP" sz="1600" dirty="0" smtClean="0"/>
              <a:t>)=0;</a:t>
            </a:r>
          </a:p>
          <a:p>
            <a:pPr>
              <a:buNone/>
            </a:pPr>
            <a:r>
              <a:rPr lang="en-US" altLang="ja-JP" sz="1600" dirty="0" smtClean="0"/>
              <a:t>  {</a:t>
            </a:r>
          </a:p>
          <a:p>
            <a:pPr>
              <a:buNone/>
            </a:pPr>
            <a:r>
              <a:rPr lang="en-US" altLang="ja-JP" sz="1600" dirty="0" smtClean="0"/>
              <a:t>    my ($parameter) = $p1;</a:t>
            </a:r>
            <a:r>
              <a:rPr lang="ja-JP" altLang="en-US" sz="1600" dirty="0" smtClean="0"/>
              <a:t> </a:t>
            </a:r>
            <a:endParaRPr lang="en-US" altLang="ja-JP" sz="1600" dirty="0" smtClean="0"/>
          </a:p>
          <a:p>
            <a:pPr>
              <a:buNone/>
            </a:pPr>
            <a:r>
              <a:rPr lang="ja-JP" altLang="en-US" sz="1600" dirty="0" smtClean="0"/>
              <a:t>    </a:t>
            </a:r>
            <a:r>
              <a:rPr lang="en-US" altLang="ja-JP" sz="1600" i="1" dirty="0" err="1" smtClean="0"/>
              <a:t>wait_for</a:t>
            </a:r>
            <a:r>
              <a:rPr lang="ja-JP" altLang="en-US" sz="1600" i="1" dirty="0" smtClean="0"/>
              <a:t> </a:t>
            </a:r>
            <a:r>
              <a:rPr lang="en-US" altLang="ja-JP" sz="1600" i="1" dirty="0" smtClean="0"/>
              <a:t>($</a:t>
            </a:r>
            <a:r>
              <a:rPr lang="en-US" altLang="ja-JP" sz="1600" i="1" dirty="0" err="1" smtClean="0"/>
              <a:t>njob</a:t>
            </a:r>
            <a:r>
              <a:rPr lang="en-US" altLang="ja-JP" sz="1600" i="1" dirty="0" smtClean="0"/>
              <a:t>&lt;10);</a:t>
            </a:r>
          </a:p>
          <a:p>
            <a:pPr>
              <a:buNone/>
            </a:pPr>
            <a:r>
              <a:rPr lang="ja-JP" altLang="en-US" sz="1600" i="1" dirty="0" smtClean="0"/>
              <a:t> 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$</a:t>
            </a:r>
            <a:r>
              <a:rPr lang="en-US" altLang="ja-JP" sz="1600" dirty="0" err="1" smtClean="0"/>
              <a:t>njob</a:t>
            </a:r>
            <a:r>
              <a:rPr lang="en-US" altLang="ja-JP" sz="1600" dirty="0" smtClean="0"/>
              <a:t>++;</a:t>
            </a:r>
          </a:p>
          <a:p>
            <a:pPr>
              <a:buNone/>
            </a:pPr>
            <a:r>
              <a:rPr lang="en-US" altLang="ja-JP" sz="1600" dirty="0" smtClean="0"/>
              <a:t>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ジョブ投入のみ計算ノードで実行．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 $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rc</a:t>
            </a:r>
            <a:r>
              <a:rPr lang="ja-JP" altLang="en-US" sz="1600" i="1" dirty="0" err="1" smtClean="0">
                <a:solidFill>
                  <a:srgbClr val="FF0000"/>
                </a:solidFill>
              </a:rPr>
              <a:t>には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exit_code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が何らかの方法で渡るようにする</a:t>
            </a:r>
          </a:p>
          <a:p>
            <a:pPr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</a:rPr>
              <a:t>   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with_job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 (($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rc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 "./sample" :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env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 "APL_PARAM1")</a:t>
            </a:r>
          </a:p>
          <a:p>
            <a:pPr>
              <a:buNone/>
            </a:pPr>
            <a:r>
              <a:rPr lang="en-US" altLang="ja-JP" sz="1600" dirty="0" smtClean="0">
                <a:solidFill>
                  <a:sysClr val="windowText" lastClr="000000"/>
                </a:solidFill>
              </a:rPr>
              <a:t>              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        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 :attribute (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NQS.queue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 "queue01"))</a:t>
            </a:r>
          </a:p>
          <a:p>
            <a:pPr>
              <a:buNone/>
            </a:pPr>
            <a:r>
              <a:rPr lang="en-US" altLang="ja-JP" sz="1600" i="1" dirty="0" smtClean="0">
                <a:solidFill>
                  <a:srgbClr val="FF0000"/>
                </a:solidFill>
              </a:rPr>
              <a:t>      ;;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do_job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本体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+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when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節 相当</a:t>
            </a:r>
            <a:endParaRPr lang="en-US" altLang="ja-JP" sz="1600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ja-JP" altLang="en-US" sz="1600" i="1" dirty="0" smtClean="0">
                <a:solidFill>
                  <a:srgbClr val="FF0000"/>
                </a:solidFill>
              </a:rPr>
              <a:t>  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ここ以下（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with_job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本体）は，管理ノード内の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fork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された別スレッド</a:t>
            </a:r>
          </a:p>
          <a:p>
            <a:pPr>
              <a:buNone/>
            </a:pPr>
            <a:r>
              <a:rPr lang="ja-JP" altLang="en-US" sz="1600" i="1" dirty="0" smtClean="0">
                <a:solidFill>
                  <a:srgbClr val="FF0000"/>
                </a:solidFill>
              </a:rPr>
              <a:t>  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がジョブの終了を待って実行する．</a:t>
            </a:r>
          </a:p>
          <a:p>
            <a:pPr>
              <a:buNone/>
            </a:pPr>
            <a:r>
              <a:rPr lang="ja-JP" altLang="en-US" sz="1600" i="1" dirty="0" smtClean="0">
                <a:solidFill>
                  <a:srgbClr val="FF0000"/>
                </a:solidFill>
              </a:rPr>
              <a:t>  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本スレッドはそのまま先（ここでは次の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iteration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）に進む</a:t>
            </a:r>
          </a:p>
          <a:p>
            <a:pPr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</a:rPr>
              <a:t>     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$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njob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--;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    </a:t>
            </a:r>
            <a:endParaRPr lang="en-US" altLang="ja-JP" sz="1600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</a:rPr>
              <a:t>     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print “Job $parameter terminated with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exit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code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$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rc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."</a:t>
            </a:r>
          </a:p>
          <a:p>
            <a:pPr>
              <a:buNone/>
            </a:pPr>
            <a:r>
              <a:rPr lang="en-US" altLang="ja-JP" sz="1600" dirty="0" smtClean="0">
                <a:solidFill>
                  <a:sysClr val="windowText" lastClr="000000"/>
                </a:solidFill>
              </a:rPr>
              <a:t>    )	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  </a:t>
            </a:r>
            <a:endParaRPr lang="en-US" altLang="ja-JP" sz="1600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r>
              <a:rPr lang="ja-JP" altLang="en-US" sz="1600" dirty="0" smtClean="0">
                <a:solidFill>
                  <a:srgbClr val="FF0000"/>
                </a:solidFill>
              </a:rPr>
              <a:t>  </a:t>
            </a:r>
            <a:r>
              <a:rPr lang="en-US" altLang="ja-JP" sz="1600" dirty="0" smtClean="0"/>
              <a:t>}</a:t>
            </a:r>
            <a:r>
              <a:rPr lang="ja-JP" altLang="en-US" sz="1600" dirty="0" smtClean="0"/>
              <a:t> </a:t>
            </a: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}</a:t>
            </a:r>
            <a:endParaRPr kumimoji="1" lang="ja-JP" altLang="en-US" sz="1600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環境ベースで記述</a:t>
            </a:r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14348" y="3714752"/>
            <a:ext cx="7572428" cy="2643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85786" y="4286256"/>
            <a:ext cx="5786478" cy="1785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578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err="1" smtClean="0"/>
              <a:t>foreach</a:t>
            </a:r>
            <a:r>
              <a:rPr lang="en-US" altLang="ja-JP" sz="1600" dirty="0" smtClean="0"/>
              <a:t> $p1(1 .. 100) {</a:t>
            </a:r>
          </a:p>
          <a:p>
            <a:pPr>
              <a:buNone/>
            </a:pPr>
            <a:r>
              <a:rPr lang="en-US" altLang="ja-JP" sz="1600" dirty="0" smtClean="0"/>
              <a:t>  $ENV{“APL_PARAM1”} = $p1;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$</a:t>
            </a:r>
            <a:r>
              <a:rPr lang="en-US" altLang="ja-JP" sz="1600" dirty="0" err="1" smtClean="0"/>
              <a:t>njob</a:t>
            </a:r>
            <a:r>
              <a:rPr lang="en-US" altLang="ja-JP" sz="1600" dirty="0" smtClean="0"/>
              <a:t>=0;</a:t>
            </a:r>
          </a:p>
          <a:p>
            <a:pPr>
              <a:buNone/>
            </a:pPr>
            <a:r>
              <a:rPr lang="en-US" altLang="ja-JP" sz="1600" dirty="0" smtClean="0"/>
              <a:t>  {</a:t>
            </a:r>
          </a:p>
          <a:p>
            <a:pPr>
              <a:buNone/>
            </a:pPr>
            <a:r>
              <a:rPr lang="ja-JP" altLang="en-US" sz="1600" i="1" dirty="0" smtClean="0"/>
              <a:t>    </a:t>
            </a:r>
            <a:r>
              <a:rPr lang="en-US" altLang="ja-JP" sz="1600" i="1" dirty="0" err="1" smtClean="0"/>
              <a:t>wait_for</a:t>
            </a:r>
            <a:r>
              <a:rPr lang="ja-JP" altLang="en-US" sz="1600" i="1" dirty="0" smtClean="0"/>
              <a:t> </a:t>
            </a:r>
            <a:r>
              <a:rPr lang="en-US" altLang="ja-JP" sz="1600" i="1" dirty="0" smtClean="0"/>
              <a:t>($</a:t>
            </a:r>
            <a:r>
              <a:rPr lang="en-US" altLang="ja-JP" sz="1600" i="1" dirty="0" err="1" smtClean="0"/>
              <a:t>njob</a:t>
            </a:r>
            <a:r>
              <a:rPr lang="en-US" altLang="ja-JP" sz="1600" i="1" dirty="0" smtClean="0"/>
              <a:t>&lt;10);</a:t>
            </a:r>
          </a:p>
          <a:p>
            <a:pPr>
              <a:buNone/>
            </a:pPr>
            <a:r>
              <a:rPr lang="ja-JP" altLang="en-US" sz="1600" i="1" dirty="0" smtClean="0"/>
              <a:t> 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$</a:t>
            </a:r>
            <a:r>
              <a:rPr lang="en-US" altLang="ja-JP" sz="1600" dirty="0" err="1" smtClean="0"/>
              <a:t>njob</a:t>
            </a:r>
            <a:r>
              <a:rPr lang="en-US" altLang="ja-JP" sz="1600" dirty="0" smtClean="0"/>
              <a:t>++;</a:t>
            </a:r>
          </a:p>
          <a:p>
            <a:pPr>
              <a:buNone/>
            </a:pPr>
            <a:r>
              <a:rPr lang="ja-JP" altLang="en-US" sz="1600" dirty="0" smtClean="0"/>
              <a:t>    </a:t>
            </a:r>
            <a:r>
              <a:rPr lang="en-US" altLang="ja-JP" sz="1600" dirty="0" smtClean="0"/>
              <a:t>my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($job)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>
                <a:solidFill>
                  <a:schemeClr val="accent1">
                    <a:lumMod val="75000"/>
                  </a:schemeClr>
                </a:solidFill>
              </a:rPr>
              <a:t>new_job</a:t>
            </a:r>
            <a:r>
              <a:rPr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ja-JP" sz="1600" dirty="0" err="1" smtClean="0">
                <a:solidFill>
                  <a:schemeClr val="accent1">
                    <a:lumMod val="75000"/>
                  </a:schemeClr>
                </a:solidFill>
              </a:rPr>
              <a:t>ex_job</a:t>
            </a:r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  <a:r>
              <a:rPr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en-US" altLang="ja-JP" sz="1600" dirty="0" err="1" smtClean="0"/>
              <a:t>job.exec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“./sample”;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$job.env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“APL_PARAM1”);</a:t>
            </a:r>
          </a:p>
          <a:p>
            <a:pPr>
              <a:buNone/>
            </a:pPr>
            <a:r>
              <a:rPr lang="ja-JP" altLang="en-US" sz="1600" dirty="0" smtClean="0"/>
              <a:t>    </a:t>
            </a:r>
            <a:r>
              <a:rPr lang="en-US" altLang="ja-JP" sz="1600" dirty="0" smtClean="0"/>
              <a:t>$</a:t>
            </a:r>
            <a:r>
              <a:rPr lang="en-US" altLang="ja-JP" sz="1600" dirty="0" err="1" smtClean="0"/>
              <a:t>job.attribute_NQS_queue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“queue1”;</a:t>
            </a:r>
          </a:p>
          <a:p>
            <a:pPr>
              <a:buNone/>
            </a:pPr>
            <a:r>
              <a:rPr lang="ja-JP" altLang="en-US" sz="1600" dirty="0" smtClean="0"/>
              <a:t>    </a:t>
            </a:r>
            <a:r>
              <a:rPr lang="en-US" altLang="ja-JP" sz="1600" dirty="0" smtClean="0"/>
              <a:t>$</a:t>
            </a:r>
            <a:r>
              <a:rPr lang="en-US" altLang="ja-JP" sz="1600" dirty="0" err="1" smtClean="0"/>
              <a:t>job.parameter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=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$p1;</a:t>
            </a:r>
          </a:p>
          <a:p>
            <a:pPr>
              <a:buNone/>
            </a:pPr>
            <a:r>
              <a:rPr lang="en-US" altLang="ja-JP" sz="1600" dirty="0" smtClean="0"/>
              <a:t>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ジョブ投入のみ計算ノードで実行．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 $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rc</a:t>
            </a:r>
            <a:r>
              <a:rPr lang="ja-JP" altLang="en-US" sz="1600" i="1" dirty="0" err="1" smtClean="0">
                <a:solidFill>
                  <a:srgbClr val="FF0000"/>
                </a:solidFill>
              </a:rPr>
              <a:t>には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exit_code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が何らかの方法で渡るようにする</a:t>
            </a:r>
          </a:p>
          <a:p>
            <a:pPr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</a:rPr>
              <a:t>   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with_job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 job</a:t>
            </a:r>
          </a:p>
          <a:p>
            <a:pPr>
              <a:buNone/>
            </a:pPr>
            <a:r>
              <a:rPr lang="en-US" altLang="ja-JP" sz="1600" i="1" dirty="0" smtClean="0">
                <a:solidFill>
                  <a:srgbClr val="FF0000"/>
                </a:solidFill>
              </a:rPr>
              <a:t>      ;;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do_job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本体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+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when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節 相当</a:t>
            </a:r>
            <a:endParaRPr lang="en-US" altLang="ja-JP" sz="1600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ja-JP" altLang="en-US" sz="1600" i="1" dirty="0" smtClean="0">
                <a:solidFill>
                  <a:srgbClr val="FF0000"/>
                </a:solidFill>
              </a:rPr>
              <a:t>  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ここ以下（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with_job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本体）は，管理ノード内の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fork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された別スレッド</a:t>
            </a:r>
          </a:p>
          <a:p>
            <a:pPr>
              <a:buNone/>
            </a:pPr>
            <a:r>
              <a:rPr lang="ja-JP" altLang="en-US" sz="1600" i="1" dirty="0" smtClean="0">
                <a:solidFill>
                  <a:srgbClr val="FF0000"/>
                </a:solidFill>
              </a:rPr>
              <a:t>  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がジョブの終了を待って実行する．</a:t>
            </a:r>
          </a:p>
          <a:p>
            <a:pPr>
              <a:buNone/>
            </a:pPr>
            <a:r>
              <a:rPr lang="ja-JP" altLang="en-US" sz="1600" i="1" dirty="0" smtClean="0">
                <a:solidFill>
                  <a:srgbClr val="FF0000"/>
                </a:solidFill>
              </a:rPr>
              <a:t>  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本スレッドはそのまま先（ここでは次の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iteration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）に進む</a:t>
            </a:r>
          </a:p>
          <a:p>
            <a:pPr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</a:rPr>
              <a:t>     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$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njob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--;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    </a:t>
            </a:r>
            <a:endParaRPr lang="en-US" altLang="ja-JP" sz="1600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</a:rPr>
              <a:t>     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print “Job $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job.parameter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 terminated with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exit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code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$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job.rc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."</a:t>
            </a:r>
          </a:p>
          <a:p>
            <a:pPr>
              <a:buNone/>
            </a:pPr>
            <a:r>
              <a:rPr lang="en-US" altLang="ja-JP" sz="1600" dirty="0" smtClean="0">
                <a:solidFill>
                  <a:sysClr val="windowText" lastClr="000000"/>
                </a:solidFill>
              </a:rPr>
              <a:t>    )	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  </a:t>
            </a:r>
            <a:endParaRPr lang="en-US" altLang="ja-JP" sz="1600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r>
              <a:rPr lang="ja-JP" altLang="en-US" sz="1600" dirty="0" smtClean="0">
                <a:solidFill>
                  <a:srgbClr val="FF0000"/>
                </a:solidFill>
              </a:rPr>
              <a:t>  </a:t>
            </a:r>
            <a:r>
              <a:rPr lang="en-US" altLang="ja-JP" sz="1600" dirty="0" smtClean="0"/>
              <a:t>}</a:t>
            </a:r>
          </a:p>
          <a:p>
            <a:pPr>
              <a:buNone/>
            </a:pPr>
            <a:r>
              <a:rPr lang="en-US" altLang="ja-JP" sz="1600" dirty="0" smtClean="0"/>
              <a:t>}</a:t>
            </a:r>
            <a:endParaRPr kumimoji="1" lang="ja-JP" altLang="en-US" sz="1600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前回の案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00562" y="1434100"/>
            <a:ext cx="371477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define_job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ex_job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{</a:t>
            </a:r>
          </a:p>
          <a:p>
            <a:r>
              <a:rPr lang="ja-JP" altLang="en-US" dirty="0" smtClean="0"/>
              <a:t>  </a:t>
            </a:r>
            <a:r>
              <a:rPr lang="en-US" altLang="ja-JP" dirty="0" smtClean="0"/>
              <a:t>parameter;</a:t>
            </a:r>
          </a:p>
          <a:p>
            <a:r>
              <a:rPr kumimoji="1" lang="en-US" altLang="ja-JP" dirty="0" smtClean="0"/>
              <a:t>};</a:t>
            </a:r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前回の意見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main</a:t>
            </a:r>
            <a:r>
              <a:rPr lang="ja-JP" altLang="en-US" dirty="0" smtClean="0"/>
              <a:t>スレッドと</a:t>
            </a:r>
            <a:r>
              <a:rPr lang="en-US" altLang="ja-JP" dirty="0" smtClean="0"/>
              <a:t>sub</a:t>
            </a:r>
            <a:r>
              <a:rPr lang="ja-JP" altLang="en-US" dirty="0" smtClean="0"/>
              <a:t>スレッドの</a:t>
            </a:r>
            <a:r>
              <a:rPr lang="en-US" altLang="ja-JP" dirty="0" smtClean="0"/>
              <a:t>concurrency</a:t>
            </a:r>
            <a:r>
              <a:rPr lang="ja-JP" altLang="en-US" dirty="0" smtClean="0"/>
              <a:t>が問題になる場合</a:t>
            </a:r>
            <a:endParaRPr lang="en-US" altLang="ja-JP" dirty="0" smtClean="0"/>
          </a:p>
          <a:p>
            <a:r>
              <a:rPr lang="ja-JP" altLang="en-US" dirty="0" smtClean="0"/>
              <a:t>「同時</a:t>
            </a:r>
            <a:r>
              <a:rPr lang="en-US" altLang="ja-JP" dirty="0" smtClean="0"/>
              <a:t>active</a:t>
            </a:r>
            <a:r>
              <a:rPr lang="ja-JP" altLang="en-US" dirty="0" smtClean="0"/>
              <a:t>ジョブ数を制限するための」</a:t>
            </a:r>
            <a:r>
              <a:rPr lang="en-US" altLang="ja-JP" dirty="0" smtClean="0"/>
              <a:t>job</a:t>
            </a:r>
            <a:r>
              <a:rPr lang="ja-JP" altLang="en-US" dirty="0" smtClean="0"/>
              <a:t>クラスをライブラリ的に用意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待ち合わせを関数化</a:t>
            </a:r>
            <a:endParaRPr kumimoji="1" lang="en-US" altLang="ja-JP" dirty="0" smtClean="0"/>
          </a:p>
          <a:p>
            <a:r>
              <a:rPr lang="ja-JP" altLang="en-US" dirty="0" smtClean="0"/>
              <a:t>各ジョブに対してのみ待ち合わせるのではなく，もっと柔軟な条件に対する</a:t>
            </a:r>
            <a:r>
              <a:rPr lang="en-US" altLang="ja-JP" dirty="0" err="1" smtClean="0"/>
              <a:t>finalizer</a:t>
            </a:r>
            <a:r>
              <a:rPr lang="ja-JP" altLang="en-US" dirty="0" smtClean="0"/>
              <a:t>が書けるようにする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複数ヒットしたときにどうなるかの</a:t>
            </a:r>
            <a:r>
              <a:rPr lang="en-US" altLang="ja-JP" dirty="0" smtClean="0"/>
              <a:t>semantics</a:t>
            </a:r>
            <a:r>
              <a:rPr lang="ja-JP" altLang="en-US" dirty="0" smtClean="0"/>
              <a:t>を明確する必要がある（</a:t>
            </a:r>
            <a:r>
              <a:rPr lang="en-US" altLang="ja-JP" dirty="0" smtClean="0"/>
              <a:t>or</a:t>
            </a:r>
            <a:r>
              <a:rPr lang="ja-JP" altLang="en-US" dirty="0" smtClean="0"/>
              <a:t>まち）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and</a:t>
            </a:r>
            <a:r>
              <a:rPr lang="ja-JP" altLang="en-US" dirty="0" smtClean="0"/>
              <a:t>待ち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job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unique_id</a:t>
            </a:r>
            <a:endParaRPr lang="en-US" altLang="ja-JP" dirty="0" smtClean="0"/>
          </a:p>
          <a:p>
            <a:r>
              <a:rPr lang="ja-JP" altLang="en-US" dirty="0" smtClean="0"/>
              <a:t>どこかから先ではオブジェクト指向的に書いてもらうしかない（どこ？）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level</a:t>
            </a:r>
            <a:r>
              <a:rPr lang="ja-JP" altLang="en-US" dirty="0" smtClean="0"/>
              <a:t> </a:t>
            </a:r>
            <a:r>
              <a:rPr lang="en-US" altLang="ja-JP" dirty="0" smtClean="0"/>
              <a:t>0</a:t>
            </a:r>
            <a:r>
              <a:rPr lang="ja-JP" altLang="en-US" dirty="0" smtClean="0"/>
              <a:t>（ちょっとだけ何かしたい人）</a:t>
            </a:r>
            <a:r>
              <a:rPr lang="en-US" altLang="ja-JP" dirty="0" smtClean="0"/>
              <a:t>,1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?</a:t>
            </a:r>
            <a:r>
              <a:rPr lang="ja-JP" altLang="en-US" dirty="0" err="1" smtClean="0"/>
              <a:t>，</a:t>
            </a:r>
            <a:r>
              <a:rPr lang="ja-JP" altLang="en-US" dirty="0" smtClean="0"/>
              <a:t>待ち合わせの種類は決められた中から</a:t>
            </a:r>
            <a:r>
              <a:rPr lang="ja-JP" altLang="en-US" dirty="0" err="1" smtClean="0"/>
              <a:t>．．．</a:t>
            </a:r>
            <a:r>
              <a:rPr lang="ja-JP" altLang="en-US" dirty="0" smtClean="0"/>
              <a:t>）</a:t>
            </a:r>
            <a:r>
              <a:rPr lang="en-US" altLang="ja-JP" dirty="0" smtClean="0"/>
              <a:t>,2</a:t>
            </a:r>
            <a:r>
              <a:rPr lang="ja-JP" altLang="en-US" dirty="0" smtClean="0"/>
              <a:t>（実装 の情報も使う</a:t>
            </a:r>
            <a:r>
              <a:rPr lang="en-US" altLang="ja-JP" dirty="0" smtClean="0"/>
              <a:t>),3</a:t>
            </a:r>
          </a:p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とりあえずジョブの依存グラフを作っておいて，後から投入する（記述もそれぞれ別にする）？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動的にグラフが変わる場合どうするか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デフォルトではなさそう（直観的でない？）</a:t>
            </a:r>
            <a:endParaRPr kumimoji="1"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job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を投げたことにする，とかは実行時のオプションで</a:t>
            </a:r>
            <a:endParaRPr kumimoji="1"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設計のコンセプト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オブジェクト指向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ジョブ </a:t>
            </a:r>
            <a:r>
              <a:rPr lang="en-US" altLang="ja-JP" dirty="0" smtClean="0"/>
              <a:t>1</a:t>
            </a:r>
            <a:r>
              <a:rPr lang="ja-JP" altLang="en-US" dirty="0" smtClean="0"/>
              <a:t>オブジェクト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各ジョブごとの情報はインスタンス変数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処理全体で共有する情報はクラス変数</a:t>
            </a:r>
            <a:endParaRPr kumimoji="1" lang="en-US" altLang="ja-JP" dirty="0" smtClean="0"/>
          </a:p>
          <a:p>
            <a:r>
              <a:rPr lang="ja-JP" altLang="en-US" dirty="0" smtClean="0"/>
              <a:t>ユーザが（</a:t>
            </a:r>
            <a:r>
              <a:rPr lang="en-US" altLang="ja-JP" dirty="0" smtClean="0"/>
              <a:t>or</a:t>
            </a:r>
            <a:r>
              <a:rPr lang="ja-JP" altLang="en-US" dirty="0" smtClean="0"/>
              <a:t> ライブラリで）</a:t>
            </a:r>
            <a:r>
              <a:rPr lang="en-US" altLang="ja-JP" dirty="0" smtClean="0"/>
              <a:t>implement</a:t>
            </a:r>
            <a:r>
              <a:rPr lang="ja-JP" altLang="en-US" dirty="0" smtClean="0"/>
              <a:t>すべきメソッド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全体の処理の流れ </a:t>
            </a:r>
            <a:r>
              <a:rPr kumimoji="1" lang="en-US" altLang="ja-JP" dirty="0" smtClean="0"/>
              <a:t>(main)</a:t>
            </a:r>
          </a:p>
          <a:p>
            <a:pPr lvl="1"/>
            <a:r>
              <a:rPr kumimoji="1" lang="ja-JP" altLang="en-US" dirty="0" smtClean="0"/>
              <a:t>各ジョブ情報の初期化，前処理（</a:t>
            </a:r>
            <a:r>
              <a:rPr kumimoji="1" lang="en-US" altLang="ja-JP" dirty="0" smtClean="0"/>
              <a:t>before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各ジョブ終了後の処理 </a:t>
            </a:r>
            <a:r>
              <a:rPr lang="en-US" altLang="ja-JP" dirty="0" smtClean="0"/>
              <a:t>(after)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条件が成立すると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invoke</a:t>
            </a:r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される処理 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(event)</a:t>
            </a:r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？</a:t>
            </a:r>
            <a:endParaRPr kumimoji="1"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None/>
            </a:pPr>
            <a:r>
              <a:rPr lang="en-US" altLang="ja-JP" dirty="0" smtClean="0">
                <a:sym typeface="Wingdings" pitchFamily="2" charset="2"/>
              </a:rPr>
              <a:t></a:t>
            </a:r>
            <a:r>
              <a:rPr lang="ja-JP" altLang="en-US" dirty="0" smtClean="0">
                <a:sym typeface="Wingdings" pitchFamily="2" charset="2"/>
              </a:rPr>
              <a:t> モジュール化することで拡張の柔軟性を高める</a:t>
            </a:r>
            <a:endParaRPr kumimoji="1" lang="en-US" altLang="ja-JP" dirty="0" smtClean="0"/>
          </a:p>
          <a:p>
            <a:r>
              <a:rPr lang="ja-JP" altLang="en-US" dirty="0" smtClean="0"/>
              <a:t>メソッドは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ライブラリクラスを継承してそのまま使う </a:t>
            </a:r>
            <a:r>
              <a:rPr lang="en-US" altLang="ja-JP" dirty="0" smtClean="0"/>
              <a:t>(level1)</a:t>
            </a:r>
            <a:r>
              <a:rPr lang="ja-JP" altLang="en-US" dirty="0" smtClean="0"/>
              <a:t> </a:t>
            </a:r>
            <a:r>
              <a:rPr lang="en-US" altLang="ja-JP" dirty="0" smtClean="0"/>
              <a:t>or</a:t>
            </a:r>
          </a:p>
          <a:p>
            <a:pPr lvl="1"/>
            <a:r>
              <a:rPr lang="ja-JP" altLang="en-US" dirty="0" smtClean="0"/>
              <a:t>自分で拡張（記述）する </a:t>
            </a:r>
            <a:r>
              <a:rPr lang="en-US" altLang="ja-JP" dirty="0" smtClean="0"/>
              <a:t>(level2)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ユーザスクリプトの例（目標）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2000" dirty="0" smtClean="0"/>
              <a:t>;;;</a:t>
            </a:r>
            <a:r>
              <a:rPr lang="ja-JP" altLang="en-US" sz="2000" dirty="0" smtClean="0"/>
              <a:t>  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個のジョブを投入し，全て終了後メッセージを表示．</a:t>
            </a:r>
            <a:endParaRPr lang="en-US" altLang="ja-JP" sz="2000" dirty="0" smtClean="0"/>
          </a:p>
          <a:p>
            <a:pPr>
              <a:buNone/>
            </a:pPr>
            <a:r>
              <a:rPr lang="en-US" altLang="ja-JP" sz="2000" dirty="0" smtClean="0"/>
              <a:t>;;;</a:t>
            </a:r>
            <a:r>
              <a:rPr lang="ja-JP" altLang="en-US" sz="2000" dirty="0" smtClean="0"/>
              <a:t>  同時投入ジョブ数を</a:t>
            </a:r>
            <a:r>
              <a:rPr lang="en-US" altLang="ja-JP" sz="2000" dirty="0" smtClean="0"/>
              <a:t>10</a:t>
            </a:r>
            <a:r>
              <a:rPr lang="ja-JP" altLang="en-US" sz="2000" dirty="0" smtClean="0"/>
              <a:t>に制限</a:t>
            </a:r>
            <a:endParaRPr lang="en-US" altLang="ja-JP" sz="2000" dirty="0" smtClean="0"/>
          </a:p>
          <a:p>
            <a:pPr>
              <a:buNone/>
            </a:pPr>
            <a:r>
              <a:rPr lang="en-US" altLang="ja-JP" sz="2000" dirty="0" smtClean="0"/>
              <a:t>package </a:t>
            </a:r>
            <a:r>
              <a:rPr lang="en-US" altLang="ja-JP" sz="2000" dirty="0" err="1" smtClean="0"/>
              <a:t>My_loop_restrict_job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Restrict_job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Loop_job</a:t>
            </a:r>
            <a:r>
              <a:rPr lang="en-US" altLang="ja-JP" sz="2000" dirty="0" smtClean="0"/>
              <a:t>);</a:t>
            </a:r>
          </a:p>
          <a:p>
            <a:pPr>
              <a:buNone/>
            </a:pPr>
            <a:r>
              <a:rPr lang="en-US" altLang="ja-JP" sz="2000" dirty="0" smtClean="0"/>
              <a:t>exec = "./sample";</a:t>
            </a:r>
          </a:p>
          <a:p>
            <a:pPr>
              <a:buNone/>
            </a:pPr>
            <a:r>
              <a:rPr lang="en-US" altLang="ja-JP" sz="2000" dirty="0" err="1" smtClean="0"/>
              <a:t>NQS_queue</a:t>
            </a:r>
            <a:r>
              <a:rPr lang="en-US" altLang="ja-JP" sz="2000" dirty="0" smtClean="0"/>
              <a:t> = "queue1";   </a:t>
            </a: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argument of </a:t>
            </a:r>
            <a:r>
              <a:rPr lang="en-US" altLang="ja-JP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qsub</a:t>
            </a: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-q option</a:t>
            </a:r>
          </a:p>
          <a:p>
            <a:pPr>
              <a:buNone/>
            </a:pPr>
            <a:r>
              <a:rPr lang="en-US" altLang="ja-JP" sz="2000" dirty="0" err="1" smtClean="0"/>
              <a:t>njob</a:t>
            </a:r>
            <a:r>
              <a:rPr lang="en-US" altLang="ja-JP" sz="2000" dirty="0" smtClean="0"/>
              <a:t> = 100;</a:t>
            </a:r>
            <a:r>
              <a:rPr lang="ja-JP" altLang="en-US" sz="2000" dirty="0" smtClean="0"/>
              <a:t>           </a:t>
            </a:r>
            <a:r>
              <a:rPr lang="en-US" altLang="ja-JP" sz="2000" dirty="0" err="1" smtClean="0"/>
              <a:t>max_concurrency</a:t>
            </a:r>
            <a:r>
              <a:rPr lang="en-US" altLang="ja-JP" sz="2000" dirty="0" smtClean="0"/>
              <a:t> = 10;</a:t>
            </a:r>
          </a:p>
          <a:p>
            <a:pPr>
              <a:buNone/>
            </a:pPr>
            <a:r>
              <a:rPr lang="en-US" altLang="ja-JP" sz="2000" dirty="0" smtClean="0"/>
              <a:t>before () {  @</a:t>
            </a:r>
            <a:r>
              <a:rPr lang="en-US" altLang="ja-JP" sz="2000" dirty="0" err="1" smtClean="0"/>
              <a:t>args</a:t>
            </a:r>
            <a:r>
              <a:rPr lang="en-US" altLang="ja-JP" sz="2000" dirty="0" smtClean="0"/>
              <a:t> = ($submitted+1);</a:t>
            </a:r>
            <a:r>
              <a:rPr lang="ja-JP" altLang="en-US" sz="2000" dirty="0" smtClean="0"/>
              <a:t>  </a:t>
            </a:r>
            <a:r>
              <a:rPr lang="en-US" altLang="ja-JP" sz="2000" dirty="0" smtClean="0"/>
              <a:t>}</a:t>
            </a:r>
          </a:p>
          <a:p>
            <a:pPr>
              <a:buNone/>
            </a:pPr>
            <a:r>
              <a:rPr lang="en-US" altLang="ja-JP" sz="2000" dirty="0" smtClean="0"/>
              <a:t>after () {</a:t>
            </a:r>
          </a:p>
          <a:p>
            <a:pPr>
              <a:buNone/>
            </a:pPr>
            <a:r>
              <a:rPr lang="en-US" altLang="ja-JP" sz="2000" dirty="0" smtClean="0"/>
              <a:t>  print "Job $</a:t>
            </a:r>
            <a:r>
              <a:rPr lang="en-US" altLang="ja-JP" sz="2000" dirty="0" err="1" smtClean="0"/>
              <a:t>args</a:t>
            </a:r>
            <a:r>
              <a:rPr lang="en-US" altLang="ja-JP" sz="2000" dirty="0" smtClean="0"/>
              <a:t>[0] terminated with exit code $</a:t>
            </a:r>
            <a:r>
              <a:rPr lang="en-US" altLang="ja-JP" sz="2000" dirty="0" err="1" smtClean="0"/>
              <a:t>exit_code</a:t>
            </a:r>
            <a:r>
              <a:rPr lang="en-US" altLang="ja-JP" sz="2000" dirty="0" smtClean="0"/>
              <a:t>."</a:t>
            </a:r>
          </a:p>
          <a:p>
            <a:pPr>
              <a:buNone/>
            </a:pPr>
            <a:r>
              <a:rPr lang="en-US" altLang="ja-JP" sz="2000" dirty="0" smtClean="0"/>
              <a:t>  if ($</a:t>
            </a:r>
            <a:r>
              <a:rPr lang="en-US" altLang="ja-JP" sz="2000" dirty="0" err="1" smtClean="0"/>
              <a:t>args</a:t>
            </a:r>
            <a:r>
              <a:rPr lang="en-US" altLang="ja-JP" sz="2000" dirty="0" smtClean="0"/>
              <a:t>[0] == 50) { ... }</a:t>
            </a:r>
          </a:p>
          <a:p>
            <a:pPr>
              <a:buNone/>
            </a:pPr>
            <a:r>
              <a:rPr lang="en-US" altLang="ja-JP" sz="2000" dirty="0" smtClean="0"/>
              <a:t>}</a:t>
            </a:r>
          </a:p>
          <a:p>
            <a:pPr>
              <a:buNone/>
            </a:pPr>
            <a:r>
              <a:rPr lang="en-US" altLang="ja-JP" sz="2000" dirty="0" err="1" smtClean="0"/>
              <a:t>after_all</a:t>
            </a:r>
            <a:r>
              <a:rPr lang="en-US" altLang="ja-JP" sz="2000" dirty="0" smtClean="0"/>
              <a:t> () {  print “All jobs finished!”</a:t>
            </a:r>
            <a:r>
              <a:rPr lang="ja-JP" altLang="en-US" sz="2000" dirty="0" smtClean="0"/>
              <a:t>  </a:t>
            </a:r>
            <a:r>
              <a:rPr lang="en-US" altLang="ja-JP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ユーザスクリプトの例（説明用，</a:t>
            </a:r>
            <a:r>
              <a:rPr lang="en-US" altLang="ja-JP" sz="3600" dirty="0" smtClean="0"/>
              <a:t>C++</a:t>
            </a:r>
            <a:r>
              <a:rPr lang="ja-JP" altLang="en-US" sz="3600" dirty="0" smtClean="0"/>
              <a:t>風）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smtClean="0"/>
              <a:t>;;;</a:t>
            </a:r>
            <a:r>
              <a:rPr lang="ja-JP" altLang="en-US" sz="1800" dirty="0" smtClean="0"/>
              <a:t>  </a:t>
            </a:r>
            <a:r>
              <a:rPr lang="en-US" altLang="ja-JP" sz="1800" dirty="0" smtClean="0"/>
              <a:t>100</a:t>
            </a:r>
            <a:r>
              <a:rPr lang="ja-JP" altLang="en-US" sz="1800" dirty="0" smtClean="0"/>
              <a:t>個のジョブを投入し，全て終了後メッセージを表示．</a:t>
            </a:r>
            <a:endParaRPr lang="en-US" altLang="ja-JP" sz="1800" dirty="0" smtClean="0"/>
          </a:p>
          <a:p>
            <a:pPr>
              <a:buNone/>
            </a:pPr>
            <a:r>
              <a:rPr lang="en-US" altLang="ja-JP" sz="1800" dirty="0" smtClean="0"/>
              <a:t>;;;</a:t>
            </a:r>
            <a:r>
              <a:rPr lang="ja-JP" altLang="en-US" sz="1800" dirty="0" smtClean="0"/>
              <a:t>  同時投入ジョブ数を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に制限</a:t>
            </a:r>
            <a:endParaRPr lang="en-US" altLang="ja-JP" sz="1800" dirty="0" smtClean="0"/>
          </a:p>
          <a:p>
            <a:pPr>
              <a:buNone/>
            </a:pPr>
            <a:r>
              <a:rPr lang="en-US" altLang="ja-JP" sz="1800" dirty="0" smtClean="0"/>
              <a:t>class </a:t>
            </a:r>
            <a:r>
              <a:rPr lang="en-US" altLang="ja-JP" sz="1800" dirty="0" err="1" smtClean="0"/>
              <a:t>My_loop_restrict_job</a:t>
            </a:r>
            <a:r>
              <a:rPr lang="en-US" altLang="ja-JP" sz="1800" dirty="0" smtClean="0"/>
              <a:t> : </a:t>
            </a:r>
            <a:r>
              <a:rPr lang="en-US" altLang="ja-JP" sz="1800" dirty="0" err="1" smtClean="0"/>
              <a:t>Restrict_job</a:t>
            </a:r>
            <a:r>
              <a:rPr lang="en-US" altLang="ja-JP" sz="1800" dirty="0" smtClean="0"/>
              <a:t>, </a:t>
            </a:r>
            <a:r>
              <a:rPr lang="en-US" altLang="ja-JP" sz="1800" dirty="0" err="1" smtClean="0"/>
              <a:t>Loop_job</a:t>
            </a:r>
            <a:endParaRPr lang="en-US" altLang="ja-JP" sz="1800" dirty="0" smtClean="0"/>
          </a:p>
          <a:p>
            <a:pPr>
              <a:buNone/>
            </a:pPr>
            <a:r>
              <a:rPr lang="en-US" altLang="ja-JP" sz="1800" dirty="0" smtClean="0"/>
              <a:t>{</a:t>
            </a:r>
          </a:p>
          <a:p>
            <a:pPr>
              <a:buNone/>
            </a:pPr>
            <a:r>
              <a:rPr lang="ja-JP" altLang="en-US" sz="1800" dirty="0" smtClean="0"/>
              <a:t>  </a:t>
            </a:r>
            <a:r>
              <a:rPr lang="en-US" altLang="ja-JP" sz="1800" dirty="0" smtClean="0"/>
              <a:t>exec = "./sample";</a:t>
            </a:r>
          </a:p>
          <a:p>
            <a:pPr>
              <a:buNone/>
            </a:pPr>
            <a:r>
              <a:rPr lang="en-US" altLang="ja-JP" sz="1800" dirty="0" smtClean="0"/>
              <a:t>  </a:t>
            </a:r>
            <a:r>
              <a:rPr lang="en-US" altLang="ja-JP" sz="1800" dirty="0" err="1" smtClean="0"/>
              <a:t>NQS_queue</a:t>
            </a:r>
            <a:r>
              <a:rPr lang="en-US" altLang="ja-JP" sz="1800" dirty="0" smtClean="0"/>
              <a:t> = “queue1”;   </a:t>
            </a:r>
            <a:r>
              <a:rPr lang="ja-JP" altLang="en-US" sz="1800" dirty="0" smtClean="0"/>
              <a:t>  </a:t>
            </a: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argument of </a:t>
            </a:r>
            <a:r>
              <a:rPr lang="en-US" altLang="ja-JP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qsub</a:t>
            </a: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-q option</a:t>
            </a:r>
          </a:p>
          <a:p>
            <a:pPr>
              <a:buNone/>
            </a:pPr>
            <a:r>
              <a:rPr lang="en-US" altLang="ja-JP" sz="1800" dirty="0" smtClean="0"/>
              <a:t>  </a:t>
            </a:r>
            <a:r>
              <a:rPr lang="en-US" altLang="ja-JP" sz="1800" dirty="0" err="1" smtClean="0"/>
              <a:t>njob</a:t>
            </a:r>
            <a:r>
              <a:rPr lang="en-US" altLang="ja-JP" sz="1800" dirty="0" smtClean="0"/>
              <a:t> = 100;		</a:t>
            </a:r>
            <a:r>
              <a:rPr lang="en-US" altLang="ja-JP" sz="1800" dirty="0" err="1" smtClean="0"/>
              <a:t>max_concurrency</a:t>
            </a:r>
            <a:r>
              <a:rPr lang="en-US" altLang="ja-JP" sz="1800" dirty="0" smtClean="0"/>
              <a:t> = 10;</a:t>
            </a:r>
          </a:p>
          <a:p>
            <a:pPr>
              <a:buNone/>
            </a:pPr>
            <a:r>
              <a:rPr lang="ja-JP" altLang="en-US" sz="1800" dirty="0" smtClean="0"/>
              <a:t>  </a:t>
            </a:r>
            <a:r>
              <a:rPr lang="en-US" altLang="ja-JP" sz="1800" dirty="0" smtClean="0"/>
              <a:t>before () {  $self-&gt;</a:t>
            </a:r>
            <a:r>
              <a:rPr lang="en-US" altLang="ja-JP" sz="1800" dirty="0" err="1" smtClean="0"/>
              <a:t>args</a:t>
            </a:r>
            <a:r>
              <a:rPr lang="en-US" altLang="ja-JP" sz="1800" dirty="0" smtClean="0"/>
              <a:t> = ($submitted+1);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 }</a:t>
            </a:r>
          </a:p>
          <a:p>
            <a:pPr>
              <a:buNone/>
            </a:pPr>
            <a:r>
              <a:rPr lang="en-US" altLang="ja-JP" sz="1800" dirty="0" smtClean="0"/>
              <a:t>  after () {</a:t>
            </a:r>
          </a:p>
          <a:p>
            <a:pPr>
              <a:buNone/>
            </a:pPr>
            <a:r>
              <a:rPr lang="en-US" altLang="ja-JP" sz="1800" dirty="0" smtClean="0"/>
              <a:t>    print “Job $self-&gt;</a:t>
            </a:r>
            <a:r>
              <a:rPr lang="en-US" altLang="ja-JP" sz="1800" dirty="0" err="1" smtClean="0"/>
              <a:t>args</a:t>
            </a:r>
            <a:r>
              <a:rPr lang="en-US" altLang="ja-JP" sz="1800" dirty="0" smtClean="0"/>
              <a:t>[0]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terminated with exit code $self-&gt;</a:t>
            </a:r>
            <a:r>
              <a:rPr lang="en-US" altLang="ja-JP" sz="1800" dirty="0" err="1" smtClean="0"/>
              <a:t>exit_code</a:t>
            </a:r>
            <a:r>
              <a:rPr lang="en-US" altLang="ja-JP" sz="1800" dirty="0" smtClean="0"/>
              <a:t>."</a:t>
            </a:r>
          </a:p>
          <a:p>
            <a:pPr>
              <a:buNone/>
            </a:pPr>
            <a:r>
              <a:rPr lang="en-US" altLang="ja-JP" sz="1800" dirty="0" smtClean="0"/>
              <a:t>    if ($self-&gt;</a:t>
            </a:r>
            <a:r>
              <a:rPr lang="en-US" altLang="ja-JP" sz="1800" dirty="0" err="1" smtClean="0"/>
              <a:t>args</a:t>
            </a:r>
            <a:r>
              <a:rPr lang="en-US" altLang="ja-JP" sz="1800" dirty="0" smtClean="0"/>
              <a:t>[0] == 50) { ... }</a:t>
            </a:r>
          </a:p>
          <a:p>
            <a:pPr>
              <a:buNone/>
            </a:pPr>
            <a:r>
              <a:rPr lang="en-US" altLang="ja-JP" sz="1800" dirty="0" smtClean="0"/>
              <a:t>  }</a:t>
            </a:r>
          </a:p>
          <a:p>
            <a:pPr>
              <a:buNone/>
            </a:pPr>
            <a:r>
              <a:rPr lang="en-US" altLang="ja-JP" sz="1800" dirty="0" smtClean="0"/>
              <a:t>  </a:t>
            </a:r>
            <a:r>
              <a:rPr lang="en-US" altLang="ja-JP" sz="1800" dirty="0" err="1" smtClean="0"/>
              <a:t>after_all</a:t>
            </a:r>
            <a:r>
              <a:rPr lang="en-US" altLang="ja-JP" sz="1800" dirty="0" smtClean="0"/>
              <a:t> () {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 print "All jobs finished!”  }</a:t>
            </a:r>
          </a:p>
          <a:p>
            <a:pPr>
              <a:buNone/>
            </a:pPr>
            <a:r>
              <a:rPr lang="en-US" altLang="ja-JP" sz="1800" dirty="0" smtClean="0"/>
              <a:t>}</a:t>
            </a:r>
          </a:p>
          <a:p>
            <a:pPr>
              <a:buNone/>
            </a:pPr>
            <a:endParaRPr kumimoji="1" lang="ja-JP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Job</a:t>
            </a:r>
            <a:r>
              <a:rPr lang="ja-JP" altLang="en-US" dirty="0" smtClean="0"/>
              <a:t>クラスの定義 </a:t>
            </a:r>
            <a:r>
              <a:rPr lang="en-US" altLang="ja-JP" dirty="0" smtClean="0"/>
              <a:t>(built-in)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ja-JP" dirty="0" smtClean="0"/>
              <a:t>class Job</a:t>
            </a:r>
          </a:p>
          <a:p>
            <a:pPr>
              <a:buNone/>
            </a:pPr>
            <a:r>
              <a:rPr lang="en-US" altLang="ja-JP" dirty="0" smtClean="0"/>
              <a:t>{</a:t>
            </a:r>
          </a:p>
          <a:p>
            <a:pPr>
              <a:buNone/>
            </a:pPr>
            <a:r>
              <a:rPr lang="en-US" altLang="ja-JP" dirty="0" smtClean="0"/>
              <a:t>  id = </a:t>
            </a:r>
            <a:r>
              <a:rPr lang="en-US" altLang="ja-JP" dirty="0" err="1" smtClean="0"/>
              <a:t>generate_unique_integer_id</a:t>
            </a:r>
            <a:r>
              <a:rPr lang="en-US" altLang="ja-JP" dirty="0" smtClean="0"/>
              <a:t>();</a:t>
            </a:r>
            <a:r>
              <a:rPr lang="ja-JP" altLang="en-US" dirty="0" smtClean="0"/>
              <a:t>  </a:t>
            </a:r>
            <a:r>
              <a:rPr lang="en-US" altLang="ja-JP" dirty="0" smtClean="0"/>
              <a:t>exec = "";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err="1" smtClean="0"/>
              <a:t>args</a:t>
            </a:r>
            <a:r>
              <a:rPr lang="en-US" altLang="ja-JP" dirty="0" smtClean="0"/>
              <a:t> = ();  </a:t>
            </a:r>
            <a:r>
              <a:rPr lang="en-US" altLang="ja-JP" dirty="0" err="1" smtClean="0"/>
              <a:t>env</a:t>
            </a:r>
            <a:r>
              <a:rPr lang="en-US" altLang="ja-JP" dirty="0" smtClean="0"/>
              <a:t> = (); 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> = "&lt;</a:t>
            </a:r>
            <a:r>
              <a:rPr lang="en-US" altLang="ja-JP" dirty="0" err="1" smtClean="0"/>
              <a:t>job_name</a:t>
            </a:r>
            <a:r>
              <a:rPr lang="en-US" altLang="ja-JP" dirty="0" smtClean="0"/>
              <a:t>&gt;.out“;  </a:t>
            </a:r>
            <a:r>
              <a:rPr lang="en-US" altLang="ja-JP" dirty="0" err="1" smtClean="0"/>
              <a:t>stderr</a:t>
            </a:r>
            <a:r>
              <a:rPr lang="en-US" altLang="ja-JP" dirty="0" smtClean="0"/>
              <a:t> = "&lt;</a:t>
            </a:r>
            <a:r>
              <a:rPr lang="en-US" altLang="ja-JP" dirty="0" err="1" smtClean="0"/>
              <a:t>job_name</a:t>
            </a:r>
            <a:r>
              <a:rPr lang="en-US" altLang="ja-JP" dirty="0" smtClean="0"/>
              <a:t>&gt;.err“;  </a:t>
            </a:r>
            <a:r>
              <a:rPr lang="en-US" altLang="ja-JP" dirty="0" err="1" smtClean="0"/>
              <a:t>stderr_merge_p</a:t>
            </a:r>
            <a:r>
              <a:rPr lang="en-US" altLang="ja-JP" dirty="0" smtClean="0"/>
              <a:t> = false;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err="1" smtClean="0"/>
              <a:t>NQS_queue</a:t>
            </a:r>
            <a:r>
              <a:rPr lang="en-US" altLang="ja-JP" dirty="0" smtClean="0"/>
              <a:t> = ““;  </a:t>
            </a:r>
            <a:r>
              <a:rPr lang="en-US" altLang="ja-JP" dirty="0" err="1" smtClean="0"/>
              <a:t>NQS_qsub_args</a:t>
            </a:r>
            <a:r>
              <a:rPr lang="en-US" altLang="ja-JP" dirty="0" smtClean="0"/>
              <a:t> = ();  </a:t>
            </a:r>
            <a:r>
              <a:rPr lang="en-US" altLang="ja-JP" dirty="0" err="1" smtClean="0"/>
              <a:t>exit_code</a:t>
            </a:r>
            <a:r>
              <a:rPr lang="en-US" altLang="ja-JP" dirty="0" smtClean="0"/>
              <a:t>;</a:t>
            </a:r>
            <a:r>
              <a:rPr lang="ja-JP" altLang="en-US" dirty="0" smtClean="0"/>
              <a:t> </a:t>
            </a:r>
            <a:r>
              <a:rPr lang="en-US" altLang="ja-JP" dirty="0" smtClean="0"/>
              <a:t>  </a:t>
            </a:r>
            <a:r>
              <a:rPr lang="en-US" altLang="ja-JP" i="1" dirty="0" smtClean="0"/>
              <a:t>and more...</a:t>
            </a:r>
            <a:r>
              <a:rPr lang="ja-JP" altLang="en-US" i="1" dirty="0" smtClean="0"/>
              <a:t> </a:t>
            </a:r>
            <a:r>
              <a:rPr lang="en-US" altLang="ja-JP" i="1" dirty="0" smtClean="0"/>
              <a:t>(e.g.</a:t>
            </a:r>
            <a:r>
              <a:rPr lang="ja-JP" altLang="en-US" i="1" dirty="0" smtClean="0"/>
              <a:t> 投入した全ジョブリスト）</a:t>
            </a:r>
            <a:endParaRPr lang="en-US" altLang="ja-JP" i="1" dirty="0" smtClean="0"/>
          </a:p>
          <a:p>
            <a:pPr>
              <a:buNone/>
            </a:pPr>
            <a:r>
              <a:rPr lang="en-US" altLang="ja-JP" dirty="0" smtClean="0"/>
              <a:t>  /* methods */</a:t>
            </a:r>
          </a:p>
          <a:p>
            <a:pPr>
              <a:buNone/>
            </a:pPr>
            <a:r>
              <a:rPr lang="en-US" altLang="ja-JP" dirty="0" smtClean="0"/>
              <a:t>  new (...) {...}            </a:t>
            </a:r>
            <a:r>
              <a:rPr lang="ja-JP" altLang="en-US" dirty="0" smtClean="0"/>
              <a:t> </a:t>
            </a:r>
            <a:r>
              <a:rPr lang="en-US" altLang="ja-JP" dirty="0" smtClean="0"/>
              <a:t> // </a:t>
            </a:r>
            <a:r>
              <a:rPr lang="ja-JP" altLang="en-US" dirty="0" smtClean="0"/>
              <a:t>コンストラクタ</a:t>
            </a:r>
          </a:p>
          <a:p>
            <a:pPr>
              <a:buNone/>
            </a:pPr>
            <a:r>
              <a:rPr lang="ja-JP" altLang="en-US" dirty="0" smtClean="0"/>
              <a:t>  </a:t>
            </a:r>
            <a:r>
              <a:rPr lang="en-US" altLang="ja-JP" dirty="0" smtClean="0"/>
              <a:t>static</a:t>
            </a:r>
            <a:r>
              <a:rPr lang="ja-JP" altLang="en-US" dirty="0" smtClean="0"/>
              <a:t> </a:t>
            </a:r>
            <a:r>
              <a:rPr lang="en-US" altLang="ja-JP" dirty="0" smtClean="0"/>
              <a:t>main ();           // defined</a:t>
            </a:r>
            <a:r>
              <a:rPr lang="ja-JP" altLang="en-US" dirty="0" smtClean="0"/>
              <a:t> </a:t>
            </a:r>
            <a:r>
              <a:rPr lang="en-US" altLang="ja-JP" dirty="0" smtClean="0"/>
              <a:t>(or</a:t>
            </a:r>
            <a:r>
              <a:rPr lang="ja-JP" altLang="en-US" dirty="0" smtClean="0"/>
              <a:t> </a:t>
            </a:r>
            <a:r>
              <a:rPr lang="en-US" altLang="ja-JP" dirty="0" smtClean="0"/>
              <a:t>extended)</a:t>
            </a:r>
            <a:r>
              <a:rPr lang="ja-JP" altLang="en-US" dirty="0" smtClean="0"/>
              <a:t> </a:t>
            </a:r>
            <a:r>
              <a:rPr lang="en-US" altLang="ja-JP" dirty="0" smtClean="0"/>
              <a:t>by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user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entry-point</a:t>
            </a:r>
            <a:r>
              <a:rPr lang="ja-JP" altLang="en-US" dirty="0" err="1" smtClean="0"/>
              <a:t>．</a:t>
            </a:r>
            <a:endParaRPr lang="ja-JP" altLang="en-US" dirty="0" smtClean="0"/>
          </a:p>
          <a:p>
            <a:pPr>
              <a:buNone/>
            </a:pPr>
            <a:r>
              <a:rPr lang="ja-JP" altLang="en-US" dirty="0" smtClean="0"/>
              <a:t> 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before () {};               </a:t>
            </a:r>
            <a:r>
              <a:rPr lang="en-US" altLang="ja-JP" dirty="0" smtClean="0"/>
              <a:t>// extended by user</a:t>
            </a:r>
          </a:p>
          <a:p>
            <a:pPr>
              <a:buNone/>
            </a:pPr>
            <a:r>
              <a:rPr lang="en-US" altLang="ja-JP" dirty="0" smtClean="0"/>
              <a:t>  do () {       // main</a:t>
            </a:r>
            <a:r>
              <a:rPr lang="ja-JP" altLang="en-US" dirty="0" smtClean="0"/>
              <a:t>で明示的に呼び出す．これ自体は拡張はしない？</a:t>
            </a:r>
          </a:p>
          <a:p>
            <a:pPr>
              <a:buNone/>
            </a:pPr>
            <a:r>
              <a:rPr lang="ja-JP" altLang="en-US" dirty="0" smtClean="0"/>
              <a:t>     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</a:rPr>
              <a:t>invoke_all_before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altLang="ja-JP" dirty="0" smtClean="0"/>
              <a:t>     </a:t>
            </a:r>
            <a:r>
              <a:rPr lang="en-US" altLang="ja-JP" i="1" dirty="0" smtClean="0"/>
              <a:t>Execute "exec" with the </a:t>
            </a:r>
            <a:r>
              <a:rPr lang="en-US" altLang="ja-JP" i="1" dirty="0" err="1" smtClean="0"/>
              <a:t>argumemts</a:t>
            </a:r>
            <a:r>
              <a:rPr lang="en-US" altLang="ja-JP" i="1" dirty="0" smtClean="0"/>
              <a:t> "</a:t>
            </a:r>
            <a:r>
              <a:rPr lang="en-US" altLang="ja-JP" i="1" dirty="0" err="1" smtClean="0"/>
              <a:t>args</a:t>
            </a:r>
            <a:r>
              <a:rPr lang="en-US" altLang="ja-JP" i="1" dirty="0" smtClean="0"/>
              <a:t>" in the environments "</a:t>
            </a:r>
            <a:r>
              <a:rPr lang="en-US" altLang="ja-JP" i="1" dirty="0" err="1" smtClean="0"/>
              <a:t>envs</a:t>
            </a:r>
            <a:r>
              <a:rPr lang="en-US" altLang="ja-JP" i="1" dirty="0" smtClean="0"/>
              <a:t>".</a:t>
            </a:r>
          </a:p>
          <a:p>
            <a:pPr>
              <a:buNone/>
            </a:pPr>
            <a:r>
              <a:rPr lang="en-US" altLang="ja-JP" i="1" dirty="0" smtClean="0"/>
              <a:t>     After the execution is finished (and before invoking "after"),</a:t>
            </a:r>
          </a:p>
          <a:p>
            <a:pPr>
              <a:buNone/>
            </a:pPr>
            <a:r>
              <a:rPr lang="en-US" altLang="ja-JP" i="1" dirty="0" smtClean="0"/>
              <a:t>     its exit code is set to "</a:t>
            </a:r>
            <a:r>
              <a:rPr lang="en-US" altLang="ja-JP" i="1" dirty="0" err="1" smtClean="0"/>
              <a:t>exit_code</a:t>
            </a:r>
            <a:r>
              <a:rPr lang="en-US" altLang="ja-JP" i="1" dirty="0" smtClean="0"/>
              <a:t>".</a:t>
            </a:r>
          </a:p>
          <a:p>
            <a:pPr>
              <a:buNone/>
            </a:pPr>
            <a:r>
              <a:rPr lang="en-US" altLang="ja-JP" dirty="0" smtClean="0"/>
              <a:t>     </a:t>
            </a:r>
            <a:r>
              <a:rPr lang="en-US" altLang="ja-JP" dirty="0" smtClean="0">
                <a:solidFill>
                  <a:schemeClr val="accent2"/>
                </a:solidFill>
              </a:rPr>
              <a:t>spawn synchronized</a:t>
            </a:r>
            <a:r>
              <a:rPr lang="ja-JP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ja-JP" dirty="0" smtClean="0">
                <a:solidFill>
                  <a:schemeClr val="accent2"/>
                </a:solidFill>
              </a:rPr>
              <a:t>{</a:t>
            </a:r>
            <a:r>
              <a:rPr lang="ja-JP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ja-JP" dirty="0" err="1" smtClean="0">
                <a:solidFill>
                  <a:schemeClr val="accent2"/>
                </a:solidFill>
              </a:rPr>
              <a:t>invoke_all_after</a:t>
            </a:r>
            <a:r>
              <a:rPr lang="en-US" altLang="ja-JP" dirty="0" smtClean="0">
                <a:solidFill>
                  <a:schemeClr val="accent2"/>
                </a:solidFill>
              </a:rPr>
              <a:t>()</a:t>
            </a:r>
            <a:r>
              <a:rPr lang="ja-JP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ja-JP" dirty="0" smtClean="0">
                <a:solidFill>
                  <a:schemeClr val="accent2"/>
                </a:solidFill>
              </a:rPr>
              <a:t>;}</a:t>
            </a:r>
          </a:p>
          <a:p>
            <a:pPr>
              <a:buNone/>
            </a:pPr>
            <a:r>
              <a:rPr lang="en-US" altLang="ja-JP" dirty="0" smtClean="0"/>
              <a:t>  }</a:t>
            </a:r>
          </a:p>
          <a:p>
            <a:pPr>
              <a:buNone/>
            </a:pP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chemeClr val="accent2"/>
                </a:solidFill>
              </a:rPr>
              <a:t>after () {};   </a:t>
            </a:r>
            <a:r>
              <a:rPr lang="ja-JP" altLang="en-US" dirty="0" smtClean="0">
                <a:solidFill>
                  <a:schemeClr val="accent2"/>
                </a:solidFill>
              </a:rPr>
              <a:t>              </a:t>
            </a:r>
            <a:r>
              <a:rPr lang="en-US" altLang="ja-JP" dirty="0" smtClean="0"/>
              <a:t>// extended by user</a:t>
            </a:r>
          </a:p>
          <a:p>
            <a:pPr>
              <a:buNone/>
            </a:pPr>
            <a:r>
              <a:rPr lang="en-US" altLang="ja-JP" dirty="0" smtClean="0"/>
              <a:t>}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3214678" y="5143512"/>
            <a:ext cx="4929222" cy="17144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do()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ジョブを</a:t>
            </a:r>
            <a:r>
              <a:rPr lang="en-US" altLang="ja-JP" dirty="0" smtClean="0"/>
              <a:t>100</a:t>
            </a:r>
            <a:r>
              <a:rPr lang="ja-JP" altLang="en-US" dirty="0" smtClean="0"/>
              <a:t>個投げる </a:t>
            </a:r>
            <a:r>
              <a:rPr lang="en-US" altLang="ja-JP" dirty="0" smtClean="0"/>
              <a:t>(level2)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/>
              <a:t>My_job</a:t>
            </a:r>
            <a:r>
              <a:rPr lang="en-US" altLang="ja-JP" dirty="0" smtClean="0"/>
              <a:t> : Job</a:t>
            </a:r>
          </a:p>
          <a:p>
            <a:pPr>
              <a:buNone/>
            </a:pPr>
            <a:r>
              <a:rPr lang="en-US" altLang="ja-JP" dirty="0" smtClean="0"/>
              <a:t>{</a:t>
            </a:r>
          </a:p>
          <a:p>
            <a:pPr>
              <a:buNone/>
            </a:pPr>
            <a:r>
              <a:rPr lang="en-US" altLang="ja-JP" dirty="0" smtClean="0"/>
              <a:t>  /* default values</a:t>
            </a:r>
            <a:r>
              <a:rPr lang="ja-JP" altLang="en-US" dirty="0" smtClean="0"/>
              <a:t>（全ジョブ共通の値） *</a:t>
            </a:r>
            <a:r>
              <a:rPr lang="en-US" altLang="ja-JP" dirty="0" smtClean="0"/>
              <a:t>/</a:t>
            </a:r>
          </a:p>
          <a:p>
            <a:pPr>
              <a:buNone/>
            </a:pPr>
            <a:r>
              <a:rPr lang="en-US" altLang="ja-JP" dirty="0" smtClean="0"/>
              <a:t>  exec = "./sample";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err="1" smtClean="0"/>
              <a:t>NQS_queue</a:t>
            </a:r>
            <a:r>
              <a:rPr lang="en-US" altLang="ja-JP" dirty="0" smtClean="0"/>
              <a:t> = "queue1";   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argument of </a:t>
            </a:r>
            <a:r>
              <a:rPr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qsub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-q option</a:t>
            </a:r>
          </a:p>
          <a:p>
            <a:pPr>
              <a:buNone/>
            </a:pPr>
            <a:r>
              <a:rPr lang="en-US" altLang="ja-JP" dirty="0" smtClean="0"/>
              <a:t>  /* 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field */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FF0000"/>
                </a:solidFill>
              </a:rPr>
              <a:t>p1;</a:t>
            </a:r>
          </a:p>
          <a:p>
            <a:pPr>
              <a:buNone/>
            </a:pPr>
            <a:r>
              <a:rPr lang="en-US" altLang="ja-JP" dirty="0" smtClean="0"/>
              <a:t>  ;;</a:t>
            </a:r>
          </a:p>
          <a:p>
            <a:pPr>
              <a:buNone/>
            </a:pPr>
            <a:r>
              <a:rPr lang="en-US" altLang="ja-JP" dirty="0" smtClean="0"/>
              <a:t>  new (p1) </a:t>
            </a:r>
            <a:r>
              <a:rPr lang="ja-JP" altLang="en-US" dirty="0" smtClean="0"/>
              <a:t> </a:t>
            </a:r>
            <a:r>
              <a:rPr lang="en-US" altLang="ja-JP" dirty="0" smtClean="0"/>
              <a:t>{ super(); $p1 = $self-&gt;p1; }</a:t>
            </a:r>
          </a:p>
          <a:p>
            <a:pPr>
              <a:buNone/>
            </a:pPr>
            <a:r>
              <a:rPr lang="en-US" altLang="ja-JP" dirty="0" smtClean="0"/>
              <a:t>  main () </a:t>
            </a:r>
            <a:r>
              <a:rPr lang="ja-JP" altLang="en-US" dirty="0" smtClean="0"/>
              <a:t>    </a:t>
            </a:r>
            <a:r>
              <a:rPr lang="en-US" altLang="ja-JP" dirty="0" smtClean="0"/>
              <a:t>{ </a:t>
            </a:r>
            <a:r>
              <a:rPr lang="ja-JP" altLang="en-US" dirty="0" smtClean="0"/>
              <a:t>  </a:t>
            </a:r>
            <a:r>
              <a:rPr lang="en-US" altLang="ja-JP" dirty="0" err="1" smtClean="0"/>
              <a:t>foreach</a:t>
            </a:r>
            <a:r>
              <a:rPr lang="en-US" altLang="ja-JP" dirty="0" smtClean="0"/>
              <a:t> $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(1 .. 100)  { new($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)-&gt;do();</a:t>
            </a:r>
            <a:r>
              <a:rPr lang="ja-JP" altLang="en-US" dirty="0" smtClean="0"/>
              <a:t> </a:t>
            </a:r>
            <a:r>
              <a:rPr lang="en-US" altLang="ja-JP" dirty="0" smtClean="0"/>
              <a:t>}</a:t>
            </a:r>
            <a:r>
              <a:rPr lang="ja-JP" altLang="en-US" dirty="0" smtClean="0"/>
              <a:t> </a:t>
            </a:r>
            <a:r>
              <a:rPr lang="en-US" altLang="ja-JP" dirty="0" smtClean="0"/>
              <a:t>}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0070C0"/>
                </a:solidFill>
              </a:rPr>
              <a:t>before () </a:t>
            </a:r>
            <a:r>
              <a:rPr lang="ja-JP" altLang="en-US" dirty="0" smtClean="0">
                <a:solidFill>
                  <a:srgbClr val="0070C0"/>
                </a:solidFill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</a:rPr>
              <a:t>{ $self-&gt;</a:t>
            </a:r>
            <a:r>
              <a:rPr lang="en-US" altLang="ja-JP" dirty="0" err="1" smtClean="0">
                <a:solidFill>
                  <a:srgbClr val="0070C0"/>
                </a:solidFill>
              </a:rPr>
              <a:t>args</a:t>
            </a:r>
            <a:r>
              <a:rPr lang="ja-JP" altLang="en-US" dirty="0" smtClean="0">
                <a:solidFill>
                  <a:srgbClr val="0070C0"/>
                </a:solidFill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</a:rPr>
              <a:t>=</a:t>
            </a:r>
            <a:r>
              <a:rPr lang="ja-JP" altLang="en-US" dirty="0" smtClean="0">
                <a:solidFill>
                  <a:srgbClr val="0070C0"/>
                </a:solidFill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</a:rPr>
              <a:t>($p1); }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chemeClr val="accent2"/>
                </a:solidFill>
              </a:rPr>
              <a:t>after () {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    print "Job $self-&gt;</a:t>
            </a:r>
            <a:r>
              <a:rPr lang="en-US" altLang="ja-JP" dirty="0" err="1" smtClean="0">
                <a:solidFill>
                  <a:schemeClr val="accent2"/>
                </a:solidFill>
              </a:rPr>
              <a:t>args</a:t>
            </a:r>
            <a:r>
              <a:rPr lang="en-US" altLang="ja-JP" dirty="0" smtClean="0">
                <a:solidFill>
                  <a:schemeClr val="accent2"/>
                </a:solidFill>
              </a:rPr>
              <a:t>[0] terminated with exit code $self-&gt;</a:t>
            </a:r>
            <a:r>
              <a:rPr lang="en-US" altLang="ja-JP" dirty="0" err="1" smtClean="0">
                <a:solidFill>
                  <a:schemeClr val="accent2"/>
                </a:solidFill>
              </a:rPr>
              <a:t>exit_code</a:t>
            </a:r>
            <a:r>
              <a:rPr lang="en-US" altLang="ja-JP" dirty="0" smtClean="0">
                <a:solidFill>
                  <a:schemeClr val="accent2"/>
                </a:solidFill>
              </a:rPr>
              <a:t>."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    if ($p1 == 50) { ... }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  }</a:t>
            </a:r>
          </a:p>
          <a:p>
            <a:pPr>
              <a:buNone/>
            </a:pPr>
            <a:r>
              <a:rPr lang="en-US" altLang="ja-JP" dirty="0" smtClean="0"/>
              <a:t>}</a:t>
            </a:r>
            <a:endParaRPr kumimoji="1" lang="en-US" altLang="ja-JP" dirty="0" smtClean="0"/>
          </a:p>
        </p:txBody>
      </p:sp>
      <p:sp>
        <p:nvSpPr>
          <p:cNvPr id="5" name="右矢印 4"/>
          <p:cNvSpPr/>
          <p:nvPr/>
        </p:nvSpPr>
        <p:spPr>
          <a:xfrm>
            <a:off x="3500430" y="5429264"/>
            <a:ext cx="1357322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My_job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 smtClean="0"/>
              <a:t>before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4929190" y="5429264"/>
            <a:ext cx="1428760" cy="8572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ジョブ投入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6357950" y="5429264"/>
            <a:ext cx="1428760" cy="8572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My_job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 smtClean="0"/>
              <a:t>after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rot="5400000" flipH="1" flipV="1">
            <a:off x="5680083" y="5892817"/>
            <a:ext cx="1356528" cy="7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357950" y="6286520"/>
            <a:ext cx="150019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イベント</a:t>
            </a:r>
            <a:r>
              <a:rPr kumimoji="1" lang="ja-JP" altLang="en-US" dirty="0" smtClean="0"/>
              <a:t>実行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2023</Words>
  <PresentationFormat>画面に合わせる (4:3)</PresentationFormat>
  <Paragraphs>297</Paragraphs>
  <Slides>17</Slides>
  <Notes>17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テーマ</vt:lpstr>
      <vt:lpstr>PJO改 改良案2</vt:lpstr>
      <vt:lpstr>環境ベースで記述</vt:lpstr>
      <vt:lpstr>前回の案</vt:lpstr>
      <vt:lpstr>前回の意見</vt:lpstr>
      <vt:lpstr>設計のコンセプト</vt:lpstr>
      <vt:lpstr>ユーザスクリプトの例（目標）</vt:lpstr>
      <vt:lpstr>ユーザスクリプトの例（説明用，C++風）</vt:lpstr>
      <vt:lpstr>Jobクラスの定義 (built-in)</vt:lpstr>
      <vt:lpstr>ジョブを100個投げる (level2)</vt:lpstr>
      <vt:lpstr>ジョブをnjob個投げるためのlibrary class</vt:lpstr>
      <vt:lpstr>ジョブを100個投げる (level1)</vt:lpstr>
      <vt:lpstr>ジョブの同時実行数を制限するためのlibrary class</vt:lpstr>
      <vt:lpstr>ジョブ100個，同時実行&lt;=10個 (level1)</vt:lpstr>
      <vt:lpstr>ジョブ100個，同時実行&lt;=10個 (level1)</vt:lpstr>
      <vt:lpstr>ジョブグループの終了待ち合わせ のためのlibrary class</vt:lpstr>
      <vt:lpstr>パラメータが奇数/偶数のグループの終了を待ち合わせ (level 1)</vt:lpstr>
      <vt:lpstr>問題点・考察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hiraisi</dc:creator>
  <cp:lastModifiedBy>hiraisi</cp:lastModifiedBy>
  <cp:revision>269</cp:revision>
  <dcterms:created xsi:type="dcterms:W3CDTF">2008-10-08T01:22:08Z</dcterms:created>
  <dcterms:modified xsi:type="dcterms:W3CDTF">2008-11-05T02:49:26Z</dcterms:modified>
</cp:coreProperties>
</file>