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2"/>
    <p:sldId id="258" r:id="rId3"/>
  </p:sldIdLst>
  <p:sldSz cx="9144000" cy="6858000" type="screen4x3"/>
  <p:notesSz cx="6735763" cy="9869488"/>
  <p:custDataLst>
    <p:tags r:id="rId6"/>
  </p:custData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04D"/>
    <a:srgbClr val="08080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513" cy="493872"/>
          </a:xfrm>
          <a:prstGeom prst="rect">
            <a:avLst/>
          </a:prstGeom>
        </p:spPr>
        <p:txBody>
          <a:bodyPr vert="horz" lIns="91458" tIns="45729" rIns="91458" bIns="45729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15663" y="0"/>
            <a:ext cx="2918513" cy="493872"/>
          </a:xfrm>
          <a:prstGeom prst="rect">
            <a:avLst/>
          </a:prstGeom>
        </p:spPr>
        <p:txBody>
          <a:bodyPr vert="horz" lIns="91458" tIns="45729" rIns="91458" bIns="45729" rtlCol="0"/>
          <a:lstStyle>
            <a:lvl1pPr algn="r">
              <a:defRPr sz="1200"/>
            </a:lvl1pPr>
          </a:lstStyle>
          <a:p>
            <a:fld id="{85936C3F-6245-46D6-AA81-AD0CBC59DD2B}" type="datetimeFigureOut">
              <a:rPr kumimoji="1" lang="ja-JP" altLang="en-US" smtClean="0"/>
              <a:pPr/>
              <a:t>2009/2/24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1" y="9374029"/>
            <a:ext cx="2918513" cy="493871"/>
          </a:xfrm>
          <a:prstGeom prst="rect">
            <a:avLst/>
          </a:prstGeom>
        </p:spPr>
        <p:txBody>
          <a:bodyPr vert="horz" lIns="91458" tIns="45729" rIns="91458" bIns="45729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15663" y="9374029"/>
            <a:ext cx="2918513" cy="493871"/>
          </a:xfrm>
          <a:prstGeom prst="rect">
            <a:avLst/>
          </a:prstGeom>
        </p:spPr>
        <p:txBody>
          <a:bodyPr vert="horz" lIns="91458" tIns="45729" rIns="91458" bIns="45729" rtlCol="0" anchor="b"/>
          <a:lstStyle>
            <a:lvl1pPr algn="r">
              <a:defRPr sz="1200"/>
            </a:lvl1pPr>
          </a:lstStyle>
          <a:p>
            <a:fld id="{F9455F98-399C-4E8C-9F2F-5E731DC3845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831" cy="493474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15374" y="0"/>
            <a:ext cx="2918831" cy="493474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7E806D3C-4DC1-440B-8F55-769B88916CD4}" type="datetimeFigureOut">
              <a:rPr kumimoji="1" lang="ja-JP" altLang="en-US" smtClean="0"/>
              <a:pPr/>
              <a:t>2009/2/24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5537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73577" y="4688008"/>
            <a:ext cx="5388610" cy="4441270"/>
          </a:xfrm>
          <a:prstGeom prst="rect">
            <a:avLst/>
          </a:prstGeom>
        </p:spPr>
        <p:txBody>
          <a:bodyPr vert="horz" lIns="91431" tIns="45715" rIns="91431" bIns="45715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1" y="9374301"/>
            <a:ext cx="2918831" cy="493474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15374" y="9374301"/>
            <a:ext cx="2918831" cy="493474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11F5ECA7-00D3-41D9-BD56-05E97C32E4C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5ECA7-00D3-41D9-BD56-05E97C32E4CC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5ECA7-00D3-41D9-BD56-05E97C32E4CC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2009/2/24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2009/2/24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2009/2/24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2009/2/24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2009/2/24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2009/2/24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2009/2/24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2009/2/24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2009/2/24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2009/2/24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2009/2/24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2009/2/24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Perl</a:t>
            </a:r>
            <a:r>
              <a:rPr lang="ja-JP" altLang="en-US" dirty="0" smtClean="0"/>
              <a:t>ベースにする場合の課題</a:t>
            </a:r>
            <a:endParaRPr kumimoji="1" lang="ja-JP" altLang="en-US" dirty="0"/>
          </a:p>
        </p:txBody>
      </p:sp>
      <p:sp>
        <p:nvSpPr>
          <p:cNvPr id="10" name="コンテンツ プレースホルダ 9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4552"/>
          </a:xfrm>
        </p:spPr>
        <p:txBody>
          <a:bodyPr>
            <a:normAutofit fontScale="85000" lnSpcReduction="20000"/>
          </a:bodyPr>
          <a:lstStyle/>
          <a:p>
            <a:r>
              <a:rPr lang="ja-JP" altLang="en-US" dirty="0" smtClean="0"/>
              <a:t>多くの「おまじない」の記述</a:t>
            </a:r>
          </a:p>
          <a:p>
            <a:r>
              <a:rPr lang="ja-JP" altLang="en-US" dirty="0" smtClean="0"/>
              <a:t>以下の継承構造で，全てのクラスのメソッド </a:t>
            </a:r>
            <a:r>
              <a:rPr lang="en-US" altLang="ja-JP" dirty="0" smtClean="0"/>
              <a:t>(before, after</a:t>
            </a:r>
            <a:r>
              <a:rPr lang="ja-JP" altLang="en-US" dirty="0" smtClean="0"/>
              <a:t>等</a:t>
            </a:r>
            <a:r>
              <a:rPr lang="en-US" altLang="ja-JP" dirty="0" smtClean="0"/>
              <a:t>)</a:t>
            </a:r>
            <a:r>
              <a:rPr lang="ja-JP" altLang="en-US" dirty="0" smtClean="0"/>
              <a:t> を連鎖的に呼び出すことが（素直に）できない</a:t>
            </a:r>
          </a:p>
          <a:p>
            <a:pPr lvl="1"/>
            <a:r>
              <a:rPr lang="en-US" altLang="ja-JP" dirty="0" smtClean="0"/>
              <a:t>Perl</a:t>
            </a:r>
            <a:r>
              <a:rPr lang="ja-JP" altLang="en-US" dirty="0" smtClean="0"/>
              <a:t>における多重継承によるメソッド名の衝突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>
                <a:sym typeface="Wingdings" pitchFamily="2" charset="2"/>
              </a:rPr>
              <a:t> </a:t>
            </a:r>
            <a:r>
              <a:rPr lang="en-US" altLang="ja-JP" dirty="0" smtClean="0"/>
              <a:t>@ISA</a:t>
            </a:r>
            <a:r>
              <a:rPr lang="ja-JP" altLang="en-US" dirty="0" smtClean="0"/>
              <a:t>で指定した，最初の親クラスのメソッドのみが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呼ばれる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3786182" y="3643314"/>
            <a:ext cx="157163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/>
              <a:t>job</a:t>
            </a:r>
            <a:endParaRPr kumimoji="1" lang="ja-JP" altLang="en-US" sz="3200" dirty="0"/>
          </a:p>
        </p:txBody>
      </p:sp>
      <p:sp>
        <p:nvSpPr>
          <p:cNvPr id="14" name="正方形/長方形 13"/>
          <p:cNvSpPr/>
          <p:nvPr/>
        </p:nvSpPr>
        <p:spPr>
          <a:xfrm>
            <a:off x="5143504" y="4714884"/>
            <a:ext cx="157163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/>
              <a:t>parallel</a:t>
            </a:r>
            <a:endParaRPr kumimoji="1" lang="ja-JP" altLang="en-US" sz="3200" dirty="0"/>
          </a:p>
        </p:txBody>
      </p:sp>
      <p:sp>
        <p:nvSpPr>
          <p:cNvPr id="15" name="正方形/長方形 14"/>
          <p:cNvSpPr/>
          <p:nvPr/>
        </p:nvSpPr>
        <p:spPr>
          <a:xfrm>
            <a:off x="2500298" y="4714884"/>
            <a:ext cx="157163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/>
              <a:t>restrict</a:t>
            </a:r>
            <a:endParaRPr kumimoji="1" lang="ja-JP" altLang="en-US" sz="3200" dirty="0"/>
          </a:p>
        </p:txBody>
      </p:sp>
      <p:sp>
        <p:nvSpPr>
          <p:cNvPr id="16" name="正方形/長方形 15"/>
          <p:cNvSpPr/>
          <p:nvPr/>
        </p:nvSpPr>
        <p:spPr>
          <a:xfrm>
            <a:off x="3786182" y="5929330"/>
            <a:ext cx="157163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/>
              <a:t>example</a:t>
            </a:r>
            <a:endParaRPr kumimoji="1" lang="ja-JP" altLang="en-US" sz="2800" dirty="0"/>
          </a:p>
        </p:txBody>
      </p:sp>
      <p:cxnSp>
        <p:nvCxnSpPr>
          <p:cNvPr id="18" name="直線矢印コネクタ 17"/>
          <p:cNvCxnSpPr>
            <a:stCxn id="16" idx="0"/>
            <a:endCxn id="15" idx="2"/>
          </p:cNvCxnSpPr>
          <p:nvPr/>
        </p:nvCxnSpPr>
        <p:spPr>
          <a:xfrm rot="16200000" flipV="1">
            <a:off x="3643306" y="5000636"/>
            <a:ext cx="571504" cy="12858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6" idx="0"/>
            <a:endCxn id="14" idx="2"/>
          </p:cNvCxnSpPr>
          <p:nvPr/>
        </p:nvCxnSpPr>
        <p:spPr>
          <a:xfrm rot="5400000" flipH="1" flipV="1">
            <a:off x="4964909" y="4964917"/>
            <a:ext cx="571504" cy="13573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5" idx="0"/>
            <a:endCxn id="11" idx="2"/>
          </p:cNvCxnSpPr>
          <p:nvPr/>
        </p:nvCxnSpPr>
        <p:spPr>
          <a:xfrm rot="5400000" flipH="1" flipV="1">
            <a:off x="3714744" y="3857628"/>
            <a:ext cx="428628" cy="12858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14" idx="0"/>
            <a:endCxn id="11" idx="2"/>
          </p:cNvCxnSpPr>
          <p:nvPr/>
        </p:nvCxnSpPr>
        <p:spPr>
          <a:xfrm rot="16200000" flipV="1">
            <a:off x="5036347" y="3821909"/>
            <a:ext cx="428628" cy="13573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クラス設計ミス？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ja-JP" dirty="0" smtClean="0"/>
              <a:t>parallel</a:t>
            </a:r>
            <a:r>
              <a:rPr lang="ja-JP" altLang="en-US" dirty="0" smtClean="0"/>
              <a:t>は</a:t>
            </a:r>
            <a:r>
              <a:rPr lang="en-US" altLang="ja-JP" dirty="0" smtClean="0"/>
              <a:t>n</a:t>
            </a:r>
            <a:r>
              <a:rPr lang="ja-JP" altLang="en-US" dirty="0" smtClean="0"/>
              <a:t>個の</a:t>
            </a:r>
            <a:r>
              <a:rPr lang="en-US" altLang="ja-JP" dirty="0" smtClean="0"/>
              <a:t>job</a:t>
            </a:r>
            <a:r>
              <a:rPr lang="ja-JP" altLang="en-US" dirty="0" smtClean="0"/>
              <a:t>を投入するが，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1</a:t>
            </a:r>
            <a:r>
              <a:rPr lang="ja-JP" altLang="en-US" dirty="0" err="1" smtClean="0"/>
              <a:t>つの</a:t>
            </a:r>
            <a:r>
              <a:rPr lang="ja-JP" altLang="en-US" dirty="0" smtClean="0"/>
              <a:t>ジョブオブジェクトを使い回して</a:t>
            </a:r>
            <a:r>
              <a:rPr lang="en-US" altLang="ja-JP" dirty="0" smtClean="0"/>
              <a:t>n</a:t>
            </a:r>
            <a:r>
              <a:rPr lang="ja-JP" altLang="en-US" dirty="0" smtClean="0"/>
              <a:t>個のジョブを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投入している．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具体的な問題：</a:t>
            </a:r>
            <a:r>
              <a:rPr lang="en-US" altLang="ja-JP" dirty="0" smtClean="0"/>
              <a:t>2</a:t>
            </a:r>
            <a:r>
              <a:rPr lang="ja-JP" altLang="en-US" dirty="0" smtClean="0"/>
              <a:t>つ以上の</a:t>
            </a:r>
            <a:r>
              <a:rPr lang="en-US" altLang="ja-JP" dirty="0" smtClean="0"/>
              <a:t>parallel</a:t>
            </a:r>
            <a:r>
              <a:rPr lang="ja-JP" altLang="en-US" dirty="0" smtClean="0"/>
              <a:t>の</a:t>
            </a:r>
            <a:r>
              <a:rPr lang="en-US" altLang="ja-JP" dirty="0" smtClean="0"/>
              <a:t>job</a:t>
            </a:r>
            <a:r>
              <a:rPr lang="ja-JP" altLang="en-US" dirty="0" smtClean="0"/>
              <a:t>をモジュラーに作れない </a:t>
            </a:r>
            <a:r>
              <a:rPr lang="en-US" altLang="ja-JP" dirty="0" smtClean="0"/>
              <a:t>($submitted</a:t>
            </a:r>
            <a:r>
              <a:rPr lang="ja-JP" altLang="en-US" dirty="0" smtClean="0"/>
              <a:t>等が</a:t>
            </a:r>
            <a:r>
              <a:rPr lang="en-US" altLang="ja-JP" dirty="0" smtClean="0"/>
              <a:t>global</a:t>
            </a:r>
            <a:r>
              <a:rPr lang="ja-JP" altLang="en-US" dirty="0" err="1" smtClean="0"/>
              <a:t>なの</a:t>
            </a:r>
            <a:r>
              <a:rPr lang="ja-JP" altLang="en-US" dirty="0" smtClean="0"/>
              <a:t>で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「ジョブの集合」という概念を導入？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class </a:t>
            </a:r>
            <a:r>
              <a:rPr lang="en-US" altLang="ja-JP" dirty="0" err="1" smtClean="0">
                <a:solidFill>
                  <a:srgbClr val="C00000"/>
                </a:solidFill>
              </a:rPr>
              <a:t>job_set</a:t>
            </a:r>
            <a:r>
              <a:rPr lang="en-US" altLang="ja-JP" dirty="0" smtClean="0"/>
              <a:t> { @jobs = (...); } </a:t>
            </a:r>
            <a:r>
              <a:rPr lang="ja-JP" altLang="en-US" dirty="0" smtClean="0"/>
              <a:t>という形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ただし，「</a:t>
            </a:r>
            <a:r>
              <a:rPr lang="en-US" altLang="ja-JP" dirty="0" smtClean="0"/>
              <a:t>before</a:t>
            </a:r>
            <a:r>
              <a:rPr lang="ja-JP" altLang="en-US" dirty="0" smtClean="0"/>
              <a:t>で</a:t>
            </a:r>
            <a:r>
              <a:rPr lang="en-US" altLang="ja-JP" dirty="0" smtClean="0"/>
              <a:t>$</a:t>
            </a:r>
            <a:r>
              <a:rPr lang="en-US" altLang="ja-JP" dirty="0" err="1" smtClean="0"/>
              <a:t>n_submitted</a:t>
            </a:r>
            <a:r>
              <a:rPr lang="en-US" altLang="ja-JP" dirty="0" smtClean="0"/>
              <a:t> </a:t>
            </a:r>
            <a:r>
              <a:rPr lang="ja-JP" altLang="en-US" dirty="0" smtClean="0"/>
              <a:t>をインクリメントする」というのは</a:t>
            </a:r>
            <a:r>
              <a:rPr lang="en-US" altLang="ja-JP" dirty="0" smtClean="0"/>
              <a:t>job</a:t>
            </a:r>
            <a:r>
              <a:rPr lang="ja-JP" altLang="en-US" dirty="0" smtClean="0"/>
              <a:t>自体の属性</a:t>
            </a:r>
            <a:endParaRPr lang="en-US" altLang="ja-JP" dirty="0" smtClean="0"/>
          </a:p>
          <a:p>
            <a:pPr lvl="1"/>
            <a:r>
              <a:rPr lang="ja-JP" altLang="en-US" smtClean="0"/>
              <a:t>結局，</a:t>
            </a:r>
            <a:r>
              <a:rPr lang="ja-JP" altLang="en-US" dirty="0" smtClean="0"/>
              <a:t>以下の両方が必要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class </a:t>
            </a:r>
            <a:r>
              <a:rPr lang="en-US" altLang="ja-JP" dirty="0" err="1" smtClean="0"/>
              <a:t>parallel_job_set</a:t>
            </a:r>
            <a:r>
              <a:rPr lang="en-US" altLang="ja-JP" dirty="0" smtClean="0"/>
              <a:t> : </a:t>
            </a:r>
            <a:r>
              <a:rPr lang="en-US" altLang="ja-JP" dirty="0" err="1" smtClean="0"/>
              <a:t>job_set</a:t>
            </a:r>
            <a:r>
              <a:rPr lang="en-US" altLang="ja-JP" dirty="0" smtClean="0"/>
              <a:t> { $</a:t>
            </a:r>
            <a:r>
              <a:rPr lang="en-US" altLang="ja-JP" dirty="0" err="1" smtClean="0"/>
              <a:t>n_sbmitted</a:t>
            </a:r>
            <a:r>
              <a:rPr lang="en-US" altLang="ja-JP" dirty="0" smtClean="0"/>
              <a:t>; sub start{} ...}</a:t>
            </a:r>
          </a:p>
          <a:p>
            <a:pPr lvl="2"/>
            <a:r>
              <a:rPr lang="en-US" altLang="ja-JP" dirty="0" smtClean="0"/>
              <a:t>class </a:t>
            </a:r>
            <a:r>
              <a:rPr lang="en-US" altLang="ja-JP" dirty="0" err="1" smtClean="0"/>
              <a:t>parallel_job</a:t>
            </a:r>
            <a:r>
              <a:rPr lang="en-US" altLang="ja-JP" dirty="0" smtClean="0"/>
              <a:t> : job { sub before{}; sub after {} ...}</a:t>
            </a:r>
            <a:endParaRPr lang="ja-JP" altLang="en-US" dirty="0" smtClean="0"/>
          </a:p>
          <a:p>
            <a:endParaRPr lang="ja-JP" altLang="en-US" dirty="0" smtClean="0"/>
          </a:p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7.0&quot;&gt;&lt;object type=&quot;1&quot; unique_id=&quot;10001&quot;&gt;&lt;object type=&quot;8&quot; unique_id=&quot;23308&quot;&gt;&lt;/object&gt;&lt;object type=&quot;2&quot; unique_id=&quot;23309&quot;&gt;&lt;object type=&quot;3&quot; unique_id=&quot;23311&quot;&gt;&lt;property id=&quot;20148&quot; value=&quot;5&quot;/&gt;&lt;property id=&quot;20300&quot; value=&quot;スライド 1 - &amp;quot;Perlベースにする場合の課題&amp;quot;&quot;/&gt;&lt;property id=&quot;20307&quot; value=&quot;257&quot;/&gt;&lt;/object&gt;&lt;object type=&quot;3&quot; unique_id=&quot;23312&quot;&gt;&lt;property id=&quot;20148&quot; value=&quot;5&quot;/&gt;&lt;property id=&quot;20300&quot; value=&quot;スライド 2 - &amp;quot;クラス設計ミス？&amp;quot;&quot;/&gt;&lt;property id=&quot;20307&quot; value=&quot;258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2248</TotalTime>
  <Words>73</Words>
  <PresentationFormat>画面に合わせる (4:3)</PresentationFormat>
  <Paragraphs>19</Paragraphs>
  <Slides>2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テーマ</vt:lpstr>
      <vt:lpstr>Perlベースにする場合の課題</vt:lpstr>
      <vt:lpstr>クラス設計ミス？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hiraisi</dc:creator>
  <cp:lastModifiedBy>tasuku</cp:lastModifiedBy>
  <cp:revision>338</cp:revision>
  <dcterms:created xsi:type="dcterms:W3CDTF">2008-10-08T01:22:08Z</dcterms:created>
  <dcterms:modified xsi:type="dcterms:W3CDTF">2009-02-24T12:57:06Z</dcterms:modified>
</cp:coreProperties>
</file>