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5" r:id="rId2"/>
    <p:sldId id="257" r:id="rId3"/>
    <p:sldId id="258" r:id="rId4"/>
    <p:sldId id="260" r:id="rId5"/>
    <p:sldId id="262" r:id="rId6"/>
    <p:sldId id="259" r:id="rId7"/>
    <p:sldId id="263" r:id="rId8"/>
    <p:sldId id="261" r:id="rId9"/>
    <p:sldId id="264" r:id="rId10"/>
    <p:sldId id="266" r:id="rId11"/>
  </p:sldIdLst>
  <p:sldSz cx="9144000" cy="6858000" type="screen4x3"/>
  <p:notesSz cx="9869488" cy="6735763"/>
  <p:custDataLst>
    <p:tags r:id="rId14"/>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08080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7" d="100"/>
          <a:sy n="127" d="100"/>
        </p:scale>
        <p:origin x="-11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3" y="0"/>
            <a:ext cx="4276313" cy="337060"/>
          </a:xfrm>
          <a:prstGeom prst="rect">
            <a:avLst/>
          </a:prstGeom>
        </p:spPr>
        <p:txBody>
          <a:bodyPr vert="horz" lIns="91445" tIns="45722" rIns="91445" bIns="45722"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5590851" y="0"/>
            <a:ext cx="4276313" cy="337060"/>
          </a:xfrm>
          <a:prstGeom prst="rect">
            <a:avLst/>
          </a:prstGeom>
        </p:spPr>
        <p:txBody>
          <a:bodyPr vert="horz" lIns="91445" tIns="45722" rIns="91445" bIns="45722" rtlCol="0"/>
          <a:lstStyle>
            <a:lvl1pPr algn="r">
              <a:defRPr sz="1200"/>
            </a:lvl1pPr>
          </a:lstStyle>
          <a:p>
            <a:fld id="{85936C3F-6245-46D6-AA81-AD0CBC59DD2B}" type="datetimeFigureOut">
              <a:rPr kumimoji="1" lang="ja-JP" altLang="en-US" smtClean="0"/>
              <a:pPr/>
              <a:t>2009/4/24</a:t>
            </a:fld>
            <a:endParaRPr kumimoji="1" lang="ja-JP" altLang="en-US"/>
          </a:p>
        </p:txBody>
      </p:sp>
      <p:sp>
        <p:nvSpPr>
          <p:cNvPr id="4" name="フッター プレースホルダ 3"/>
          <p:cNvSpPr>
            <a:spLocks noGrp="1"/>
          </p:cNvSpPr>
          <p:nvPr>
            <p:ph type="ftr" sz="quarter" idx="2"/>
          </p:nvPr>
        </p:nvSpPr>
        <p:spPr>
          <a:xfrm>
            <a:off x="3" y="6397621"/>
            <a:ext cx="4276313" cy="337059"/>
          </a:xfrm>
          <a:prstGeom prst="rect">
            <a:avLst/>
          </a:prstGeom>
        </p:spPr>
        <p:txBody>
          <a:bodyPr vert="horz" lIns="91445" tIns="45722" rIns="91445" bIns="45722"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5590851" y="6397621"/>
            <a:ext cx="4276313" cy="337059"/>
          </a:xfrm>
          <a:prstGeom prst="rect">
            <a:avLst/>
          </a:prstGeom>
        </p:spPr>
        <p:txBody>
          <a:bodyPr vert="horz" lIns="91445" tIns="45722" rIns="91445" bIns="45722" rtlCol="0" anchor="b"/>
          <a:lstStyle>
            <a:lvl1pPr algn="r">
              <a:defRPr sz="1200"/>
            </a:lvl1pPr>
          </a:lstStyle>
          <a:p>
            <a:fld id="{F9455F98-399C-4E8C-9F2F-5E731DC38453}"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4276779" cy="336788"/>
          </a:xfrm>
          <a:prstGeom prst="rect">
            <a:avLst/>
          </a:prstGeom>
        </p:spPr>
        <p:txBody>
          <a:bodyPr vert="horz" lIns="91418" tIns="45708" rIns="91418" bIns="45708" rtlCol="0"/>
          <a:lstStyle>
            <a:lvl1pPr algn="l">
              <a:defRPr sz="1200"/>
            </a:lvl1pPr>
          </a:lstStyle>
          <a:p>
            <a:endParaRPr kumimoji="1" lang="ja-JP" altLang="en-US"/>
          </a:p>
        </p:txBody>
      </p:sp>
      <p:sp>
        <p:nvSpPr>
          <p:cNvPr id="3" name="日付プレースホルダ 2"/>
          <p:cNvSpPr>
            <a:spLocks noGrp="1"/>
          </p:cNvSpPr>
          <p:nvPr>
            <p:ph type="dt" idx="1"/>
          </p:nvPr>
        </p:nvSpPr>
        <p:spPr>
          <a:xfrm>
            <a:off x="5590427" y="1"/>
            <a:ext cx="4276779" cy="336788"/>
          </a:xfrm>
          <a:prstGeom prst="rect">
            <a:avLst/>
          </a:prstGeom>
        </p:spPr>
        <p:txBody>
          <a:bodyPr vert="horz" lIns="91418" tIns="45708" rIns="91418" bIns="45708" rtlCol="0"/>
          <a:lstStyle>
            <a:lvl1pPr algn="r">
              <a:defRPr sz="1200"/>
            </a:lvl1pPr>
          </a:lstStyle>
          <a:p>
            <a:fld id="{7E806D3C-4DC1-440B-8F55-769B88916CD4}" type="datetimeFigureOut">
              <a:rPr kumimoji="1" lang="ja-JP" altLang="en-US" smtClean="0"/>
              <a:pPr/>
              <a:t>2009/4/24</a:t>
            </a:fld>
            <a:endParaRPr kumimoji="1" lang="ja-JP" altLang="en-US"/>
          </a:p>
        </p:txBody>
      </p:sp>
      <p:sp>
        <p:nvSpPr>
          <p:cNvPr id="4" name="スライド イメージ プレースホルダ 3"/>
          <p:cNvSpPr>
            <a:spLocks noGrp="1" noRot="1" noChangeAspect="1"/>
          </p:cNvSpPr>
          <p:nvPr>
            <p:ph type="sldImg" idx="2"/>
          </p:nvPr>
        </p:nvSpPr>
        <p:spPr>
          <a:xfrm>
            <a:off x="3249613" y="504825"/>
            <a:ext cx="3370262" cy="2527300"/>
          </a:xfrm>
          <a:prstGeom prst="rect">
            <a:avLst/>
          </a:prstGeom>
          <a:noFill/>
          <a:ln w="12700">
            <a:solidFill>
              <a:prstClr val="black"/>
            </a:solidFill>
          </a:ln>
        </p:spPr>
        <p:txBody>
          <a:bodyPr vert="horz" lIns="91418" tIns="45708" rIns="91418" bIns="45708" rtlCol="0" anchor="ctr"/>
          <a:lstStyle/>
          <a:p>
            <a:endParaRPr lang="ja-JP" altLang="en-US"/>
          </a:p>
        </p:txBody>
      </p:sp>
      <p:sp>
        <p:nvSpPr>
          <p:cNvPr id="5" name="ノート プレースホルダ 4"/>
          <p:cNvSpPr>
            <a:spLocks noGrp="1"/>
          </p:cNvSpPr>
          <p:nvPr>
            <p:ph type="body" sz="quarter" idx="3"/>
          </p:nvPr>
        </p:nvSpPr>
        <p:spPr>
          <a:xfrm>
            <a:off x="986950" y="3199489"/>
            <a:ext cx="7895590" cy="3031093"/>
          </a:xfrm>
          <a:prstGeom prst="rect">
            <a:avLst/>
          </a:prstGeom>
        </p:spPr>
        <p:txBody>
          <a:bodyPr vert="horz" lIns="91418" tIns="45708" rIns="91418" bIns="45708"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1" y="6397806"/>
            <a:ext cx="4276779" cy="336788"/>
          </a:xfrm>
          <a:prstGeom prst="rect">
            <a:avLst/>
          </a:prstGeom>
        </p:spPr>
        <p:txBody>
          <a:bodyPr vert="horz" lIns="91418" tIns="45708" rIns="91418" bIns="45708"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5590427" y="6397806"/>
            <a:ext cx="4276779" cy="336788"/>
          </a:xfrm>
          <a:prstGeom prst="rect">
            <a:avLst/>
          </a:prstGeom>
        </p:spPr>
        <p:txBody>
          <a:bodyPr vert="horz" lIns="91418" tIns="45708" rIns="91418" bIns="45708" rtlCol="0" anchor="b"/>
          <a:lstStyle>
            <a:lvl1pPr algn="r">
              <a:defRPr sz="1200"/>
            </a:lvl1pPr>
          </a:lstStyle>
          <a:p>
            <a:fld id="{11F5ECA7-00D3-41D9-BD56-05E97C32E4C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10</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2009/4/24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2009/4/24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2009/4/24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2009/4/24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2009/4/24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2009/4/24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2009/4/24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2009/4/24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2009/4/24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2009/4/24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2009/4/24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2009/4/24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dirty="0" smtClean="0"/>
              <a:t>e-science</a:t>
            </a:r>
            <a:r>
              <a:rPr lang="ja-JP" altLang="en-US" dirty="0" smtClean="0"/>
              <a:t>ミーティング資料</a:t>
            </a:r>
            <a:endParaRPr kumimoji="1" lang="ja-JP" altLang="en-US" dirty="0"/>
          </a:p>
        </p:txBody>
      </p:sp>
      <p:sp>
        <p:nvSpPr>
          <p:cNvPr id="5" name="サブタイトル 4"/>
          <p:cNvSpPr>
            <a:spLocks noGrp="1"/>
          </p:cNvSpPr>
          <p:nvPr>
            <p:ph type="subTitle" idx="1"/>
          </p:nvPr>
        </p:nvSpPr>
        <p:spPr/>
        <p:txBody>
          <a:bodyPr/>
          <a:lstStyle/>
          <a:p>
            <a:r>
              <a:rPr kumimoji="1" lang="en-US" altLang="ja-JP" dirty="0" smtClean="0"/>
              <a:t>09/04/10</a:t>
            </a:r>
            <a:r>
              <a:rPr kumimoji="1" lang="ja-JP" altLang="en-US" dirty="0" smtClean="0"/>
              <a:t>：平石，安部</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normAutofit fontScale="40000" lnSpcReduction="20000"/>
          </a:bodyPr>
          <a:lstStyle/>
          <a:p>
            <a:r>
              <a:rPr lang="en-US" altLang="ja-JP" dirty="0" smtClean="0"/>
              <a:t>Index (x, y, z)</a:t>
            </a:r>
          </a:p>
          <a:p>
            <a:r>
              <a:rPr kumimoji="1" lang="en-US" altLang="ja-JP" dirty="0" smtClean="0"/>
              <a:t>×</a:t>
            </a:r>
            <a:r>
              <a:rPr lang="ja-JP" altLang="en-US" dirty="0" smtClean="0"/>
              <a:t> </a:t>
            </a:r>
            <a:r>
              <a:rPr kumimoji="1" lang="en-US" altLang="ja-JP" dirty="0" err="1" smtClean="0"/>
              <a:t>eval</a:t>
            </a:r>
            <a:r>
              <a:rPr kumimoji="1" lang="en-US" altLang="ja-JP" dirty="0" smtClean="0"/>
              <a:t> “$x * $y”</a:t>
            </a:r>
          </a:p>
          <a:p>
            <a:r>
              <a:rPr lang="ja-JP" altLang="en-US" dirty="0" smtClean="0"/>
              <a:t>○ </a:t>
            </a:r>
            <a:r>
              <a:rPr lang="en-US" altLang="ja-JP" dirty="0" err="1" smtClean="0"/>
              <a:t>lookup_variable</a:t>
            </a:r>
            <a:r>
              <a:rPr lang="en-US" altLang="ja-JP" dirty="0" smtClean="0"/>
              <a:t> (“x”); </a:t>
            </a:r>
            <a:br>
              <a:rPr lang="en-US" altLang="ja-JP" dirty="0" smtClean="0"/>
            </a:br>
            <a:r>
              <a:rPr lang="en-US" altLang="ja-JP" dirty="0" err="1" smtClean="0"/>
              <a:t>lookup_variable</a:t>
            </a:r>
            <a:r>
              <a:rPr lang="en-US" altLang="ja-JP" dirty="0" smtClean="0"/>
              <a:t> (“y”);</a:t>
            </a:r>
            <a:r>
              <a:rPr lang="ja-JP" altLang="en-US" dirty="0" smtClean="0"/>
              <a:t> </a:t>
            </a:r>
            <a:r>
              <a:rPr lang="ja-JP" altLang="en-US" dirty="0" err="1" smtClean="0"/>
              <a:t>で置</a:t>
            </a:r>
            <a:r>
              <a:rPr lang="ja-JP" altLang="en-US" dirty="0" smtClean="0"/>
              <a:t>きかえてから</a:t>
            </a:r>
            <a:r>
              <a:rPr lang="en-US" altLang="ja-JP" dirty="0" err="1" smtClean="0"/>
              <a:t>eval</a:t>
            </a:r>
            <a:endParaRPr lang="en-US" altLang="ja-JP" dirty="0" smtClean="0"/>
          </a:p>
          <a:p>
            <a:r>
              <a:rPr lang="ja-JP" altLang="en-US" dirty="0" smtClean="0"/>
              <a:t>入力ファイルにおいて，どこが変数名なのか</a:t>
            </a:r>
            <a:endParaRPr lang="en-US" altLang="ja-JP" dirty="0" smtClean="0"/>
          </a:p>
          <a:p>
            <a:pPr lvl="1"/>
            <a:r>
              <a:rPr lang="en-US" altLang="ja-JP" dirty="0" smtClean="0"/>
              <a:t>x = 4; </a:t>
            </a:r>
            <a:r>
              <a:rPr lang="ja-JP" altLang="en-US" dirty="0" smtClean="0"/>
              <a:t>の</a:t>
            </a:r>
            <a:r>
              <a:rPr lang="en-US" altLang="ja-JP" dirty="0" smtClean="0"/>
              <a:t>x</a:t>
            </a:r>
            <a:r>
              <a:rPr lang="ja-JP" altLang="en-US" dirty="0" smtClean="0"/>
              <a:t>？</a:t>
            </a:r>
            <a:endParaRPr lang="en-US" altLang="ja-JP" dirty="0" smtClean="0"/>
          </a:p>
          <a:p>
            <a:pPr lvl="1"/>
            <a:r>
              <a:rPr lang="en-US" altLang="ja-JP" dirty="0" smtClean="0"/>
              <a:t>(</a:t>
            </a:r>
            <a:r>
              <a:rPr lang="en-US" altLang="ja-JP" dirty="0" err="1" smtClean="0"/>
              <a:t>setq</a:t>
            </a:r>
            <a:r>
              <a:rPr lang="en-US" altLang="ja-JP" dirty="0" smtClean="0"/>
              <a:t> x 4) </a:t>
            </a:r>
            <a:r>
              <a:rPr lang="ja-JP" altLang="en-US" dirty="0" smtClean="0"/>
              <a:t>の</a:t>
            </a:r>
            <a:r>
              <a:rPr lang="en-US" altLang="ja-JP" dirty="0" smtClean="0"/>
              <a:t>x?</a:t>
            </a:r>
          </a:p>
          <a:p>
            <a:pPr lvl="1">
              <a:buNone/>
            </a:pPr>
            <a:r>
              <a:rPr lang="ja-JP" altLang="en-US" dirty="0" smtClean="0"/>
              <a:t>正規表現</a:t>
            </a:r>
            <a:r>
              <a:rPr lang="en-US" altLang="ja-JP" dirty="0" smtClean="0"/>
              <a:t>(or </a:t>
            </a:r>
            <a:r>
              <a:rPr lang="ja-JP" altLang="en-US" dirty="0" smtClean="0"/>
              <a:t>もっと複雑？）</a:t>
            </a:r>
            <a:r>
              <a:rPr lang="ja-JP" altLang="en-US" dirty="0" err="1" smtClean="0"/>
              <a:t>のような</a:t>
            </a:r>
            <a:r>
              <a:rPr lang="ja-JP" altLang="en-US" dirty="0" smtClean="0"/>
              <a:t>文法記述で定義できないか？</a:t>
            </a:r>
            <a:endParaRPr lang="en-US" altLang="ja-JP" dirty="0" smtClean="0"/>
          </a:p>
          <a:p>
            <a:pPr lvl="1">
              <a:buNone/>
            </a:pPr>
            <a:r>
              <a:rPr lang="ja-JP" altLang="en-US" dirty="0" smtClean="0"/>
              <a:t>行単位で割れていることくらいは仮定して？</a:t>
            </a:r>
            <a:endParaRPr lang="en-US" altLang="ja-JP" dirty="0" smtClean="0"/>
          </a:p>
          <a:p>
            <a:r>
              <a:rPr lang="en-US" altLang="ja-JP" dirty="0" smtClean="0"/>
              <a:t>Perl</a:t>
            </a:r>
            <a:r>
              <a:rPr lang="ja-JP" altLang="en-US" dirty="0" smtClean="0"/>
              <a:t>と</a:t>
            </a:r>
            <a:r>
              <a:rPr lang="en-US" altLang="ja-JP" dirty="0" smtClean="0"/>
              <a:t>FORTRAN</a:t>
            </a:r>
            <a:r>
              <a:rPr lang="ja-JP" altLang="en-US" dirty="0" smtClean="0"/>
              <a:t>の浮動小数点の関係</a:t>
            </a:r>
            <a:endParaRPr lang="en-US" altLang="ja-JP" dirty="0" smtClean="0"/>
          </a:p>
          <a:p>
            <a:r>
              <a:rPr lang="ja-JP" altLang="en-US" dirty="0" smtClean="0"/>
              <a:t>スクリプト中で入力値を計算するのも必要だが</a:t>
            </a:r>
            <a:r>
              <a:rPr lang="en-US" altLang="ja-JP" dirty="0" smtClean="0"/>
              <a:t/>
            </a:r>
            <a:br>
              <a:rPr lang="en-US" altLang="ja-JP" dirty="0" smtClean="0"/>
            </a:br>
            <a:r>
              <a:rPr lang="ja-JP" altLang="en-US" dirty="0" smtClean="0"/>
              <a:t>単に入力のリストを書いたファイルから取り込むような簡単なものもあったほうが初心者に易しそう</a:t>
            </a:r>
            <a:endParaRPr lang="en-US" altLang="ja-JP" dirty="0" smtClean="0"/>
          </a:p>
          <a:p>
            <a:pPr lvl="1"/>
            <a:r>
              <a:rPr lang="ja-JP" altLang="en-US" dirty="0" smtClean="0"/>
              <a:t>「入力のリストを書いたファイル」の言語は？（結局</a:t>
            </a:r>
            <a:r>
              <a:rPr lang="en-US" altLang="ja-JP" dirty="0" smtClean="0"/>
              <a:t>Perl</a:t>
            </a:r>
            <a:r>
              <a:rPr lang="ja-JP" altLang="en-US" dirty="0" smtClean="0"/>
              <a:t>の</a:t>
            </a:r>
            <a:r>
              <a:rPr lang="en-US" altLang="ja-JP" dirty="0" smtClean="0"/>
              <a:t>subset</a:t>
            </a:r>
            <a:r>
              <a:rPr lang="ja-JP" altLang="en-US" dirty="0" smtClean="0"/>
              <a:t>では）</a:t>
            </a:r>
            <a:endParaRPr lang="en-US" altLang="ja-JP" dirty="0" smtClean="0"/>
          </a:p>
          <a:p>
            <a:pPr lvl="1"/>
            <a:r>
              <a:rPr lang="en-US" altLang="ja-JP" dirty="0" smtClean="0"/>
              <a:t>$</a:t>
            </a:r>
            <a:r>
              <a:rPr lang="ja-JP" altLang="en-US" dirty="0" err="1" smtClean="0"/>
              <a:t>，</a:t>
            </a:r>
            <a:r>
              <a:rPr lang="en-US" altLang="ja-JP" dirty="0" smtClean="0"/>
              <a:t>;</a:t>
            </a:r>
            <a:r>
              <a:rPr lang="ja-JP" altLang="en-US" dirty="0" smtClean="0"/>
              <a:t>はエンドユーザにも許容してもらう</a:t>
            </a:r>
            <a:endParaRPr lang="en-US" altLang="ja-JP" dirty="0" smtClean="0"/>
          </a:p>
          <a:p>
            <a:pPr lvl="2"/>
            <a:r>
              <a:rPr lang="ja-JP" altLang="en-US" dirty="0" smtClean="0"/>
              <a:t>置換値にリストが来る場合</a:t>
            </a:r>
            <a:endParaRPr lang="en-US" altLang="ja-JP" dirty="0" smtClean="0"/>
          </a:p>
          <a:p>
            <a:r>
              <a:rPr lang="ja-JP" altLang="en-US" dirty="0" smtClean="0"/>
              <a:t>ファイル名のデフォルト値</a:t>
            </a:r>
            <a:endParaRPr lang="en-US" altLang="ja-JP" dirty="0" smtClean="0"/>
          </a:p>
          <a:p>
            <a:pPr lvl="1"/>
            <a:r>
              <a:rPr lang="ja-JP" altLang="en-US" dirty="0" smtClean="0"/>
              <a:t>ワーキングディレクトリ：</a:t>
            </a:r>
            <a:r>
              <a:rPr lang="en-US" altLang="ja-JP" dirty="0" err="1" smtClean="0"/>
              <a:t>xcrpyt</a:t>
            </a:r>
            <a:r>
              <a:rPr lang="ja-JP" altLang="en-US" dirty="0" smtClean="0"/>
              <a:t>を実行したディレクトリ，では通常だめ</a:t>
            </a:r>
            <a:r>
              <a:rPr lang="en-US" altLang="ja-JP" dirty="0" smtClean="0"/>
              <a:t/>
            </a:r>
            <a:br>
              <a:rPr lang="en-US" altLang="ja-JP" dirty="0" smtClean="0"/>
            </a:br>
            <a:r>
              <a:rPr lang="ja-JP" altLang="en-US" dirty="0" smtClean="0"/>
              <a:t>ジョブごとにディレクトリ</a:t>
            </a:r>
            <a:r>
              <a:rPr lang="en-US" altLang="ja-JP" dirty="0" smtClean="0"/>
              <a:t/>
            </a:r>
            <a:br>
              <a:rPr lang="en-US" altLang="ja-JP" dirty="0" smtClean="0"/>
            </a:br>
            <a:r>
              <a:rPr lang="ja-JP" altLang="en-US" dirty="0" smtClean="0"/>
              <a:t>入力ファイル名は</a:t>
            </a:r>
            <a:endParaRPr lang="en-US" altLang="ja-JP" dirty="0" smtClean="0"/>
          </a:p>
          <a:p>
            <a:pPr lvl="2"/>
            <a:r>
              <a:rPr lang="ja-JP" altLang="en-US" dirty="0" smtClean="0"/>
              <a:t>コマンドライン引数 </a:t>
            </a:r>
            <a:r>
              <a:rPr lang="en-US" altLang="ja-JP" dirty="0" smtClean="0"/>
              <a:t>or </a:t>
            </a:r>
            <a:r>
              <a:rPr lang="en-US" altLang="ja-JP" dirty="0" err="1" smtClean="0"/>
              <a:t>stdin</a:t>
            </a:r>
            <a:r>
              <a:rPr lang="ja-JP" altLang="en-US" dirty="0" smtClean="0"/>
              <a:t>から与える </a:t>
            </a:r>
            <a:r>
              <a:rPr lang="en-US" altLang="ja-JP" dirty="0" smtClean="0"/>
              <a:t>or FORTRAN</a:t>
            </a:r>
            <a:r>
              <a:rPr lang="ja-JP" altLang="en-US" dirty="0" smtClean="0"/>
              <a:t>に固定したファイル名が書いてある</a:t>
            </a:r>
            <a:endParaRPr lang="en-US" altLang="ja-JP" dirty="0" smtClean="0"/>
          </a:p>
          <a:p>
            <a:r>
              <a:rPr lang="ja-JP" altLang="en-US" dirty="0" smtClean="0"/>
              <a:t>入力をあらかじめ作る（ある），というのはとりあえず</a:t>
            </a:r>
            <a:r>
              <a:rPr lang="ja-JP" altLang="en-US" dirty="0" smtClean="0"/>
              <a:t>考えない</a:t>
            </a:r>
            <a:endParaRPr lang="en-US" altLang="ja-JP" dirty="0" smtClean="0"/>
          </a:p>
          <a:p>
            <a:r>
              <a:rPr lang="ja-JP" altLang="en-US" dirty="0" smtClean="0"/>
              <a:t>「あると思って</a:t>
            </a:r>
            <a:r>
              <a:rPr lang="ja-JP" altLang="en-US" dirty="0" err="1" smtClean="0"/>
              <a:t>．．．</a:t>
            </a:r>
            <a:r>
              <a:rPr lang="ja-JP" altLang="en-US" smtClean="0"/>
              <a:t>」の部分を次回までに作り込む</a:t>
            </a:r>
            <a:endParaRPr lang="ja-JP" altLang="en-US" dirty="0" smtClean="0"/>
          </a:p>
          <a:p>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Perl</a:t>
            </a:r>
            <a:r>
              <a:rPr lang="ja-JP" altLang="en-US" dirty="0" smtClean="0"/>
              <a:t>のマルチスレッドの仕様の問題</a:t>
            </a:r>
            <a:r>
              <a:rPr lang="en-US" altLang="ja-JP" dirty="0" smtClean="0"/>
              <a:t>(1)</a:t>
            </a:r>
            <a:endParaRPr kumimoji="1" lang="ja-JP" altLang="en-US" dirty="0"/>
          </a:p>
        </p:txBody>
      </p:sp>
      <p:sp>
        <p:nvSpPr>
          <p:cNvPr id="10" name="コンテンツ プレースホルダ 9"/>
          <p:cNvSpPr>
            <a:spLocks noGrp="1"/>
          </p:cNvSpPr>
          <p:nvPr>
            <p:ph idx="1"/>
          </p:nvPr>
        </p:nvSpPr>
        <p:spPr>
          <a:xfrm>
            <a:off x="457200" y="1600200"/>
            <a:ext cx="8229600" cy="4686319"/>
          </a:xfrm>
        </p:spPr>
        <p:txBody>
          <a:bodyPr>
            <a:normAutofit fontScale="92500" lnSpcReduction="10000"/>
          </a:bodyPr>
          <a:lstStyle/>
          <a:p>
            <a:r>
              <a:rPr lang="en-US" altLang="ja-JP" dirty="0" smtClean="0"/>
              <a:t>Perl</a:t>
            </a:r>
            <a:r>
              <a:rPr lang="ja-JP" altLang="en-US" dirty="0" smtClean="0"/>
              <a:t>のマルチスレッドモデルは二種類</a:t>
            </a:r>
            <a:endParaRPr lang="en-US" altLang="ja-JP" dirty="0" smtClean="0"/>
          </a:p>
          <a:p>
            <a:pPr lvl="1"/>
            <a:r>
              <a:rPr lang="en-US" altLang="ja-JP" dirty="0" err="1" smtClean="0"/>
              <a:t>ithread</a:t>
            </a:r>
            <a:r>
              <a:rPr lang="en-US" altLang="ja-JP" dirty="0" smtClean="0"/>
              <a:t>: “use threads;”</a:t>
            </a:r>
            <a:br>
              <a:rPr lang="en-US" altLang="ja-JP" dirty="0" smtClean="0"/>
            </a:br>
            <a:r>
              <a:rPr lang="ja-JP" altLang="en-US" dirty="0" smtClean="0"/>
              <a:t>スレッド間のデータ共有を明示する必要がある</a:t>
            </a:r>
            <a:r>
              <a:rPr lang="en-US" altLang="ja-JP" dirty="0" smtClean="0"/>
              <a:t/>
            </a:r>
            <a:br>
              <a:rPr lang="en-US" altLang="ja-JP" dirty="0" smtClean="0"/>
            </a:br>
            <a:r>
              <a:rPr lang="ja-JP" altLang="en-US" dirty="0" smtClean="0"/>
              <a:t>（それ以外はスレッド生成時に全てコピー）</a:t>
            </a:r>
            <a:endParaRPr lang="en-US" altLang="ja-JP" dirty="0" smtClean="0"/>
          </a:p>
          <a:p>
            <a:pPr lvl="1"/>
            <a:r>
              <a:rPr lang="en-US" altLang="ja-JP" dirty="0" smtClean="0"/>
              <a:t>5005thread: “use Thread;”</a:t>
            </a:r>
            <a:br>
              <a:rPr lang="en-US" altLang="ja-JP" dirty="0" smtClean="0"/>
            </a:br>
            <a:r>
              <a:rPr lang="ja-JP" altLang="en-US" dirty="0" smtClean="0"/>
              <a:t>データ共有される</a:t>
            </a:r>
            <a:r>
              <a:rPr lang="en-US" altLang="ja-JP" dirty="0" smtClean="0"/>
              <a:t/>
            </a:r>
            <a:br>
              <a:rPr lang="en-US" altLang="ja-JP" dirty="0" smtClean="0"/>
            </a:br>
            <a:r>
              <a:rPr lang="en-US" altLang="ja-JP" dirty="0" smtClean="0"/>
              <a:t>Perl 5.10 </a:t>
            </a:r>
            <a:r>
              <a:rPr lang="ja-JP" altLang="en-US" dirty="0" smtClean="0"/>
              <a:t>で</a:t>
            </a:r>
            <a:r>
              <a:rPr lang="en-US" altLang="ja-JP" dirty="0" err="1" smtClean="0"/>
              <a:t>obsoleted</a:t>
            </a:r>
            <a:r>
              <a:rPr lang="ja-JP" altLang="en-US" dirty="0" smtClean="0"/>
              <a:t>（書いても</a:t>
            </a:r>
            <a:r>
              <a:rPr lang="en-US" altLang="ja-JP" dirty="0" err="1" smtClean="0"/>
              <a:t>ithread</a:t>
            </a:r>
            <a:r>
              <a:rPr lang="ja-JP" altLang="en-US" dirty="0" smtClean="0"/>
              <a:t>扱いになる）</a:t>
            </a:r>
            <a:endParaRPr lang="en-US" altLang="ja-JP" dirty="0" smtClean="0"/>
          </a:p>
          <a:p>
            <a:r>
              <a:rPr lang="en-US" altLang="ja-JP" dirty="0" err="1" smtClean="0"/>
              <a:t>ithread</a:t>
            </a:r>
            <a:r>
              <a:rPr lang="ja-JP" altLang="en-US" dirty="0" smtClean="0"/>
              <a:t>で必要なデータだけ適切に</a:t>
            </a:r>
            <a:r>
              <a:rPr lang="en-US" altLang="ja-JP" dirty="0" smtClean="0"/>
              <a:t>share</a:t>
            </a:r>
            <a:r>
              <a:rPr lang="ja-JP" altLang="en-US" dirty="0" smtClean="0"/>
              <a:t>宣言するのはかなり複雑</a:t>
            </a:r>
            <a:endParaRPr lang="en-US" altLang="ja-JP" dirty="0" smtClean="0"/>
          </a:p>
          <a:p>
            <a:pPr lvl="1"/>
            <a:r>
              <a:rPr lang="ja-JP" altLang="en-US" dirty="0" smtClean="0"/>
              <a:t>たとえばリストへの</a:t>
            </a:r>
            <a:r>
              <a:rPr lang="en-US" altLang="ja-JP" dirty="0" smtClean="0"/>
              <a:t>push</a:t>
            </a:r>
            <a:r>
              <a:rPr lang="ja-JP" altLang="en-US" dirty="0" smtClean="0"/>
              <a:t>も（少なくとも簡単には）</a:t>
            </a:r>
            <a:r>
              <a:rPr lang="en-US" altLang="ja-JP" dirty="0" smtClean="0"/>
              <a:t/>
            </a:r>
            <a:br>
              <a:rPr lang="en-US" altLang="ja-JP" dirty="0" smtClean="0"/>
            </a:br>
            <a:r>
              <a:rPr lang="ja-JP" altLang="en-US" dirty="0" smtClean="0"/>
              <a:t>書けない</a:t>
            </a:r>
            <a:endParaRPr lang="en-US" altLang="ja-JP" dirty="0" smtClean="0"/>
          </a:p>
          <a:p>
            <a:pPr lvl="1"/>
            <a:endParaRPr lang="ja-JP"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Perl</a:t>
            </a:r>
            <a:r>
              <a:rPr lang="ja-JP" altLang="en-US" dirty="0" smtClean="0"/>
              <a:t>のマルチスレッドの仕様の問題</a:t>
            </a:r>
            <a:r>
              <a:rPr lang="en-US" altLang="ja-JP" dirty="0" smtClean="0"/>
              <a:t>(2)</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回避策</a:t>
            </a:r>
            <a:endParaRPr kumimoji="1" lang="en-US" altLang="ja-JP" dirty="0" smtClean="0"/>
          </a:p>
          <a:p>
            <a:pPr lvl="1"/>
            <a:r>
              <a:rPr lang="ja-JP" altLang="en-US" dirty="0" smtClean="0"/>
              <a:t>複雑なコードになってしまうのを許す</a:t>
            </a:r>
            <a:r>
              <a:rPr lang="en-US" altLang="ja-JP" dirty="0" smtClean="0"/>
              <a:t/>
            </a:r>
            <a:br>
              <a:rPr lang="en-US" altLang="ja-JP" dirty="0" smtClean="0"/>
            </a:br>
            <a:r>
              <a:rPr lang="ja-JP" altLang="en-US" dirty="0" smtClean="0"/>
              <a:t>→ユーザスクリプトにも影響する可能性</a:t>
            </a:r>
            <a:r>
              <a:rPr lang="en-US" altLang="ja-JP" dirty="0" smtClean="0"/>
              <a:t/>
            </a:r>
            <a:br>
              <a:rPr lang="en-US" altLang="ja-JP" dirty="0" smtClean="0"/>
            </a:br>
            <a:r>
              <a:rPr lang="en-US" altLang="ja-JP" dirty="0" smtClean="0"/>
              <a:t>   </a:t>
            </a:r>
            <a:r>
              <a:rPr lang="ja-JP" altLang="en-US" dirty="0" smtClean="0"/>
              <a:t>（</a:t>
            </a:r>
            <a:r>
              <a:rPr lang="en-US" altLang="ja-JP" dirty="0" smtClean="0"/>
              <a:t>after</a:t>
            </a:r>
            <a:r>
              <a:rPr lang="ja-JP" altLang="en-US" dirty="0" smtClean="0"/>
              <a:t>メソッドの中に</a:t>
            </a:r>
            <a:r>
              <a:rPr lang="en-US" altLang="ja-JP" dirty="0" smtClean="0"/>
              <a:t>share</a:t>
            </a:r>
            <a:r>
              <a:rPr lang="ja-JP" altLang="en-US" dirty="0" smtClean="0"/>
              <a:t>を注意深く追加しな</a:t>
            </a:r>
            <a:r>
              <a:rPr lang="en-US" altLang="ja-JP" dirty="0" smtClean="0"/>
              <a:t/>
            </a:r>
            <a:br>
              <a:rPr lang="en-US" altLang="ja-JP" dirty="0" smtClean="0"/>
            </a:br>
            <a:r>
              <a:rPr lang="en-US" altLang="ja-JP" dirty="0" smtClean="0"/>
              <a:t>     </a:t>
            </a:r>
            <a:r>
              <a:rPr lang="ja-JP" altLang="en-US" dirty="0" smtClean="0"/>
              <a:t>ければならないなど）</a:t>
            </a:r>
            <a:r>
              <a:rPr lang="en-US" altLang="ja-JP" dirty="0" smtClean="0"/>
              <a:t/>
            </a:r>
            <a:br>
              <a:rPr lang="en-US" altLang="ja-JP" dirty="0" smtClean="0"/>
            </a:br>
            <a:r>
              <a:rPr lang="ja-JP" altLang="en-US" dirty="0" smtClean="0"/>
              <a:t>→受け入れ難い</a:t>
            </a:r>
            <a:endParaRPr lang="en-US" altLang="ja-JP" dirty="0" smtClean="0"/>
          </a:p>
          <a:p>
            <a:pPr lvl="1"/>
            <a:r>
              <a:rPr lang="ja-JP" altLang="en-US" dirty="0" smtClean="0"/>
              <a:t>ジョブ（セット）オブジェクトを</a:t>
            </a:r>
            <a:r>
              <a:rPr lang="en-US" altLang="ja-JP" dirty="0" smtClean="0"/>
              <a:t>share</a:t>
            </a:r>
            <a:r>
              <a:rPr lang="ja-JP" altLang="en-US" dirty="0" smtClean="0"/>
              <a:t>するのを諦める</a:t>
            </a:r>
            <a:endParaRPr lang="en-US" altLang="ja-JP" dirty="0" smtClean="0"/>
          </a:p>
          <a:p>
            <a:pPr lvl="2"/>
            <a:r>
              <a:rPr lang="en-US" altLang="ja-JP" dirty="0" smtClean="0"/>
              <a:t>after</a:t>
            </a:r>
            <a:r>
              <a:rPr lang="ja-JP" altLang="en-US" dirty="0" smtClean="0"/>
              <a:t>の処理が自然に書けるか微妙</a:t>
            </a:r>
            <a:endParaRPr lang="en-US" altLang="ja-JP" dirty="0" smtClean="0"/>
          </a:p>
          <a:p>
            <a:pPr lvl="1"/>
            <a:r>
              <a:rPr lang="en-US" altLang="ja-JP" dirty="0" smtClean="0"/>
              <a:t>Perl</a:t>
            </a:r>
            <a:r>
              <a:rPr lang="ja-JP" altLang="en-US" dirty="0" smtClean="0"/>
              <a:t>をあきらめる</a:t>
            </a:r>
            <a:endParaRPr lang="en-US" altLang="ja-JP" dirty="0" smtClean="0"/>
          </a:p>
          <a:p>
            <a:pPr lvl="1"/>
            <a:r>
              <a:rPr lang="ja-JP" altLang="en-US" dirty="0" smtClean="0"/>
              <a:t>その他</a:t>
            </a:r>
            <a:r>
              <a:rPr lang="ja-JP" altLang="en-US" dirty="0" err="1" smtClean="0"/>
              <a:t>．．．</a:t>
            </a:r>
            <a:endParaRPr lang="en-US" altLang="ja-JP" dirty="0" smtClean="0"/>
          </a:p>
          <a:p>
            <a:pPr lvl="1"/>
            <a:endParaRPr lang="en-US" altLang="ja-JP" dirty="0" smtClean="0"/>
          </a:p>
          <a:p>
            <a:pPr lvl="1"/>
            <a:endParaRPr kumimoji="1" lang="ja-JP"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Perl</a:t>
            </a:r>
            <a:r>
              <a:rPr lang="ja-JP" altLang="en-US" dirty="0" smtClean="0"/>
              <a:t>のマルチスレッドの仕様の問題</a:t>
            </a:r>
            <a:r>
              <a:rPr lang="en-US" altLang="ja-JP" dirty="0" smtClean="0"/>
              <a:t>(3)</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Perl</a:t>
            </a:r>
            <a:r>
              <a:rPr lang="ja-JP" altLang="en-US" dirty="0" smtClean="0"/>
              <a:t>のスレッド生成は重い（時間＆空間）</a:t>
            </a:r>
            <a:endParaRPr lang="en-US" altLang="ja-JP" dirty="0" smtClean="0"/>
          </a:p>
          <a:p>
            <a:pPr lvl="1"/>
            <a:r>
              <a:rPr lang="ja-JP" altLang="en-US" dirty="0" smtClean="0"/>
              <a:t>全ての可視な変数の値をコピー</a:t>
            </a:r>
            <a:endParaRPr lang="en-US" altLang="ja-JP" dirty="0" smtClean="0"/>
          </a:p>
          <a:p>
            <a:r>
              <a:rPr lang="en-US" altLang="ja-JP" dirty="0" smtClean="0"/>
              <a:t>1</a:t>
            </a:r>
            <a:r>
              <a:rPr lang="ja-JP" altLang="en-US" dirty="0" smtClean="0"/>
              <a:t>ジョブごとに</a:t>
            </a:r>
            <a:r>
              <a:rPr lang="en-US" altLang="ja-JP" dirty="0" smtClean="0"/>
              <a:t>1</a:t>
            </a:r>
            <a:r>
              <a:rPr lang="ja-JP" altLang="en-US" dirty="0" smtClean="0"/>
              <a:t>スレッド生成</a:t>
            </a:r>
            <a:r>
              <a:rPr lang="en-US" altLang="ja-JP" dirty="0" smtClean="0"/>
              <a:t/>
            </a:r>
            <a:br>
              <a:rPr lang="en-US" altLang="ja-JP" dirty="0" smtClean="0"/>
            </a:br>
            <a:r>
              <a:rPr lang="en-US" altLang="ja-JP" dirty="0" smtClean="0">
                <a:sym typeface="Wingdings" pitchFamily="2" charset="2"/>
              </a:rPr>
              <a:t> 1M</a:t>
            </a:r>
            <a:r>
              <a:rPr lang="ja-JP" altLang="en-US" smtClean="0">
                <a:sym typeface="Wingdings" pitchFamily="2" charset="2"/>
              </a:rPr>
              <a:t>ジョブなら</a:t>
            </a:r>
            <a:r>
              <a:rPr lang="en-US" altLang="ja-JP" smtClean="0">
                <a:sym typeface="Wingdings" pitchFamily="2" charset="2"/>
              </a:rPr>
              <a:t>1M</a:t>
            </a:r>
            <a:r>
              <a:rPr lang="ja-JP" altLang="en-US" dirty="0" smtClean="0">
                <a:sym typeface="Wingdings" pitchFamily="2" charset="2"/>
              </a:rPr>
              <a:t>スレッド</a:t>
            </a:r>
            <a:r>
              <a:rPr lang="en-US" altLang="ja-JP" dirty="0" smtClean="0">
                <a:sym typeface="Wingdings" pitchFamily="2" charset="2"/>
              </a:rPr>
              <a:t/>
            </a:r>
            <a:br>
              <a:rPr lang="en-US" altLang="ja-JP" dirty="0" smtClean="0">
                <a:sym typeface="Wingdings" pitchFamily="2" charset="2"/>
              </a:rPr>
            </a:br>
            <a:r>
              <a:rPr lang="ja-JP" altLang="en-US" dirty="0" smtClean="0">
                <a:sym typeface="Wingdings" pitchFamily="2" charset="2"/>
              </a:rPr>
              <a:t>→ </a:t>
            </a:r>
            <a:r>
              <a:rPr lang="en-US" altLang="ja-JP" dirty="0" smtClean="0">
                <a:sym typeface="Wingdings" pitchFamily="2" charset="2"/>
              </a:rPr>
              <a:t>O(1GB)</a:t>
            </a:r>
            <a:r>
              <a:rPr lang="ja-JP" altLang="en-US" dirty="0" smtClean="0">
                <a:sym typeface="Wingdings" pitchFamily="2" charset="2"/>
              </a:rPr>
              <a:t>～</a:t>
            </a:r>
            <a:r>
              <a:rPr lang="en-US" altLang="ja-JP" dirty="0" smtClean="0">
                <a:sym typeface="Wingdings" pitchFamily="2" charset="2"/>
              </a:rPr>
              <a:t>O(10GB)</a:t>
            </a:r>
            <a:r>
              <a:rPr lang="ja-JP" altLang="en-US" dirty="0" smtClean="0">
                <a:sym typeface="Wingdings" pitchFamily="2" charset="2"/>
              </a:rPr>
              <a:t>以上のメモリ消費？</a:t>
            </a:r>
            <a:endParaRPr lang="en-US" altLang="ja-JP" dirty="0" smtClean="0">
              <a:sym typeface="Wingdings" pitchFamily="2" charset="2"/>
            </a:endParaRPr>
          </a:p>
          <a:p>
            <a:r>
              <a:rPr lang="en-US" altLang="ja-JP" dirty="0" smtClean="0">
                <a:sym typeface="Wingdings" pitchFamily="2" charset="2"/>
              </a:rPr>
              <a:t>1</a:t>
            </a:r>
            <a:r>
              <a:rPr lang="ja-JP" altLang="en-US" dirty="0" smtClean="0">
                <a:sym typeface="Wingdings" pitchFamily="2" charset="2"/>
              </a:rPr>
              <a:t>ジョブごとに</a:t>
            </a:r>
            <a:r>
              <a:rPr lang="en-US" altLang="ja-JP" dirty="0" smtClean="0">
                <a:sym typeface="Wingdings" pitchFamily="2" charset="2"/>
              </a:rPr>
              <a:t>1</a:t>
            </a:r>
            <a:r>
              <a:rPr lang="ja-JP" altLang="en-US" i="1" dirty="0" smtClean="0">
                <a:sym typeface="Wingdings" pitchFamily="2" charset="2"/>
              </a:rPr>
              <a:t>プロセス</a:t>
            </a:r>
            <a:r>
              <a:rPr lang="ja-JP" altLang="en-US" dirty="0" smtClean="0">
                <a:sym typeface="Wingdings" pitchFamily="2" charset="2"/>
              </a:rPr>
              <a:t>（</a:t>
            </a:r>
            <a:r>
              <a:rPr lang="en-US" altLang="ja-JP" dirty="0" smtClean="0">
                <a:sym typeface="Wingdings" pitchFamily="2" charset="2"/>
              </a:rPr>
              <a:t>fork</a:t>
            </a:r>
            <a:r>
              <a:rPr lang="ja-JP" altLang="en-US" dirty="0" smtClean="0">
                <a:sym typeface="Wingdings" pitchFamily="2" charset="2"/>
              </a:rPr>
              <a:t>実装）は</a:t>
            </a:r>
            <a:r>
              <a:rPr lang="ja-JP" altLang="en-US" dirty="0" err="1" smtClean="0">
                <a:sym typeface="Wingdings" pitchFamily="2" charset="2"/>
              </a:rPr>
              <a:t>．．．</a:t>
            </a:r>
            <a:endParaRPr lang="en-US" altLang="ja-JP" dirty="0" smtClean="0">
              <a:sym typeface="Wingdings" pitchFamily="2" charset="2"/>
            </a:endParaRPr>
          </a:p>
          <a:p>
            <a:pPr lvl="1"/>
            <a:endParaRPr lang="en-US" altLang="ja-JP" i="1" dirty="0" smtClean="0">
              <a:sym typeface="Wingdings" pitchFamily="2"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細かい仕様変更</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Parallel</a:t>
            </a:r>
            <a:r>
              <a:rPr lang="ja-JP" altLang="en-US" dirty="0" smtClean="0"/>
              <a:t>→</a:t>
            </a:r>
            <a:r>
              <a:rPr lang="en-US" altLang="ja-JP" dirty="0" err="1" smtClean="0"/>
              <a:t>Jobset</a:t>
            </a:r>
            <a:r>
              <a:rPr lang="ja-JP" altLang="en-US" dirty="0" smtClean="0"/>
              <a:t>に機能の一部を移管</a:t>
            </a:r>
            <a:endParaRPr lang="en-US" altLang="ja-JP" dirty="0" smtClean="0"/>
          </a:p>
          <a:p>
            <a:pPr lvl="1"/>
            <a:r>
              <a:rPr lang="ja-JP" altLang="en-US" dirty="0" smtClean="0"/>
              <a:t>メンバ</a:t>
            </a:r>
            <a:r>
              <a:rPr lang="en-US" altLang="ja-JP" dirty="0" smtClean="0"/>
              <a:t>Par_njob</a:t>
            </a:r>
            <a:r>
              <a:rPr lang="ja-JP" altLang="en-US" dirty="0" smtClean="0"/>
              <a:t>（ジョブ数）</a:t>
            </a:r>
            <a:endParaRPr lang="en-US" altLang="ja-JP" dirty="0" smtClean="0"/>
          </a:p>
          <a:p>
            <a:pPr lvl="1"/>
            <a:r>
              <a:rPr lang="en-US" altLang="ja-JP" dirty="0" smtClean="0"/>
              <a:t>Par_njob</a:t>
            </a:r>
            <a:r>
              <a:rPr lang="ja-JP" altLang="en-US" dirty="0" smtClean="0"/>
              <a:t>個のジョブオブジェクトを作成するループ</a:t>
            </a:r>
            <a:endParaRPr lang="en-US" altLang="ja-JP" dirty="0" smtClean="0"/>
          </a:p>
          <a:p>
            <a:r>
              <a:rPr lang="en-US" altLang="ja-JP" i="1" dirty="0" smtClean="0"/>
              <a:t>n</a:t>
            </a:r>
            <a:r>
              <a:rPr lang="ja-JP" altLang="en-US" dirty="0" smtClean="0"/>
              <a:t>個のジョブの「投入」は</a:t>
            </a:r>
            <a:r>
              <a:rPr lang="en-US" altLang="ja-JP" dirty="0" smtClean="0"/>
              <a:t>Parallel</a:t>
            </a:r>
            <a:r>
              <a:rPr lang="ja-JP" altLang="en-US" dirty="0" smtClean="0"/>
              <a:t>の仕事のまま</a:t>
            </a:r>
            <a:endParaRPr lang="en-US" altLang="ja-JP" dirty="0" smtClean="0"/>
          </a:p>
          <a:p>
            <a:pPr>
              <a:buNone/>
            </a:pPr>
            <a:endParaRPr lang="en-US" altLang="ja-JP" dirty="0" smtClean="0"/>
          </a:p>
          <a:p>
            <a:r>
              <a:rPr lang="en-US" altLang="ja-JP" dirty="0" smtClean="0"/>
              <a:t>Restrict</a:t>
            </a:r>
            <a:r>
              <a:rPr lang="ja-JP" altLang="en-US" dirty="0" smtClean="0"/>
              <a:t>→</a:t>
            </a:r>
            <a:r>
              <a:rPr lang="en-US" altLang="ja-JP" dirty="0" smtClean="0"/>
              <a:t>Limit</a:t>
            </a:r>
            <a:r>
              <a:rPr lang="ja-JP" altLang="en-US" dirty="0" smtClean="0"/>
              <a:t> に名称変更</a:t>
            </a:r>
            <a:endParaRPr lang="en-US" altLang="ja-JP" dirty="0" smtClean="0"/>
          </a:p>
          <a:p>
            <a:pPr lvl="1"/>
            <a:endParaRPr lang="en-US" altLang="ja-JP" dirty="0" smtClean="0"/>
          </a:p>
          <a:p>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Jobset</a:t>
            </a:r>
            <a:r>
              <a:rPr lang="ja-JP" altLang="en-US" dirty="0" smtClean="0"/>
              <a:t>の一般化</a:t>
            </a:r>
            <a:r>
              <a:rPr lang="en-US" altLang="ja-JP" dirty="0" smtClean="0"/>
              <a:t>(1)</a:t>
            </a:r>
            <a:endParaRPr kumimoji="1" lang="ja-JP" altLang="en-US" dirty="0"/>
          </a:p>
        </p:txBody>
      </p:sp>
      <p:sp>
        <p:nvSpPr>
          <p:cNvPr id="3" name="コンテンツ プレースホルダ 2"/>
          <p:cNvSpPr>
            <a:spLocks noGrp="1"/>
          </p:cNvSpPr>
          <p:nvPr>
            <p:ph idx="1"/>
          </p:nvPr>
        </p:nvSpPr>
        <p:spPr>
          <a:xfrm>
            <a:off x="457200" y="1600200"/>
            <a:ext cx="8472518" cy="4829195"/>
          </a:xfrm>
        </p:spPr>
        <p:txBody>
          <a:bodyPr>
            <a:normAutofit lnSpcReduction="10000"/>
          </a:bodyPr>
          <a:lstStyle/>
          <a:p>
            <a:r>
              <a:rPr kumimoji="1" lang="ja-JP" altLang="en-US" dirty="0" smtClean="0"/>
              <a:t>今までの</a:t>
            </a:r>
            <a:r>
              <a:rPr lang="ja-JP" altLang="en-US" dirty="0" smtClean="0"/>
              <a:t>プログラム</a:t>
            </a:r>
            <a:r>
              <a:rPr kumimoji="1" lang="ja-JP" altLang="en-US" dirty="0" smtClean="0"/>
              <a:t>は</a:t>
            </a:r>
            <a:r>
              <a:rPr lang="ja-JP" altLang="en-US" dirty="0" smtClean="0"/>
              <a:t>コマンドライン引数に</a:t>
            </a:r>
            <a:r>
              <a:rPr lang="en-US" altLang="ja-JP" dirty="0" smtClean="0"/>
              <a:t/>
            </a:r>
            <a:br>
              <a:rPr lang="en-US" altLang="ja-JP" dirty="0" smtClean="0"/>
            </a:br>
            <a:r>
              <a:rPr lang="en-US" altLang="ja-JP" dirty="0" smtClean="0"/>
              <a:t>”1”,”2”,...,”</a:t>
            </a:r>
            <a:r>
              <a:rPr lang="en-US" altLang="ja-JP" i="1" dirty="0" smtClean="0"/>
              <a:t>n</a:t>
            </a:r>
            <a:r>
              <a:rPr lang="en-US" altLang="ja-JP" dirty="0" smtClean="0"/>
              <a:t>” </a:t>
            </a:r>
            <a:r>
              <a:rPr lang="ja-JP" altLang="en-US" dirty="0" smtClean="0"/>
              <a:t>を指定することしかできなかった</a:t>
            </a:r>
            <a:r>
              <a:rPr lang="en-US" altLang="ja-JP" dirty="0" smtClean="0"/>
              <a:t/>
            </a:r>
            <a:br>
              <a:rPr lang="en-US" altLang="ja-JP" dirty="0" smtClean="0"/>
            </a:br>
            <a:r>
              <a:rPr kumimoji="1" lang="en-US" altLang="ja-JP" dirty="0" smtClean="0">
                <a:sym typeface="Wingdings" pitchFamily="2" charset="2"/>
              </a:rPr>
              <a:t></a:t>
            </a:r>
            <a:r>
              <a:rPr kumimoji="1" lang="ja-JP" altLang="en-US" dirty="0" smtClean="0"/>
              <a:t>より一般化</a:t>
            </a:r>
            <a:endParaRPr kumimoji="1" lang="en-US" altLang="ja-JP" dirty="0" smtClean="0"/>
          </a:p>
          <a:p>
            <a:r>
              <a:rPr lang="ja-JP" altLang="en-US" dirty="0" smtClean="0"/>
              <a:t>新</a:t>
            </a:r>
            <a:r>
              <a:rPr lang="en-US" altLang="ja-JP" dirty="0" err="1" smtClean="0"/>
              <a:t>Jobset</a:t>
            </a:r>
            <a:r>
              <a:rPr lang="en-US" altLang="ja-JP" dirty="0" smtClean="0"/>
              <a:t> </a:t>
            </a:r>
            <a:r>
              <a:rPr lang="ja-JP" altLang="en-US" dirty="0" smtClean="0"/>
              <a:t>の仕様</a:t>
            </a:r>
            <a:endParaRPr lang="en-US" altLang="ja-JP" dirty="0" smtClean="0"/>
          </a:p>
          <a:p>
            <a:pPr lvl="1"/>
            <a:r>
              <a:rPr lang="en-US" altLang="ja-JP" dirty="0" err="1" smtClean="0"/>
              <a:t>Job_names</a:t>
            </a:r>
            <a:r>
              <a:rPr lang="en-US" altLang="ja-JP" dirty="0" smtClean="0"/>
              <a:t>: </a:t>
            </a:r>
            <a:r>
              <a:rPr lang="en-US" altLang="ja-JP" i="1" dirty="0" smtClean="0"/>
              <a:t>List</a:t>
            </a:r>
            <a:r>
              <a:rPr lang="en-US" altLang="ja-JP" dirty="0" smtClean="0"/>
              <a:t/>
            </a:r>
            <a:br>
              <a:rPr lang="en-US" altLang="ja-JP" dirty="0" smtClean="0"/>
            </a:br>
            <a:r>
              <a:rPr lang="ja-JP" altLang="en-US" dirty="0" smtClean="0"/>
              <a:t>ジョブの名前のリスト</a:t>
            </a:r>
            <a:r>
              <a:rPr lang="en-US" altLang="ja-JP" dirty="0" smtClean="0"/>
              <a:t/>
            </a:r>
            <a:br>
              <a:rPr lang="en-US" altLang="ja-JP" dirty="0" smtClean="0"/>
            </a:br>
            <a:r>
              <a:rPr lang="ja-JP" altLang="en-US" dirty="0" smtClean="0"/>
              <a:t>（従来は単にジョブ数を示す整数</a:t>
            </a:r>
            <a:r>
              <a:rPr lang="en-US" altLang="ja-JP" dirty="0" smtClean="0"/>
              <a:t>)</a:t>
            </a:r>
          </a:p>
          <a:p>
            <a:pPr lvl="1"/>
            <a:r>
              <a:rPr lang="en-US" altLang="ja-JP" dirty="0" smtClean="0"/>
              <a:t>Job_name2arg: </a:t>
            </a:r>
            <a:r>
              <a:rPr lang="en-US" altLang="ja-JP" i="1" dirty="0" err="1" smtClean="0"/>
              <a:t>string</a:t>
            </a:r>
            <a:r>
              <a:rPr lang="en-US" altLang="ja-JP" dirty="0" err="1" smtClean="0"/>
              <a:t>|</a:t>
            </a:r>
            <a:r>
              <a:rPr lang="en-US" altLang="ja-JP" i="1" dirty="0" err="1" smtClean="0"/>
              <a:t>function</a:t>
            </a:r>
            <a:r>
              <a:rPr lang="en-US" altLang="ja-JP" dirty="0" smtClean="0"/>
              <a:t/>
            </a:r>
            <a:br>
              <a:rPr lang="en-US" altLang="ja-JP" dirty="0" smtClean="0"/>
            </a:br>
            <a:r>
              <a:rPr lang="ja-JP" altLang="en-US" dirty="0" smtClean="0"/>
              <a:t>「名前」から「コマンドライン引数文字列 」を作るルール</a:t>
            </a:r>
            <a:r>
              <a:rPr lang="en-US" altLang="ja-JP" dirty="0" smtClean="0"/>
              <a:t/>
            </a:r>
            <a:br>
              <a:rPr lang="en-US" altLang="ja-JP" dirty="0" smtClean="0"/>
            </a:br>
            <a:r>
              <a:rPr lang="ja-JP" altLang="en-US" dirty="0" smtClean="0"/>
              <a:t>（</a:t>
            </a:r>
            <a:r>
              <a:rPr lang="en-US" altLang="ja-JP" dirty="0" err="1" smtClean="0"/>
              <a:t>printf</a:t>
            </a:r>
            <a:r>
              <a:rPr lang="ja-JP" altLang="en-US" dirty="0" smtClean="0"/>
              <a:t>フォーマット文字列または関数）</a:t>
            </a:r>
            <a:endParaRPr lang="en-US" altLang="ja-JP" dirty="0" smtClean="0"/>
          </a:p>
          <a:p>
            <a:pPr lvl="1">
              <a:buNone/>
            </a:pPr>
            <a:endParaRPr lang="en-US" altLang="ja-JP" dirty="0" smtClean="0"/>
          </a:p>
          <a:p>
            <a:pPr>
              <a:buNone/>
            </a:pPr>
            <a:endParaRPr kumimoji="1" lang="en-US" altLang="ja-JP"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Jobset</a:t>
            </a:r>
            <a:r>
              <a:rPr kumimoji="1" lang="ja-JP" altLang="en-US" dirty="0" smtClean="0"/>
              <a:t>の一般化</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noAutofit/>
          </a:bodyPr>
          <a:lstStyle/>
          <a:p>
            <a:r>
              <a:rPr lang="ja-JP" altLang="en-US" sz="2800" dirty="0" smtClean="0"/>
              <a:t>基本的に，前頁の仕様でできないことは無い</a:t>
            </a:r>
            <a:endParaRPr lang="en-US" altLang="ja-JP" sz="2800" dirty="0" smtClean="0"/>
          </a:p>
          <a:p>
            <a:pPr lvl="1"/>
            <a:r>
              <a:rPr lang="ja-JP" altLang="en-US" sz="2400" dirty="0" smtClean="0"/>
              <a:t>多重ループ（多次元空間の</a:t>
            </a:r>
            <a:r>
              <a:rPr lang="en-US" altLang="ja-JP" sz="2400" dirty="0" smtClean="0"/>
              <a:t>sweep</a:t>
            </a:r>
            <a:r>
              <a:rPr lang="ja-JP" altLang="en-US" sz="2400" dirty="0" smtClean="0"/>
              <a:t>）</a:t>
            </a:r>
            <a:endParaRPr lang="en-US" altLang="ja-JP" sz="2400" dirty="0" smtClean="0"/>
          </a:p>
          <a:p>
            <a:r>
              <a:rPr lang="en-US" altLang="ja-JP" sz="2800" dirty="0" err="1" smtClean="0"/>
              <a:t>Jobset</a:t>
            </a:r>
            <a:r>
              <a:rPr lang="ja-JP" altLang="en-US" sz="2800" dirty="0" smtClean="0"/>
              <a:t>を拡張して，特定の目的のためにインターフェースを単純化することもできる</a:t>
            </a:r>
            <a:endParaRPr lang="en-US" altLang="ja-JP" sz="2800" dirty="0" smtClean="0"/>
          </a:p>
          <a:p>
            <a:pPr lvl="1"/>
            <a:r>
              <a:rPr lang="en-US" altLang="ja-JP" sz="2400" dirty="0" err="1" smtClean="0"/>
              <a:t>Jobset_n</a:t>
            </a:r>
            <a:r>
              <a:rPr lang="ja-JP" altLang="en-US" sz="2400" dirty="0" smtClean="0"/>
              <a:t>（従来の</a:t>
            </a:r>
            <a:r>
              <a:rPr lang="en-US" altLang="ja-JP" sz="2400" dirty="0" err="1" smtClean="0"/>
              <a:t>Jobset</a:t>
            </a:r>
            <a:r>
              <a:rPr lang="ja-JP" altLang="en-US" sz="2400" dirty="0" smtClean="0"/>
              <a:t>相当）</a:t>
            </a:r>
            <a:endParaRPr lang="en-US" altLang="ja-JP" sz="2400" dirty="0" smtClean="0"/>
          </a:p>
          <a:p>
            <a:pPr lvl="1"/>
            <a:r>
              <a:rPr lang="en-US" altLang="ja-JP" sz="2400" dirty="0" err="1" smtClean="0"/>
              <a:t>Jobset_ramge</a:t>
            </a:r>
            <a:r>
              <a:rPr lang="ja-JP" altLang="en-US" sz="2400" dirty="0" smtClean="0"/>
              <a:t>（</a:t>
            </a:r>
            <a:r>
              <a:rPr lang="en-US" altLang="ja-JP" sz="2400" dirty="0" smtClean="0"/>
              <a:t>(”(1..10) “ ,“(-3..30)”)</a:t>
            </a:r>
            <a:r>
              <a:rPr lang="ja-JP" altLang="en-US" sz="2400" dirty="0" smtClean="0"/>
              <a:t>を与えるとその中の矩形領域を</a:t>
            </a:r>
            <a:r>
              <a:rPr lang="en-US" altLang="ja-JP" sz="2400" dirty="0" smtClean="0"/>
              <a:t>sweep</a:t>
            </a:r>
            <a:r>
              <a:rPr lang="ja-JP" altLang="en-US" sz="2400" dirty="0" smtClean="0"/>
              <a:t>できるとか</a:t>
            </a:r>
            <a:endParaRPr lang="en-US" altLang="ja-JP" sz="2400" dirty="0" smtClean="0"/>
          </a:p>
          <a:p>
            <a:r>
              <a:rPr lang="en-US" altLang="ja-JP" sz="2800" dirty="0" smtClean="0"/>
              <a:t>Job_name2inputfile ($name, $template)</a:t>
            </a:r>
            <a:br>
              <a:rPr lang="en-US" altLang="ja-JP" sz="2800" dirty="0" smtClean="0"/>
            </a:br>
            <a:r>
              <a:rPr lang="ja-JP" altLang="en-US" sz="2800" dirty="0" err="1" smtClean="0"/>
              <a:t>を提</a:t>
            </a:r>
            <a:r>
              <a:rPr lang="ja-JP" altLang="en-US" sz="2800" dirty="0" smtClean="0"/>
              <a:t>供することによる入力ファイルの自動生成も</a:t>
            </a:r>
            <a:endParaRPr lang="en-US" altLang="ja-JP" sz="2800" dirty="0" smtClean="0"/>
          </a:p>
          <a:p>
            <a:pPr lvl="1">
              <a:buNone/>
            </a:pPr>
            <a:endParaRPr lang="en-US" altLang="ja-JP" sz="2400" dirty="0" smtClean="0"/>
          </a:p>
          <a:p>
            <a:pPr lvl="1">
              <a:buNone/>
            </a:pPr>
            <a:endParaRPr lang="en-US" altLang="ja-JP" sz="2400" dirty="0" smtClean="0"/>
          </a:p>
          <a:p>
            <a:pPr lvl="1">
              <a:buNone/>
            </a:pPr>
            <a:endParaRPr lang="en-US" altLang="ja-JP" sz="2400" dirty="0" smtClean="0"/>
          </a:p>
          <a:p>
            <a:pPr lvl="1">
              <a:buNone/>
            </a:pPr>
            <a:r>
              <a:rPr lang="en-US" altLang="ja-JP" sz="2400" dirty="0" smtClean="0"/>
              <a:t>	</a:t>
            </a:r>
          </a:p>
          <a:p>
            <a:pPr lvl="1"/>
            <a:endParaRPr kumimoji="1" lang="ja-JP"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多重継承の</a:t>
            </a:r>
            <a:r>
              <a:rPr kumimoji="1" lang="en-US" altLang="ja-JP" sz="3600" dirty="0" smtClean="0"/>
              <a:t>before/after</a:t>
            </a:r>
            <a:r>
              <a:rPr kumimoji="1" lang="ja-JP" altLang="en-US" sz="3600" dirty="0" smtClean="0"/>
              <a:t>問題（解決？）</a:t>
            </a:r>
            <a:endParaRPr kumimoji="1" lang="ja-JP" altLang="en-US" sz="3600" dirty="0"/>
          </a:p>
        </p:txBody>
      </p:sp>
      <p:sp>
        <p:nvSpPr>
          <p:cNvPr id="3" name="コンテンツ プレースホルダ 2"/>
          <p:cNvSpPr>
            <a:spLocks noGrp="1"/>
          </p:cNvSpPr>
          <p:nvPr>
            <p:ph idx="1"/>
          </p:nvPr>
        </p:nvSpPr>
        <p:spPr>
          <a:xfrm>
            <a:off x="457200" y="1600200"/>
            <a:ext cx="4114800" cy="4525963"/>
          </a:xfrm>
        </p:spPr>
        <p:txBody>
          <a:bodyPr>
            <a:normAutofit fontScale="70000" lnSpcReduction="20000"/>
          </a:bodyPr>
          <a:lstStyle/>
          <a:p>
            <a:r>
              <a:rPr kumimoji="1" lang="ja-JP" altLang="en-US" dirty="0" smtClean="0"/>
              <a:t>クラス</a:t>
            </a:r>
            <a:r>
              <a:rPr kumimoji="1" lang="en-US" altLang="ja-JP" dirty="0" smtClean="0"/>
              <a:t>B</a:t>
            </a:r>
            <a:r>
              <a:rPr lang="ja-JP" altLang="en-US" dirty="0" smtClean="0"/>
              <a:t>がクラス</a:t>
            </a:r>
            <a:r>
              <a:rPr lang="en-US" altLang="ja-JP" dirty="0" smtClean="0"/>
              <a:t>A1</a:t>
            </a:r>
            <a:r>
              <a:rPr lang="ja-JP" altLang="en-US" dirty="0" smtClean="0"/>
              <a:t>とクラス</a:t>
            </a:r>
            <a:r>
              <a:rPr lang="en-US" altLang="ja-JP" dirty="0" smtClean="0"/>
              <a:t>A2</a:t>
            </a:r>
            <a:r>
              <a:rPr lang="ja-JP" altLang="en-US" dirty="0" smtClean="0"/>
              <a:t>を多重継承していた場合，</a:t>
            </a:r>
            <a:r>
              <a:rPr lang="en-US" altLang="ja-JP" dirty="0" smtClean="0"/>
              <a:t>Perl</a:t>
            </a:r>
            <a:r>
              <a:rPr lang="ja-JP" altLang="en-US" dirty="0" smtClean="0"/>
              <a:t>標準のオブジェクト指向システムでは，</a:t>
            </a:r>
            <a:r>
              <a:rPr lang="en-US" altLang="ja-JP" dirty="0" smtClean="0"/>
              <a:t>A1</a:t>
            </a:r>
            <a:r>
              <a:rPr lang="ja-JP" altLang="en-US" dirty="0" smtClean="0"/>
              <a:t>と</a:t>
            </a:r>
            <a:r>
              <a:rPr lang="en-US" altLang="ja-JP" dirty="0" smtClean="0"/>
              <a:t>A2</a:t>
            </a:r>
            <a:r>
              <a:rPr lang="ja-JP" altLang="en-US" dirty="0" smtClean="0"/>
              <a:t>両方の</a:t>
            </a:r>
            <a:r>
              <a:rPr lang="en-US" altLang="ja-JP" dirty="0" smtClean="0"/>
              <a:t>before/after</a:t>
            </a:r>
            <a:r>
              <a:rPr lang="ja-JP" altLang="en-US" dirty="0" smtClean="0"/>
              <a:t>を呼べない問題</a:t>
            </a:r>
            <a:endParaRPr lang="en-US" altLang="ja-JP" dirty="0" smtClean="0"/>
          </a:p>
          <a:p>
            <a:r>
              <a:rPr lang="ja-JP" altLang="en-US" dirty="0" smtClean="0"/>
              <a:t>継承関係にある全てのクラスのメソッドは（おそらく）プログラム実行中に取り出せる．</a:t>
            </a:r>
            <a:endParaRPr lang="en-US" altLang="ja-JP" dirty="0" smtClean="0"/>
          </a:p>
          <a:p>
            <a:pPr lvl="1">
              <a:buNone/>
            </a:pPr>
            <a:r>
              <a:rPr lang="ja-JP" altLang="en-US" dirty="0" smtClean="0"/>
              <a:t>→「コンストラクタで全ての</a:t>
            </a:r>
            <a:r>
              <a:rPr lang="en-US" altLang="ja-JP" dirty="0" smtClean="0"/>
              <a:t>before/after</a:t>
            </a:r>
            <a:r>
              <a:rPr lang="ja-JP" altLang="en-US" dirty="0" smtClean="0"/>
              <a:t>メソッド（関数参照）を直列化したものを配列に保存しておく」</a:t>
            </a:r>
            <a:r>
              <a:rPr lang="en-US" altLang="ja-JP" dirty="0" smtClean="0"/>
              <a:t/>
            </a:r>
            <a:br>
              <a:rPr lang="en-US" altLang="ja-JP" dirty="0" smtClean="0"/>
            </a:br>
            <a:r>
              <a:rPr lang="ja-JP" altLang="en-US" dirty="0" smtClean="0"/>
              <a:t>という方法で手軽に実装できそう．</a:t>
            </a:r>
            <a:endParaRPr lang="en-US" altLang="ja-JP" dirty="0" smtClean="0"/>
          </a:p>
          <a:p>
            <a:endParaRPr kumimoji="1" lang="ja-JP" altLang="en-US" dirty="0"/>
          </a:p>
        </p:txBody>
      </p:sp>
      <p:sp>
        <p:nvSpPr>
          <p:cNvPr id="4" name="正方形/長方形 3"/>
          <p:cNvSpPr/>
          <p:nvPr/>
        </p:nvSpPr>
        <p:spPr>
          <a:xfrm>
            <a:off x="6000760" y="2071678"/>
            <a:ext cx="157163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err="1" smtClean="0"/>
              <a:t>jobset</a:t>
            </a:r>
            <a:endParaRPr kumimoji="1" lang="ja-JP" altLang="en-US" sz="3200" dirty="0"/>
          </a:p>
        </p:txBody>
      </p:sp>
      <p:sp>
        <p:nvSpPr>
          <p:cNvPr id="5" name="正方形/長方形 4"/>
          <p:cNvSpPr/>
          <p:nvPr/>
        </p:nvSpPr>
        <p:spPr>
          <a:xfrm>
            <a:off x="7358082" y="3143248"/>
            <a:ext cx="157163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t>parallel</a:t>
            </a:r>
            <a:endParaRPr kumimoji="1" lang="ja-JP" altLang="en-US" sz="3200" dirty="0"/>
          </a:p>
        </p:txBody>
      </p:sp>
      <p:sp>
        <p:nvSpPr>
          <p:cNvPr id="6" name="正方形/長方形 5"/>
          <p:cNvSpPr/>
          <p:nvPr/>
        </p:nvSpPr>
        <p:spPr>
          <a:xfrm>
            <a:off x="4714876" y="3143248"/>
            <a:ext cx="157163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t>limit</a:t>
            </a:r>
            <a:endParaRPr kumimoji="1" lang="ja-JP" altLang="en-US" sz="3200" dirty="0"/>
          </a:p>
        </p:txBody>
      </p:sp>
      <p:sp>
        <p:nvSpPr>
          <p:cNvPr id="7" name="正方形/長方形 6"/>
          <p:cNvSpPr/>
          <p:nvPr/>
        </p:nvSpPr>
        <p:spPr>
          <a:xfrm>
            <a:off x="6000760" y="4357694"/>
            <a:ext cx="157163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smtClean="0"/>
              <a:t>example</a:t>
            </a:r>
            <a:endParaRPr kumimoji="1" lang="ja-JP" altLang="en-US" sz="2800" dirty="0"/>
          </a:p>
        </p:txBody>
      </p:sp>
      <p:cxnSp>
        <p:nvCxnSpPr>
          <p:cNvPr id="8" name="直線矢印コネクタ 7"/>
          <p:cNvCxnSpPr>
            <a:stCxn id="7" idx="0"/>
            <a:endCxn id="6" idx="2"/>
          </p:cNvCxnSpPr>
          <p:nvPr/>
        </p:nvCxnSpPr>
        <p:spPr>
          <a:xfrm rot="16200000" flipV="1">
            <a:off x="5857884" y="3429000"/>
            <a:ext cx="571504" cy="128588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直線矢印コネクタ 8"/>
          <p:cNvCxnSpPr>
            <a:stCxn id="7" idx="0"/>
            <a:endCxn id="5" idx="2"/>
          </p:cNvCxnSpPr>
          <p:nvPr/>
        </p:nvCxnSpPr>
        <p:spPr>
          <a:xfrm rot="5400000" flipH="1" flipV="1">
            <a:off x="7179487" y="3393281"/>
            <a:ext cx="571504" cy="135732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直線矢印コネクタ 9"/>
          <p:cNvCxnSpPr>
            <a:stCxn id="6" idx="0"/>
            <a:endCxn id="4" idx="2"/>
          </p:cNvCxnSpPr>
          <p:nvPr/>
        </p:nvCxnSpPr>
        <p:spPr>
          <a:xfrm rot="5400000" flipH="1" flipV="1">
            <a:off x="5929322" y="2285992"/>
            <a:ext cx="428628" cy="128588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直線矢印コネクタ 10"/>
          <p:cNvCxnSpPr>
            <a:stCxn id="5" idx="0"/>
            <a:endCxn id="4" idx="2"/>
          </p:cNvCxnSpPr>
          <p:nvPr/>
        </p:nvCxnSpPr>
        <p:spPr>
          <a:xfrm rot="16200000" flipV="1">
            <a:off x="7250925" y="2250273"/>
            <a:ext cx="428628" cy="135732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フリーフォーム 11"/>
          <p:cNvSpPr/>
          <p:nvPr/>
        </p:nvSpPr>
        <p:spPr>
          <a:xfrm>
            <a:off x="5775960" y="2331720"/>
            <a:ext cx="2255520" cy="2333992"/>
          </a:xfrm>
          <a:custGeom>
            <a:avLst/>
            <a:gdLst>
              <a:gd name="connsiteX0" fmla="*/ 1036320 w 2255520"/>
              <a:gd name="connsiteY0" fmla="*/ 2316480 h 2333992"/>
              <a:gd name="connsiteX1" fmla="*/ 990600 w 2255520"/>
              <a:gd name="connsiteY1" fmla="*/ 2331720 h 2333992"/>
              <a:gd name="connsiteX2" fmla="*/ 929640 w 2255520"/>
              <a:gd name="connsiteY2" fmla="*/ 2301240 h 2333992"/>
              <a:gd name="connsiteX3" fmla="*/ 868680 w 2255520"/>
              <a:gd name="connsiteY3" fmla="*/ 2255520 h 2333992"/>
              <a:gd name="connsiteX4" fmla="*/ 822960 w 2255520"/>
              <a:gd name="connsiteY4" fmla="*/ 2225040 h 2333992"/>
              <a:gd name="connsiteX5" fmla="*/ 731520 w 2255520"/>
              <a:gd name="connsiteY5" fmla="*/ 2103120 h 2333992"/>
              <a:gd name="connsiteX6" fmla="*/ 670560 w 2255520"/>
              <a:gd name="connsiteY6" fmla="*/ 1996440 h 2333992"/>
              <a:gd name="connsiteX7" fmla="*/ 609600 w 2255520"/>
              <a:gd name="connsiteY7" fmla="*/ 1935480 h 2333992"/>
              <a:gd name="connsiteX8" fmla="*/ 579120 w 2255520"/>
              <a:gd name="connsiteY8" fmla="*/ 1889760 h 2333992"/>
              <a:gd name="connsiteX9" fmla="*/ 487680 w 2255520"/>
              <a:gd name="connsiteY9" fmla="*/ 1767840 h 2333992"/>
              <a:gd name="connsiteX10" fmla="*/ 381000 w 2255520"/>
              <a:gd name="connsiteY10" fmla="*/ 1630680 h 2333992"/>
              <a:gd name="connsiteX11" fmla="*/ 304800 w 2255520"/>
              <a:gd name="connsiteY11" fmla="*/ 1539240 h 2333992"/>
              <a:gd name="connsiteX12" fmla="*/ 228600 w 2255520"/>
              <a:gd name="connsiteY12" fmla="*/ 1432560 h 2333992"/>
              <a:gd name="connsiteX13" fmla="*/ 137160 w 2255520"/>
              <a:gd name="connsiteY13" fmla="*/ 1341120 h 2333992"/>
              <a:gd name="connsiteX14" fmla="*/ 121920 w 2255520"/>
              <a:gd name="connsiteY14" fmla="*/ 1295400 h 2333992"/>
              <a:gd name="connsiteX15" fmla="*/ 45720 w 2255520"/>
              <a:gd name="connsiteY15" fmla="*/ 1203960 h 2333992"/>
              <a:gd name="connsiteX16" fmla="*/ 15240 w 2255520"/>
              <a:gd name="connsiteY16" fmla="*/ 1112520 h 2333992"/>
              <a:gd name="connsiteX17" fmla="*/ 0 w 2255520"/>
              <a:gd name="connsiteY17" fmla="*/ 1066800 h 2333992"/>
              <a:gd name="connsiteX18" fmla="*/ 228600 w 2255520"/>
              <a:gd name="connsiteY18" fmla="*/ 1005840 h 2333992"/>
              <a:gd name="connsiteX19" fmla="*/ 335280 w 2255520"/>
              <a:gd name="connsiteY19" fmla="*/ 990600 h 2333992"/>
              <a:gd name="connsiteX20" fmla="*/ 2194560 w 2255520"/>
              <a:gd name="connsiteY20" fmla="*/ 960120 h 2333992"/>
              <a:gd name="connsiteX21" fmla="*/ 2240280 w 2255520"/>
              <a:gd name="connsiteY21" fmla="*/ 929640 h 2333992"/>
              <a:gd name="connsiteX22" fmla="*/ 2255520 w 2255520"/>
              <a:gd name="connsiteY22" fmla="*/ 883920 h 2333992"/>
              <a:gd name="connsiteX23" fmla="*/ 2209800 w 2255520"/>
              <a:gd name="connsiteY23" fmla="*/ 670560 h 2333992"/>
              <a:gd name="connsiteX24" fmla="*/ 2179320 w 2255520"/>
              <a:gd name="connsiteY24" fmla="*/ 624840 h 2333992"/>
              <a:gd name="connsiteX25" fmla="*/ 2164080 w 2255520"/>
              <a:gd name="connsiteY25" fmla="*/ 579120 h 2333992"/>
              <a:gd name="connsiteX26" fmla="*/ 2133600 w 2255520"/>
              <a:gd name="connsiteY26" fmla="*/ 533400 h 2333992"/>
              <a:gd name="connsiteX27" fmla="*/ 2118360 w 2255520"/>
              <a:gd name="connsiteY27" fmla="*/ 487680 h 2333992"/>
              <a:gd name="connsiteX28" fmla="*/ 2072640 w 2255520"/>
              <a:gd name="connsiteY28" fmla="*/ 457200 h 2333992"/>
              <a:gd name="connsiteX29" fmla="*/ 2042160 w 2255520"/>
              <a:gd name="connsiteY29" fmla="*/ 411480 h 2333992"/>
              <a:gd name="connsiteX30" fmla="*/ 1889760 w 2255520"/>
              <a:gd name="connsiteY30" fmla="*/ 320040 h 2333992"/>
              <a:gd name="connsiteX31" fmla="*/ 1783080 w 2255520"/>
              <a:gd name="connsiteY31" fmla="*/ 259080 h 2333992"/>
              <a:gd name="connsiteX32" fmla="*/ 1737360 w 2255520"/>
              <a:gd name="connsiteY32" fmla="*/ 228600 h 2333992"/>
              <a:gd name="connsiteX33" fmla="*/ 1691640 w 2255520"/>
              <a:gd name="connsiteY33" fmla="*/ 213360 h 2333992"/>
              <a:gd name="connsiteX34" fmla="*/ 1645920 w 2255520"/>
              <a:gd name="connsiteY34" fmla="*/ 167640 h 2333992"/>
              <a:gd name="connsiteX35" fmla="*/ 1539240 w 2255520"/>
              <a:gd name="connsiteY35" fmla="*/ 121920 h 2333992"/>
              <a:gd name="connsiteX36" fmla="*/ 1432560 w 2255520"/>
              <a:gd name="connsiteY36" fmla="*/ 76200 h 2333992"/>
              <a:gd name="connsiteX37" fmla="*/ 1325880 w 2255520"/>
              <a:gd name="connsiteY37" fmla="*/ 0 h 233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55520" h="2333992">
                <a:moveTo>
                  <a:pt x="1036320" y="2316480"/>
                </a:moveTo>
                <a:cubicBezTo>
                  <a:pt x="1021080" y="2321560"/>
                  <a:pt x="1006503" y="2333992"/>
                  <a:pt x="990600" y="2331720"/>
                </a:cubicBezTo>
                <a:cubicBezTo>
                  <a:pt x="968110" y="2328507"/>
                  <a:pt x="948905" y="2313281"/>
                  <a:pt x="929640" y="2301240"/>
                </a:cubicBezTo>
                <a:cubicBezTo>
                  <a:pt x="908101" y="2287778"/>
                  <a:pt x="889349" y="2270283"/>
                  <a:pt x="868680" y="2255520"/>
                </a:cubicBezTo>
                <a:cubicBezTo>
                  <a:pt x="853775" y="2244874"/>
                  <a:pt x="838200" y="2235200"/>
                  <a:pt x="822960" y="2225040"/>
                </a:cubicBezTo>
                <a:cubicBezTo>
                  <a:pt x="792480" y="2184400"/>
                  <a:pt x="754238" y="2148557"/>
                  <a:pt x="731520" y="2103120"/>
                </a:cubicBezTo>
                <a:cubicBezTo>
                  <a:pt x="714223" y="2068527"/>
                  <a:pt x="696409" y="2026597"/>
                  <a:pt x="670560" y="1996440"/>
                </a:cubicBezTo>
                <a:cubicBezTo>
                  <a:pt x="651858" y="1974621"/>
                  <a:pt x="628302" y="1957299"/>
                  <a:pt x="609600" y="1935480"/>
                </a:cubicBezTo>
                <a:cubicBezTo>
                  <a:pt x="597680" y="1921573"/>
                  <a:pt x="589893" y="1904573"/>
                  <a:pt x="579120" y="1889760"/>
                </a:cubicBezTo>
                <a:cubicBezTo>
                  <a:pt x="549241" y="1848676"/>
                  <a:pt x="515859" y="1810108"/>
                  <a:pt x="487680" y="1767840"/>
                </a:cubicBezTo>
                <a:cubicBezTo>
                  <a:pt x="333608" y="1536731"/>
                  <a:pt x="500372" y="1773926"/>
                  <a:pt x="381000" y="1630680"/>
                </a:cubicBezTo>
                <a:cubicBezTo>
                  <a:pt x="274912" y="1503374"/>
                  <a:pt x="438372" y="1672812"/>
                  <a:pt x="304800" y="1539240"/>
                </a:cubicBezTo>
                <a:cubicBezTo>
                  <a:pt x="276797" y="1455232"/>
                  <a:pt x="307494" y="1524603"/>
                  <a:pt x="228600" y="1432560"/>
                </a:cubicBezTo>
                <a:cubicBezTo>
                  <a:pt x="148375" y="1338964"/>
                  <a:pt x="262218" y="1434914"/>
                  <a:pt x="137160" y="1341120"/>
                </a:cubicBezTo>
                <a:cubicBezTo>
                  <a:pt x="132080" y="1325880"/>
                  <a:pt x="130831" y="1308766"/>
                  <a:pt x="121920" y="1295400"/>
                </a:cubicBezTo>
                <a:cubicBezTo>
                  <a:pt x="74068" y="1223621"/>
                  <a:pt x="78961" y="1278752"/>
                  <a:pt x="45720" y="1203960"/>
                </a:cubicBezTo>
                <a:cubicBezTo>
                  <a:pt x="32671" y="1174600"/>
                  <a:pt x="25400" y="1143000"/>
                  <a:pt x="15240" y="1112520"/>
                </a:cubicBezTo>
                <a:lnTo>
                  <a:pt x="0" y="1066800"/>
                </a:lnTo>
                <a:cubicBezTo>
                  <a:pt x="108610" y="985342"/>
                  <a:pt x="29564" y="1027955"/>
                  <a:pt x="228600" y="1005840"/>
                </a:cubicBezTo>
                <a:cubicBezTo>
                  <a:pt x="264301" y="1001873"/>
                  <a:pt x="299369" y="991435"/>
                  <a:pt x="335280" y="990600"/>
                </a:cubicBezTo>
                <a:lnTo>
                  <a:pt x="2194560" y="960120"/>
                </a:lnTo>
                <a:cubicBezTo>
                  <a:pt x="2209800" y="949960"/>
                  <a:pt x="2228838" y="943943"/>
                  <a:pt x="2240280" y="929640"/>
                </a:cubicBezTo>
                <a:cubicBezTo>
                  <a:pt x="2250315" y="917096"/>
                  <a:pt x="2255520" y="899984"/>
                  <a:pt x="2255520" y="883920"/>
                </a:cubicBezTo>
                <a:cubicBezTo>
                  <a:pt x="2255520" y="787795"/>
                  <a:pt x="2238150" y="755610"/>
                  <a:pt x="2209800" y="670560"/>
                </a:cubicBezTo>
                <a:cubicBezTo>
                  <a:pt x="2204008" y="653184"/>
                  <a:pt x="2187511" y="641223"/>
                  <a:pt x="2179320" y="624840"/>
                </a:cubicBezTo>
                <a:cubicBezTo>
                  <a:pt x="2172136" y="610472"/>
                  <a:pt x="2171264" y="593488"/>
                  <a:pt x="2164080" y="579120"/>
                </a:cubicBezTo>
                <a:cubicBezTo>
                  <a:pt x="2155889" y="562737"/>
                  <a:pt x="2141791" y="549783"/>
                  <a:pt x="2133600" y="533400"/>
                </a:cubicBezTo>
                <a:cubicBezTo>
                  <a:pt x="2126416" y="519032"/>
                  <a:pt x="2128395" y="500224"/>
                  <a:pt x="2118360" y="487680"/>
                </a:cubicBezTo>
                <a:cubicBezTo>
                  <a:pt x="2106918" y="473377"/>
                  <a:pt x="2087880" y="467360"/>
                  <a:pt x="2072640" y="457200"/>
                </a:cubicBezTo>
                <a:cubicBezTo>
                  <a:pt x="2062480" y="441960"/>
                  <a:pt x="2055944" y="423541"/>
                  <a:pt x="2042160" y="411480"/>
                </a:cubicBezTo>
                <a:cubicBezTo>
                  <a:pt x="1948206" y="329270"/>
                  <a:pt x="1973321" y="372266"/>
                  <a:pt x="1889760" y="320040"/>
                </a:cubicBezTo>
                <a:cubicBezTo>
                  <a:pt x="1784315" y="254137"/>
                  <a:pt x="1872903" y="289021"/>
                  <a:pt x="1783080" y="259080"/>
                </a:cubicBezTo>
                <a:cubicBezTo>
                  <a:pt x="1767840" y="248920"/>
                  <a:pt x="1753743" y="236791"/>
                  <a:pt x="1737360" y="228600"/>
                </a:cubicBezTo>
                <a:cubicBezTo>
                  <a:pt x="1722992" y="221416"/>
                  <a:pt x="1705006" y="222271"/>
                  <a:pt x="1691640" y="213360"/>
                </a:cubicBezTo>
                <a:cubicBezTo>
                  <a:pt x="1673707" y="201405"/>
                  <a:pt x="1663458" y="180167"/>
                  <a:pt x="1645920" y="167640"/>
                </a:cubicBezTo>
                <a:cubicBezTo>
                  <a:pt x="1595375" y="131537"/>
                  <a:pt x="1588988" y="143241"/>
                  <a:pt x="1539240" y="121920"/>
                </a:cubicBezTo>
                <a:cubicBezTo>
                  <a:pt x="1407415" y="65424"/>
                  <a:pt x="1539782" y="111941"/>
                  <a:pt x="1432560" y="76200"/>
                </a:cubicBezTo>
                <a:cubicBezTo>
                  <a:pt x="1335142" y="11255"/>
                  <a:pt x="1367023" y="41143"/>
                  <a:pt x="1325880" y="0"/>
                </a:cubicBezTo>
              </a:path>
            </a:pathLst>
          </a:custGeom>
          <a:ln w="127000" cmpd="sng">
            <a:solidFill>
              <a:srgbClr val="92D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lang="ja-JP" altLang="en-US" dirty="0" smtClean="0"/>
              <a:t>以下もそろそろ</a:t>
            </a:r>
            <a:endParaRPr lang="en-US" altLang="ja-JP" dirty="0" smtClean="0"/>
          </a:p>
          <a:p>
            <a:pPr lvl="1"/>
            <a:r>
              <a:rPr lang="ja-JP" altLang="en-US" dirty="0" smtClean="0"/>
              <a:t>出力データの扱い（出力ファイル名・データの中身の処理）</a:t>
            </a:r>
            <a:endParaRPr kumimoji="1" lang="en-US" altLang="ja-JP" dirty="0" smtClean="0"/>
          </a:p>
          <a:p>
            <a:pPr lvl="1"/>
            <a:r>
              <a:rPr lang="en-US" altLang="ja-JP" dirty="0" smtClean="0"/>
              <a:t>parallel</a:t>
            </a:r>
            <a:r>
              <a:rPr lang="ja-JP" altLang="en-US" dirty="0" smtClean="0"/>
              <a:t>以外のフローの例（三宅さん提供？）</a:t>
            </a:r>
            <a:endParaRPr lang="en-US" altLang="ja-JP" dirty="0" smtClean="0"/>
          </a:p>
          <a:p>
            <a:pPr lvl="2"/>
            <a:r>
              <a:rPr lang="en-US" altLang="ja-JP" dirty="0" smtClean="0"/>
              <a:t>parallel</a:t>
            </a:r>
            <a:r>
              <a:rPr lang="ja-JP" altLang="en-US" dirty="0" smtClean="0"/>
              <a:t>中の各ジョブがループになっている</a:t>
            </a:r>
            <a:endParaRPr lang="en-US" altLang="ja-JP" dirty="0" smtClean="0"/>
          </a:p>
          <a:p>
            <a:pPr lvl="3"/>
            <a:r>
              <a:rPr lang="ja-JP" altLang="en-US" dirty="0" smtClean="0"/>
              <a:t>とりあえず</a:t>
            </a:r>
            <a:r>
              <a:rPr lang="en-US" altLang="ja-JP" dirty="0" smtClean="0"/>
              <a:t>100</a:t>
            </a:r>
            <a:r>
              <a:rPr lang="ja-JP" altLang="en-US" dirty="0" smtClean="0"/>
              <a:t>ループやってみて，結果が条件をみたしたときのみ続きの</a:t>
            </a:r>
            <a:r>
              <a:rPr lang="en-US" altLang="ja-JP" dirty="0" smtClean="0"/>
              <a:t>10000</a:t>
            </a:r>
            <a:r>
              <a:rPr lang="ja-JP" altLang="en-US" dirty="0" smtClean="0"/>
              <a:t>ループをやる，とか</a:t>
            </a:r>
            <a:r>
              <a:rPr lang="en-US" altLang="ja-JP" dirty="0" smtClean="0"/>
              <a:t/>
            </a:r>
            <a:br>
              <a:rPr lang="en-US" altLang="ja-JP" dirty="0" smtClean="0"/>
            </a:br>
            <a:r>
              <a:rPr lang="ja-JP" altLang="en-US" dirty="0" smtClean="0"/>
              <a:t>（シミュレータが他人がつくったりしていると，もとのプログラムの改変は困難）</a:t>
            </a:r>
            <a:endParaRPr lang="en-US" altLang="ja-JP"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7.0&quot;&gt;&lt;object type=&quot;1&quot; unique_id=&quot;10001&quot;&gt;&lt;object type=&quot;8&quot; unique_id=&quot;23308&quot;&gt;&lt;/object&gt;&lt;object type=&quot;2&quot; unique_id=&quot;23309&quot;&gt;&lt;object type=&quot;3&quot; unique_id=&quot;23311&quot;&gt;&lt;property id=&quot;20148&quot; value=&quot;5&quot;/&gt;&lt;property id=&quot;20300&quot; value=&quot;スライド 2 - &amp;quot;Perlのマルチスレッドの仕様の問題(1)&amp;quot;&quot;/&gt;&lt;property id=&quot;20307&quot; value=&quot;257&quot;/&gt;&lt;/object&gt;&lt;object type=&quot;3&quot; unique_id=&quot;23316&quot;&gt;&lt;property id=&quot;20148&quot; value=&quot;5&quot;/&gt;&lt;property id=&quot;20300&quot; value=&quot;スライド 3 - &amp;quot;Perlのマルチスレッドの仕様の問題(2)&amp;quot;&quot;/&gt;&lt;property id=&quot;20307&quot; value=&quot;258&quot;/&gt;&lt;/object&gt;&lt;object type=&quot;3&quot; unique_id=&quot;23397&quot;&gt;&lt;property id=&quot;20148&quot; value=&quot;5&quot;/&gt;&lt;property id=&quot;20300&quot; value=&quot;スライド 6 - &amp;quot;Jobsetの一般化(1)&amp;quot;&quot;/&gt;&lt;property id=&quot;20307&quot; value=&quot;259&quot;/&gt;&lt;/object&gt;&lt;object type=&quot;3&quot; unique_id=&quot;23403&quot;&gt;&lt;property id=&quot;20148&quot; value=&quot;5&quot;/&gt;&lt;property id=&quot;20300&quot; value=&quot;スライド 4 - &amp;quot;Perlのマルチスレッドの仕様の問題(3)&amp;quot;&quot;/&gt;&lt;property id=&quot;20307&quot; value=&quot;260&quot;/&gt;&lt;/object&gt;&lt;object type=&quot;3&quot; unique_id=&quot;23548&quot;&gt;&lt;property id=&quot;20148&quot; value=&quot;5&quot;/&gt;&lt;property id=&quot;20300&quot; value=&quot;スライド 8 - &amp;quot;多重継承のbefore/after問題（解決？）&amp;quot;&quot;/&gt;&lt;property id=&quot;20307&quot; value=&quot;261&quot;/&gt;&lt;/object&gt;&lt;object type=&quot;3&quot; unique_id=&quot;23633&quot;&gt;&lt;property id=&quot;20148&quot; value=&quot;5&quot;/&gt;&lt;property id=&quot;20300&quot; value=&quot;スライド 5 - &amp;quot;細かい仕様変更&amp;quot;&quot;/&gt;&lt;property id=&quot;20307&quot; value=&quot;262&quot;/&gt;&lt;/object&gt;&lt;object type=&quot;3&quot; unique_id=&quot;23770&quot;&gt;&lt;property id=&quot;20148&quot; value=&quot;5&quot;/&gt;&lt;property id=&quot;20300&quot; value=&quot;スライド 7 - &amp;quot;Jobsetの一般化(2)&amp;quot;&quot;/&gt;&lt;property id=&quot;20307&quot; value=&quot;263&quot;/&gt;&lt;/object&gt;&lt;object type=&quot;3&quot; unique_id=&quot;23888&quot;&gt;&lt;property id=&quot;20148&quot; value=&quot;5&quot;/&gt;&lt;property id=&quot;20300&quot; value=&quot;スライド 9&quot;/&gt;&lt;property id=&quot;20307&quot; value=&quot;264&quot;/&gt;&lt;/object&gt;&lt;object type=&quot;3&quot; unique_id=&quot;24059&quot;&gt;&lt;property id=&quot;20148&quot; value=&quot;5&quot;/&gt;&lt;property id=&quot;20300&quot; value=&quot;スライド 1 - &amp;quot;e-scienceミーティング資料&amp;quot;&quot;/&gt;&lt;property id=&quot;20307&quot; value=&quot;265&quot;/&gt;&lt;/object&gt;&lt;object type=&quot;3&quot; unique_id=&quot;24071&quot;&gt;&lt;property id=&quot;20148&quot; value=&quot;5&quot;/&gt;&lt;property id=&quot;20300&quot; value=&quot;スライド 10&quot;/&gt;&lt;property id=&quot;20307&quot; value=&quot;266&quot;/&gt;&lt;/object&gt;&lt;/object&gt;&lt;/object&gt;&lt;/database&gt;"/>
  <p:tag name="SECTOMILLISECCONVERTED"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3172</TotalTime>
  <Words>406</Words>
  <PresentationFormat>画面に合わせる (4:3)</PresentationFormat>
  <Paragraphs>84</Paragraphs>
  <Slides>10</Slides>
  <Notes>10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e-scienceミーティング資料</vt:lpstr>
      <vt:lpstr>Perlのマルチスレッドの仕様の問題(1)</vt:lpstr>
      <vt:lpstr>Perlのマルチスレッドの仕様の問題(2)</vt:lpstr>
      <vt:lpstr>Perlのマルチスレッドの仕様の問題(3)</vt:lpstr>
      <vt:lpstr>細かい仕様変更</vt:lpstr>
      <vt:lpstr>Jobsetの一般化(1)</vt:lpstr>
      <vt:lpstr>Jobsetの一般化(2)</vt:lpstr>
      <vt:lpstr>多重継承のbefore/after問題（解決？）</vt:lpstr>
      <vt:lpstr>スライド 9</vt:lpstr>
      <vt:lpstr>スライド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hiraisi</dc:creator>
  <cp:lastModifiedBy>tasuku</cp:lastModifiedBy>
  <cp:revision>409</cp:revision>
  <dcterms:created xsi:type="dcterms:W3CDTF">2008-10-08T01:22:08Z</dcterms:created>
  <dcterms:modified xsi:type="dcterms:W3CDTF">2009-04-24T04:57:03Z</dcterms:modified>
</cp:coreProperties>
</file>