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98" r:id="rId3"/>
    <p:sldId id="299" r:id="rId4"/>
    <p:sldId id="338" r:id="rId5"/>
    <p:sldId id="301" r:id="rId6"/>
    <p:sldId id="378" r:id="rId7"/>
    <p:sldId id="317" r:id="rId8"/>
    <p:sldId id="321" r:id="rId9"/>
    <p:sldId id="377" r:id="rId10"/>
    <p:sldId id="379" r:id="rId11"/>
    <p:sldId id="380" r:id="rId12"/>
    <p:sldId id="381" r:id="rId13"/>
    <p:sldId id="382" r:id="rId14"/>
    <p:sldId id="383" r:id="rId15"/>
    <p:sldId id="384" r:id="rId16"/>
    <p:sldId id="386" r:id="rId17"/>
    <p:sldId id="387" r:id="rId18"/>
    <p:sldId id="388" r:id="rId19"/>
    <p:sldId id="392" r:id="rId20"/>
    <p:sldId id="385" r:id="rId21"/>
    <p:sldId id="322" r:id="rId22"/>
    <p:sldId id="323" r:id="rId23"/>
    <p:sldId id="324" r:id="rId24"/>
    <p:sldId id="325" r:id="rId25"/>
    <p:sldId id="329" r:id="rId26"/>
    <p:sldId id="389" r:id="rId27"/>
    <p:sldId id="390" r:id="rId28"/>
    <p:sldId id="391" r:id="rId29"/>
    <p:sldId id="409" r:id="rId30"/>
    <p:sldId id="410" r:id="rId31"/>
    <p:sldId id="411" r:id="rId32"/>
    <p:sldId id="414" r:id="rId33"/>
    <p:sldId id="416" r:id="rId34"/>
    <p:sldId id="332" r:id="rId35"/>
    <p:sldId id="415" r:id="rId36"/>
    <p:sldId id="33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764A0C-D029-448A-9878-CD95333455F5}">
          <p14:sldIdLst>
            <p14:sldId id="298"/>
            <p14:sldId id="299"/>
            <p14:sldId id="338"/>
            <p14:sldId id="301"/>
            <p14:sldId id="317"/>
            <p14:sldId id="377"/>
            <p14:sldId id="379"/>
            <p14:sldId id="380"/>
            <p14:sldId id="381"/>
            <p14:sldId id="382"/>
            <p14:sldId id="383"/>
            <p14:sldId id="384"/>
            <p14:sldId id="386"/>
            <p14:sldId id="387"/>
            <p14:sldId id="388"/>
            <p14:sldId id="392"/>
            <p14:sldId id="385"/>
            <p14:sldId id="322"/>
            <p14:sldId id="323"/>
            <p14:sldId id="324"/>
            <p14:sldId id="325"/>
            <p14:sldId id="329"/>
            <p14:sldId id="389"/>
            <p14:sldId id="390"/>
            <p14:sldId id="391"/>
            <p14:sldId id="409"/>
            <p14:sldId id="410"/>
            <p14:sldId id="411"/>
            <p14:sldId id="414"/>
            <p14:sldId id="416"/>
            <p14:sldId id="332"/>
            <p14:sldId id="415"/>
            <p14:sldId id="334"/>
            <p14:sldId id="321"/>
            <p14:sldId id="3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19" autoAdjust="0"/>
  </p:normalViewPr>
  <p:slideViewPr>
    <p:cSldViewPr snapToGrid="0">
      <p:cViewPr varScale="1">
        <p:scale>
          <a:sx n="109" d="100"/>
          <a:sy n="109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CED7B-A1A7-40E4-8A17-2ECA71E7E484}" type="datetimeFigureOut">
              <a:rPr lang="vi-VN" smtClean="0"/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462E7-988F-45E4-B4E8-EFC943E0A04F}" type="slidenum">
              <a:rPr lang="vi-VN" smtClean="0"/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FE51-390B-4C78-A32A-714CE360723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EBB7-19BF-4C13-8098-20D766A3BD6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F6A2-3EF8-4DAF-973D-2ACF27EC48F5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2B22-3744-46B1-ACD8-6FF8106FD76E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F851-4FF6-4CFB-96CD-5297A2B72E44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452B-BA38-4E4D-8BF5-EF931E0C67E7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FE2-602B-4DD0-8E45-F3F8788F3244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B87898A3-6CAE-476B-808E-064CE6431A72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E420C4-2038-4993-9BC2-CEC331D71E45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16864A9-522D-4C26-B09A-EB9370B06A0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Baby Hut System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requirements analysis and design </a:t>
            </a:r>
            <a:endParaRPr lang="en-US" sz="1600" dirty="0"/>
          </a:p>
        </p:txBody>
      </p:sp>
      <p:cxnSp>
        <p:nvCxnSpPr>
          <p:cNvPr id="37" name="Straight Connector 3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0764" y="5221002"/>
            <a:ext cx="10113645" cy="743682"/>
          </a:xfrm>
        </p:spPr>
        <p:txBody>
          <a:bodyPr/>
          <a:lstStyle/>
          <a:p>
            <a:r>
              <a:rPr lang="en-US" altLang="vi-VN" dirty="0"/>
              <a:t>List of Requirements</a:t>
            </a:r>
            <a:endParaRPr lang="en-US" alt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733" y="324433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>
                <a:solidFill>
                  <a:schemeClr val="bg1"/>
                </a:solidFill>
              </a:rPr>
              <a:t>DATABASE SCHEMA</a:t>
            </a:r>
            <a:endParaRPr lang="vi-VN" sz="1800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/>
          <p:cNvGraphicFramePr/>
          <p:nvPr/>
        </p:nvGraphicFramePr>
        <p:xfrm>
          <a:off x="1751965" y="398780"/>
          <a:ext cx="853376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Requirements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Functional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Non-Functional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The system allow customers to have a loan 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The system provide quick reply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The system announce the reason why customer loan is not approved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Customers information is secured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The loan record must be updated in the database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0764" y="5221002"/>
            <a:ext cx="10113645" cy="743682"/>
          </a:xfrm>
        </p:spPr>
        <p:txBody>
          <a:bodyPr/>
          <a:lstStyle/>
          <a:p>
            <a:r>
              <a:rPr lang="en-US" altLang="vi-VN" dirty="0"/>
              <a:t>List of Requirements</a:t>
            </a:r>
            <a:endParaRPr lang="en-US" alt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733" y="324433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>
                <a:solidFill>
                  <a:schemeClr val="bg1"/>
                </a:solidFill>
              </a:rPr>
              <a:t>DATABASE SCHEMA</a:t>
            </a:r>
            <a:endParaRPr lang="vi-VN" sz="1800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/>
          <p:cNvGraphicFramePr/>
          <p:nvPr/>
        </p:nvGraphicFramePr>
        <p:xfrm>
          <a:off x="1751965" y="398780"/>
          <a:ext cx="853376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Requirements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Functional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Non-Functional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Customber membership status must be changed after expired 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System must provide camera feature for Membership card and customer identification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Customer can report the issue to attendant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Customber with bad status must be flagged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0764" y="5221002"/>
            <a:ext cx="10113645" cy="743682"/>
          </a:xfrm>
        </p:spPr>
        <p:txBody>
          <a:bodyPr/>
          <a:lstStyle/>
          <a:p>
            <a:r>
              <a:rPr lang="en-US" altLang="vi-VN" dirty="0"/>
              <a:t>List of Requirements</a:t>
            </a:r>
            <a:endParaRPr lang="en-US" alt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733" y="324433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>
                <a:solidFill>
                  <a:schemeClr val="bg1"/>
                </a:solidFill>
              </a:rPr>
              <a:t>DATABASE SCHEMA</a:t>
            </a:r>
            <a:endParaRPr lang="vi-VN" sz="1800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/>
          <p:cNvGraphicFramePr/>
          <p:nvPr/>
        </p:nvGraphicFramePr>
        <p:xfrm>
          <a:off x="1751965" y="398780"/>
          <a:ext cx="853376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Requirements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Functional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Non-Functional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Customers with overdue loans or fine must be updated in profile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System must change the customer status to default and remove flag after customer complete all the debt and bad conditions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The manager can override the system to issue the loan ignore conditions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1514728"/>
            <a:ext cx="3517567" cy="2093975"/>
          </a:xfrm>
        </p:spPr>
        <p:txBody>
          <a:bodyPr/>
          <a:lstStyle/>
          <a:p>
            <a:r>
              <a:rPr lang="en-US" dirty="0"/>
              <a:t>System Requirements Analysis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255" y="4864100"/>
            <a:ext cx="3517265" cy="802640"/>
          </a:xfrm>
        </p:spPr>
        <p:txBody>
          <a:bodyPr/>
          <a:lstStyle/>
          <a:p>
            <a:r>
              <a:rPr lang="en-US" altLang="vi-VN" dirty="0"/>
              <a:t>Translate from business Use Case</a:t>
            </a:r>
            <a:endParaRPr lang="en-US" alt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5505450" y="662305"/>
            <a:ext cx="6153785" cy="51955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i="1" dirty="0">
                <a:solidFill>
                  <a:schemeClr val="tx1"/>
                </a:solidFill>
              </a:rPr>
              <a:t>System Narrative</a:t>
            </a:r>
            <a:r>
              <a:rPr lang="en-US" sz="2500" b="1" i="1" dirty="0"/>
              <a:t>l</a:t>
            </a:r>
            <a:r>
              <a:rPr lang="en-US" sz="2500" dirty="0"/>
              <a:t>ys</a:t>
            </a:r>
            <a:r>
              <a:rPr lang="en-US" sz="2000" dirty="0"/>
              <a:t>i</a:t>
            </a:r>
            <a:endParaRPr lang="en-US" sz="2000" dirty="0"/>
          </a:p>
          <a:p>
            <a:r>
              <a:rPr lang="en-US" sz="2000" dirty="0">
                <a:solidFill>
                  <a:schemeClr val="tx1"/>
                </a:solidFill>
              </a:rPr>
              <a:t>Customer have a bad finance or they want to use to service: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customer choose Have a loan service when purchasing the item. Then, taken to an attendant.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attendant requires information about the customer and the baby equpment they want.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customer provide Membership card information. 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After checking, the attendant approve the loan and update the loan information.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Customer profile update with the loan status and period of loan.</a:t>
            </a:r>
            <a:endParaRPr lang="en-US" sz="2000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</a:pPr>
            <a:r>
              <a:rPr lang="en-US" sz="2000" dirty="0">
                <a:solidFill>
                  <a:schemeClr val="tx1"/>
                </a:solidFill>
              </a:rPr>
              <a:t>Altenate scenario - Customer has bad status and be flagged in profile. The attendent announces reason why the loan is not approved.</a:t>
            </a:r>
            <a:endParaRPr lang="en-US" sz="2000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</a:pPr>
            <a:r>
              <a:rPr lang="en-US" sz="2000" dirty="0">
                <a:solidFill>
                  <a:schemeClr val="tx1"/>
                </a:solidFill>
              </a:rPr>
              <a:t>	             - Manager/Authorised Assistant override the system to issue the loan.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1514728"/>
            <a:ext cx="3517567" cy="2093975"/>
          </a:xfrm>
        </p:spPr>
        <p:txBody>
          <a:bodyPr/>
          <a:lstStyle/>
          <a:p>
            <a:r>
              <a:rPr lang="en-US" dirty="0"/>
              <a:t>System Requirements Analysis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255" y="4864100"/>
            <a:ext cx="3517265" cy="802640"/>
          </a:xfrm>
        </p:spPr>
        <p:txBody>
          <a:bodyPr/>
          <a:lstStyle/>
          <a:p>
            <a:r>
              <a:rPr lang="en-US" altLang="vi-VN" dirty="0"/>
              <a:t>Translate from business Use Case</a:t>
            </a:r>
            <a:endParaRPr lang="en-US" alt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4971415" y="1514475"/>
            <a:ext cx="6153785" cy="759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i="1" dirty="0">
                <a:solidFill>
                  <a:schemeClr val="tx1"/>
                </a:solidFill>
              </a:rPr>
              <a:t>User and their goals</a:t>
            </a:r>
            <a:r>
              <a:rPr lang="en-US" sz="2500" b="1" i="1" dirty="0"/>
              <a:t>l</a:t>
            </a:r>
            <a:r>
              <a:rPr lang="en-US" sz="2500" dirty="0"/>
              <a:t>ys</a:t>
            </a:r>
            <a:r>
              <a:rPr lang="en-US" sz="2000" dirty="0"/>
              <a:t>i</a:t>
            </a:r>
            <a:endParaRPr lang="en-US" sz="2000" dirty="0"/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4971415" y="2360295"/>
          <a:ext cx="6673850" cy="15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925"/>
                <a:gridCol w="3336925"/>
              </a:tblGrid>
              <a:tr h="392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USER/ACTOR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USER GOAL</a:t>
                      </a:r>
                      <a:endParaRPr lang="en-US"/>
                    </a:p>
                  </a:txBody>
                  <a:tcPr/>
                </a:tc>
              </a:tr>
              <a:tr h="3740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Customer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Successfully have a loan</a:t>
                      </a:r>
                      <a:endParaRPr lang="en-US"/>
                    </a:p>
                  </a:txBody>
                  <a:tcPr/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Attendant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Identify customer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Record loan information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Record customer information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Approve/Deny the loan</a:t>
                      </a:r>
                      <a:endParaRPr lang="en-US"/>
                    </a:p>
                  </a:txBody>
                  <a:tcPr/>
                </a:tc>
              </a:tr>
              <a:tr h="3740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Manager/Authorised Assistant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Manage the loan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Issue the loan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1514728"/>
            <a:ext cx="3517567" cy="2093975"/>
          </a:xfrm>
        </p:spPr>
        <p:txBody>
          <a:bodyPr/>
          <a:lstStyle/>
          <a:p>
            <a:r>
              <a:rPr lang="en-US" dirty="0"/>
              <a:t>System Requirements Analysis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255" y="4864100"/>
            <a:ext cx="3517265" cy="802640"/>
          </a:xfrm>
        </p:spPr>
        <p:txBody>
          <a:bodyPr/>
          <a:lstStyle/>
          <a:p>
            <a:r>
              <a:rPr lang="en-US" altLang="vi-VN" dirty="0"/>
              <a:t>Translate from business Use Case</a:t>
            </a:r>
            <a:endParaRPr lang="en-US" alt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5000625" y="1090930"/>
            <a:ext cx="6153785" cy="759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i="1" dirty="0">
                <a:solidFill>
                  <a:schemeClr val="tx1"/>
                </a:solidFill>
              </a:rPr>
              <a:t>List of actors</a:t>
            </a:r>
            <a:r>
              <a:rPr lang="en-US" sz="2500" b="1" i="1" dirty="0"/>
              <a:t>l</a:t>
            </a:r>
            <a:r>
              <a:rPr lang="en-US" sz="2500" dirty="0"/>
              <a:t>ys</a:t>
            </a:r>
            <a:r>
              <a:rPr lang="en-US" sz="2000" dirty="0"/>
              <a:t>i</a:t>
            </a:r>
            <a:endParaRPr lang="en-US" sz="2000" dirty="0"/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5098415" y="1603375"/>
            <a:ext cx="6555740" cy="40633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>
                <a:solidFill>
                  <a:schemeClr val="tx1"/>
                </a:solidFill>
              </a:rPr>
              <a:t>Customer:</a:t>
            </a:r>
            <a:r>
              <a:rPr lang="en-US" sz="2500" dirty="0">
                <a:solidFill>
                  <a:schemeClr val="tx1"/>
                </a:solidFill>
              </a:rPr>
              <a:t> interacts with the system to rent and purchase baby equipment include using extra services. There are three types of member.</a:t>
            </a:r>
            <a:endParaRPr lang="en-US" sz="2500" dirty="0">
              <a:solidFill>
                <a:schemeClr val="tx1"/>
              </a:solidFill>
            </a:endParaRPr>
          </a:p>
          <a:p>
            <a:r>
              <a:rPr lang="en-US" sz="2500" dirty="0">
                <a:solidFill>
                  <a:schemeClr val="tx1"/>
                </a:solidFill>
              </a:rPr>
              <a:t>	+ Local</a:t>
            </a:r>
            <a:endParaRPr lang="en-US" sz="2500" dirty="0">
              <a:solidFill>
                <a:schemeClr val="tx1"/>
              </a:solidFill>
            </a:endParaRPr>
          </a:p>
          <a:p>
            <a:r>
              <a:rPr lang="en-US" sz="2500" dirty="0">
                <a:solidFill>
                  <a:schemeClr val="tx1"/>
                </a:solidFill>
              </a:rPr>
              <a:t>	+ Suburban and global</a:t>
            </a:r>
            <a:endParaRPr lang="en-US" sz="2500" dirty="0">
              <a:solidFill>
                <a:schemeClr val="tx1"/>
              </a:solidFill>
            </a:endParaRPr>
          </a:p>
          <a:p>
            <a:r>
              <a:rPr lang="en-US" sz="2500" dirty="0">
                <a:solidFill>
                  <a:schemeClr val="tx1"/>
                </a:solidFill>
              </a:rPr>
              <a:t>	+ New (after registration successfully)</a:t>
            </a:r>
            <a:endParaRPr lang="en-US" sz="2500" dirty="0">
              <a:solidFill>
                <a:schemeClr val="tx1"/>
              </a:solidFill>
            </a:endParaRPr>
          </a:p>
          <a:p>
            <a:r>
              <a:rPr lang="en-US" sz="2500" b="1" dirty="0">
                <a:solidFill>
                  <a:schemeClr val="tx1"/>
                </a:solidFill>
              </a:rPr>
              <a:t>Attendant: </a:t>
            </a:r>
            <a:r>
              <a:rPr lang="en-US" sz="2500" dirty="0">
                <a:solidFill>
                  <a:schemeClr val="tx1"/>
                </a:solidFill>
              </a:rPr>
              <a:t>the representative from the Baby Hut chains that communicate with customers in rental, payment and extra services.</a:t>
            </a:r>
            <a:endParaRPr lang="en-US" sz="2500" dirty="0">
              <a:solidFill>
                <a:schemeClr val="tx1"/>
              </a:solidFill>
            </a:endParaRPr>
          </a:p>
          <a:p>
            <a:r>
              <a:rPr lang="en-US" sz="2500" b="1" dirty="0">
                <a:solidFill>
                  <a:schemeClr val="tx1"/>
                </a:solidFill>
              </a:rPr>
              <a:t>Manager: </a:t>
            </a:r>
            <a:r>
              <a:rPr lang="en-US" sz="2500" dirty="0">
                <a:solidFill>
                  <a:schemeClr val="tx1"/>
                </a:solidFill>
              </a:rPr>
              <a:t>manage the employee and work of the Baby Hut chains include reports and incomes. </a:t>
            </a:r>
            <a:endParaRPr lang="en-US" sz="2500" dirty="0">
              <a:solidFill>
                <a:schemeClr val="tx1"/>
              </a:solidFill>
            </a:endParaRPr>
          </a:p>
          <a:p>
            <a:r>
              <a:rPr lang="en-US" sz="2500" b="1" dirty="0">
                <a:solidFill>
                  <a:schemeClr val="tx1"/>
                </a:solidFill>
                <a:sym typeface="+mn-ea"/>
              </a:rPr>
              <a:t>Authorised Assistant</a:t>
            </a:r>
            <a:r>
              <a:rPr lang="en-US" sz="2500" dirty="0">
                <a:solidFill>
                  <a:schemeClr val="tx1"/>
                </a:solidFill>
                <a:sym typeface="+mn-ea"/>
              </a:rPr>
              <a:t>: Be able to override the system(issue loans, reports,...) like </a:t>
            </a:r>
            <a:r>
              <a:rPr lang="en-US" sz="2500" b="1" dirty="0">
                <a:solidFill>
                  <a:schemeClr val="tx1"/>
                </a:solidFill>
                <a:sym typeface="+mn-ea"/>
              </a:rPr>
              <a:t>Manager. 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/>
              <a:t>ys</a:t>
            </a:r>
            <a:r>
              <a:rPr lang="en-US" sz="2000" dirty="0"/>
              <a:t>i</a:t>
            </a:r>
            <a:endParaRPr lang="en-US" sz="2000" dirty="0"/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5790" y="2625090"/>
            <a:ext cx="3517265" cy="160782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</a:pPr>
            <a:r>
              <a:rPr lang="en-US" sz="4800" dirty="0"/>
              <a:t>Have a loan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140676"/>
            <a:ext cx="6215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/>
              <a:t>BABY HUT INFORMATION SYSTEM</a:t>
            </a:r>
            <a:endParaRPr lang="vi-VN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54726" y="5953666"/>
            <a:ext cx="245622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vi-VN" sz="1400" dirty="0"/>
              <a:t>Have a</a:t>
            </a:r>
            <a:r>
              <a:rPr lang="vi-VN" sz="1400" dirty="0"/>
              <a:t> </a:t>
            </a:r>
            <a:r>
              <a:rPr lang="en-US" altLang="vi-VN" sz="1400" dirty="0"/>
              <a:t>Loan</a:t>
            </a:r>
            <a:r>
              <a:rPr lang="vi-VN" sz="1400" dirty="0"/>
              <a:t> </a:t>
            </a:r>
            <a:endParaRPr lang="en-US" altLang="vi-VN" sz="1400" dirty="0"/>
          </a:p>
        </p:txBody>
      </p:sp>
      <p:sp>
        <p:nvSpPr>
          <p:cNvPr id="12" name="Text Placeholder 3"/>
          <p:cNvSpPr>
            <a:spLocks noGrp="1"/>
          </p:cNvSpPr>
          <p:nvPr/>
        </p:nvSpPr>
        <p:spPr>
          <a:xfrm>
            <a:off x="1099185" y="5080635"/>
            <a:ext cx="2530475" cy="535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en-US" sz="4800" dirty="0"/>
              <a:t>USE CASE </a:t>
            </a:r>
            <a:endParaRPr lang="en-US" sz="4800" dirty="0"/>
          </a:p>
        </p:txBody>
      </p:sp>
      <p:pic>
        <p:nvPicPr>
          <p:cNvPr id="7" name="Content Placeholder 1" descr="HaveALoan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1750" y="896620"/>
            <a:ext cx="6661785" cy="48107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41" y="1716023"/>
            <a:ext cx="3517567" cy="2093975"/>
          </a:xfrm>
        </p:spPr>
        <p:txBody>
          <a:bodyPr/>
          <a:lstStyle/>
          <a:p>
            <a:r>
              <a:rPr lang="en-US" altLang="vi-VN" dirty="0"/>
              <a:t>Domain Class Model Diagram</a:t>
            </a:r>
            <a:endParaRPr lang="en-US" alt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pic>
        <p:nvPicPr>
          <p:cNvPr id="4" name="Content Placeholder 3" descr="Domain class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86375" y="894080"/>
            <a:ext cx="6304280" cy="5070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41" y="1716023"/>
            <a:ext cx="3517567" cy="2093975"/>
          </a:xfrm>
        </p:spPr>
        <p:txBody>
          <a:bodyPr/>
          <a:lstStyle/>
          <a:p>
            <a:r>
              <a:rPr lang="en-US" altLang="vi-VN" dirty="0"/>
              <a:t>Domain Class Model Diagram</a:t>
            </a:r>
            <a:endParaRPr lang="en-US" alt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pic>
        <p:nvPicPr>
          <p:cNvPr id="4" name="Content Placeholder 3" descr="Domain class PD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59095" y="863600"/>
            <a:ext cx="5928360" cy="51917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vi-VN" dirty="0">
                <a:sym typeface="+mn-ea"/>
              </a:rPr>
              <a:t>Domain Class Model Diagram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51529" y="133290"/>
            <a:ext cx="2688941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vi-VN" sz="2000" dirty="0">
                <a:solidFill>
                  <a:schemeClr val="bg1"/>
                </a:solidFill>
              </a:rPr>
              <a:t>DATABASE SCHEMA</a:t>
            </a:r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733" y="324433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>
                <a:solidFill>
                  <a:schemeClr val="bg1"/>
                </a:solidFill>
              </a:rPr>
              <a:t>DATABASE SCHEMA</a:t>
            </a:r>
            <a:endParaRPr lang="vi-VN" sz="1800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1832218" y="772419"/>
          <a:ext cx="8527562" cy="3676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7352"/>
                <a:gridCol w="6130210"/>
              </a:tblGrid>
              <a:tr h="375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Table Name</a:t>
                      </a:r>
                      <a:endParaRPr lang="vi-VN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Attributes</a:t>
                      </a:r>
                      <a:endParaRPr lang="vi-VN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010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Customer</a:t>
                      </a:r>
                      <a:endParaRPr lang="vi-VN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CustomerId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: Char(size) {key}</a:t>
                      </a:r>
                      <a:endParaRPr lang="vi-VN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CustomerName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Char(size) </a:t>
                      </a:r>
                      <a:endParaRPr lang="vi-VN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CustomerAddress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: Char(size) </a:t>
                      </a:r>
                      <a:endParaRPr lang="vi-VN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CustomerPhone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: Char(size) </a:t>
                      </a:r>
                      <a:endParaRPr lang="vi-VN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CustomerMail: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Char(size) </a:t>
                      </a:r>
                      <a:endParaRPr lang="vi-VN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73803" y="1160584"/>
            <a:ext cx="65557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FINAL REPORT PART II</a:t>
            </a:r>
            <a:endParaRPr lang="vi-VN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08787" y="2905780"/>
            <a:ext cx="6374423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REQUIREMENTS ANALYSIS AND DESIGN </a:t>
            </a:r>
            <a:endParaRPr lang="vi-V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382388" y="3429000"/>
            <a:ext cx="350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/>
              <a:t>Lecturer</a:t>
            </a:r>
            <a:r>
              <a:rPr lang="en-US" dirty="0">
                <a:latin typeface="Franklin Gothic Book" panose="020B0503020102020204" pitchFamily="34" charset="0"/>
              </a:rPr>
              <a:t>: Mr. Pham Thai Ky </a:t>
            </a:r>
            <a:r>
              <a:rPr lang="en-US" dirty="0" err="1">
                <a:latin typeface="Franklin Gothic Book" panose="020B0503020102020204" pitchFamily="34" charset="0"/>
              </a:rPr>
              <a:t>Trung</a:t>
            </a:r>
            <a:endParaRPr lang="vi-VN" dirty="0"/>
          </a:p>
        </p:txBody>
      </p:sp>
      <p:sp>
        <p:nvSpPr>
          <p:cNvPr id="10" name="TextBox 9"/>
          <p:cNvSpPr txBox="1"/>
          <p:nvPr/>
        </p:nvSpPr>
        <p:spPr>
          <a:xfrm>
            <a:off x="9318196" y="5708174"/>
            <a:ext cx="25933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Authors:</a:t>
            </a:r>
            <a:endParaRPr lang="en-US" sz="1400" dirty="0"/>
          </a:p>
          <a:p>
            <a:r>
              <a:rPr lang="en-US" sz="1400" dirty="0"/>
              <a:t>- Truong Tuan </a:t>
            </a:r>
            <a:r>
              <a:rPr lang="en-US" sz="1400" dirty="0" err="1"/>
              <a:t>Nhan</a:t>
            </a:r>
            <a:r>
              <a:rPr lang="en-US" sz="1400" dirty="0"/>
              <a:t> - </a:t>
            </a:r>
            <a:r>
              <a:rPr lang="en-US" sz="1400" dirty="0" err="1"/>
              <a:t>519H0208</a:t>
            </a:r>
            <a:endParaRPr lang="vi-VN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vi-VN" dirty="0">
                <a:sym typeface="+mn-ea"/>
              </a:rPr>
              <a:t>Domain Class Model Diagram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51529" y="133290"/>
            <a:ext cx="2688941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vi-VN" sz="2000" dirty="0">
                <a:solidFill>
                  <a:schemeClr val="bg1"/>
                </a:solidFill>
              </a:rPr>
              <a:t>DATABASE SCHEMA</a:t>
            </a:r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733" y="324433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>
                <a:solidFill>
                  <a:schemeClr val="bg1"/>
                </a:solidFill>
              </a:rPr>
              <a:t>DATABASE SCHEMA</a:t>
            </a:r>
            <a:endParaRPr lang="vi-VN" sz="1800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1832218" y="772419"/>
          <a:ext cx="8527562" cy="3676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7352"/>
                <a:gridCol w="6130210"/>
              </a:tblGrid>
              <a:tr h="3752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Table Name</a:t>
                      </a:r>
                      <a:endParaRPr lang="vi-VN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Attributes</a:t>
                      </a:r>
                      <a:endParaRPr lang="vi-VN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010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Equipment</a:t>
                      </a:r>
                      <a:endParaRPr lang="vi-VN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EquipmentId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Char(size)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{key}</a:t>
                      </a:r>
                      <a:endParaRPr lang="vi-VN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EquipmentName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Char(size)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EquipmentBrand: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Char(size) </a:t>
                      </a:r>
                      <a:endParaRPr lang="vi-VN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EquipmentOrigin: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Char(size) </a:t>
                      </a:r>
                      <a:endParaRPr lang="vi-VN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EquipmentQuantity: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Char(size) </a:t>
                      </a:r>
                      <a:endParaRPr lang="vi-VN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EquipmentCondition: int</a:t>
                      </a:r>
                      <a:endParaRPr lang="vi-VN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EquipmentPrice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: float</a:t>
                      </a:r>
                      <a:endParaRPr lang="vi-VN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vi-VN" dirty="0">
                <a:sym typeface="+mn-ea"/>
              </a:rPr>
              <a:t>Domain Class Model Diagram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51529" y="133290"/>
            <a:ext cx="2688941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vi-VN" sz="2000" dirty="0">
                <a:solidFill>
                  <a:schemeClr val="bg1"/>
                </a:solidFill>
              </a:rPr>
              <a:t>DATABASE SCHEMA</a:t>
            </a:r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733" y="324433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>
                <a:solidFill>
                  <a:schemeClr val="bg1"/>
                </a:solidFill>
              </a:rPr>
              <a:t>DATABASE SCHEMA</a:t>
            </a:r>
            <a:endParaRPr lang="vi-VN" sz="1800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1832218" y="772421"/>
          <a:ext cx="8527562" cy="3786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7352"/>
                <a:gridCol w="6130210"/>
              </a:tblGrid>
              <a:tr h="2264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Table Name</a:t>
                      </a:r>
                      <a:endParaRPr lang="vi-VN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Attributes</a:t>
                      </a:r>
                      <a:endParaRPr lang="vi-VN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656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LoanOrder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LoanId: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Char(size)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{key}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Date: DATE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Time: TIME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Period: DATETIME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CustomerId: Char(size) {foreign key}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EquipmentId: Char(size) {foreign key}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vi-VN" dirty="0">
                <a:sym typeface="+mn-ea"/>
              </a:rPr>
              <a:t>Domain Class Model Diagram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51529" y="133290"/>
            <a:ext cx="2688941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vi-VN" sz="2000" dirty="0">
                <a:solidFill>
                  <a:schemeClr val="bg1"/>
                </a:solidFill>
              </a:rPr>
              <a:t>DATABASE SCHEMA</a:t>
            </a:r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733" y="324433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>
                <a:solidFill>
                  <a:schemeClr val="bg1"/>
                </a:solidFill>
              </a:rPr>
              <a:t>DATABASE SCHEMA</a:t>
            </a:r>
            <a:endParaRPr lang="vi-VN" sz="1800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1832218" y="772421"/>
          <a:ext cx="8527562" cy="3456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7352"/>
                <a:gridCol w="6130210"/>
              </a:tblGrid>
              <a:tr h="270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Table Name</a:t>
                      </a:r>
                      <a:endParaRPr lang="vi-VN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Attributes</a:t>
                      </a:r>
                      <a:endParaRPr lang="vi-VN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858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Membership</a:t>
                      </a:r>
                      <a:endParaRPr lang="vi-VN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CustomerId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: Char(size) {foreign key}</a:t>
                      </a:r>
                      <a:endParaRPr lang="vi-VN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StartDate: DATE</a:t>
                      </a:r>
                      <a:endParaRPr lang="en-US" sz="1400" dirty="0" err="1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EndDate: DATE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Status: Char(size)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vi-VN" dirty="0">
                <a:sym typeface="+mn-ea"/>
              </a:rPr>
              <a:t>Domain Class Model Diagram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51529" y="133290"/>
            <a:ext cx="2688941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vi-VN" sz="2000" dirty="0">
                <a:solidFill>
                  <a:schemeClr val="bg1"/>
                </a:solidFill>
              </a:rPr>
              <a:t>DATABASE SCHEMA</a:t>
            </a:r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733" y="324433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>
                <a:solidFill>
                  <a:schemeClr val="bg1"/>
                </a:solidFill>
              </a:rPr>
              <a:t>DATABASE SCHEMA</a:t>
            </a:r>
            <a:endParaRPr lang="vi-VN" sz="1800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1832218" y="772422"/>
          <a:ext cx="8527562" cy="3453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7352"/>
                <a:gridCol w="6130210"/>
              </a:tblGrid>
              <a:tr h="2111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Table Name</a:t>
                      </a:r>
                      <a:endParaRPr lang="vi-VN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Attributes</a:t>
                      </a:r>
                      <a:endParaRPr lang="vi-VN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487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Flag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LoanId: Char(size){foreign key}</a:t>
                      </a:r>
                      <a:endParaRPr lang="en-US" sz="1400" dirty="0" err="1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status: Char(size)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Reason: Char(size)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1620138"/>
            <a:ext cx="3517567" cy="2093975"/>
          </a:xfrm>
        </p:spPr>
        <p:txBody>
          <a:bodyPr/>
          <a:lstStyle/>
          <a:p>
            <a:r>
              <a:rPr lang="en-US" dirty="0"/>
              <a:t>USE CASE DESCRIPTION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945" y="5227955"/>
            <a:ext cx="3517265" cy="544195"/>
          </a:xfrm>
        </p:spPr>
        <p:txBody>
          <a:bodyPr/>
          <a:lstStyle/>
          <a:p>
            <a:pPr algn="ctr"/>
            <a:r>
              <a:rPr lang="en-US" altLang="vi-VN" dirty="0"/>
              <a:t>Have a Loan</a:t>
            </a:r>
            <a:endParaRPr lang="en-US" alt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pic>
        <p:nvPicPr>
          <p:cNvPr id="7" name="Content Placeholder 2" descr="UC_Descrip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8355" y="241935"/>
            <a:ext cx="5105400" cy="62052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1620138"/>
            <a:ext cx="3517567" cy="2093975"/>
          </a:xfrm>
        </p:spPr>
        <p:txBody>
          <a:bodyPr/>
          <a:lstStyle/>
          <a:p>
            <a:r>
              <a:rPr lang="en-US" dirty="0"/>
              <a:t>UML ACTIVITY DIAGRAM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945" y="5227955"/>
            <a:ext cx="3517265" cy="544195"/>
          </a:xfrm>
        </p:spPr>
        <p:txBody>
          <a:bodyPr/>
          <a:lstStyle/>
          <a:p>
            <a:pPr algn="ctr"/>
            <a:r>
              <a:rPr lang="en-US" altLang="vi-VN" dirty="0"/>
              <a:t>Have a Loan</a:t>
            </a:r>
            <a:endParaRPr lang="en-US" alt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pic>
        <p:nvPicPr>
          <p:cNvPr id="6" name="Content Placeholder 2" descr="Flowchart of Requirem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5045" y="318770"/>
            <a:ext cx="4918710" cy="61283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1620138"/>
            <a:ext cx="3517567" cy="2093975"/>
          </a:xfrm>
        </p:spPr>
        <p:txBody>
          <a:bodyPr/>
          <a:lstStyle/>
          <a:p>
            <a:r>
              <a:rPr lang="en-US" dirty="0"/>
              <a:t>SYSTEM SEQUENCE DIAGRAM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" y="5237480"/>
            <a:ext cx="3517265" cy="544195"/>
          </a:xfrm>
        </p:spPr>
        <p:txBody>
          <a:bodyPr/>
          <a:lstStyle/>
          <a:p>
            <a:pPr algn="ctr"/>
            <a:r>
              <a:rPr lang="en-US" altLang="vi-VN" dirty="0"/>
              <a:t>Have a Loan</a:t>
            </a:r>
            <a:endParaRPr lang="en-US" alt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207000" y="553720"/>
            <a:ext cx="6466840" cy="5750560"/>
            <a:chOff x="8200" y="872"/>
            <a:chExt cx="10184" cy="9056"/>
          </a:xfrm>
        </p:grpSpPr>
        <p:pic>
          <p:nvPicPr>
            <p:cNvPr id="6" name="Content Placeholder 2" descr="SSD class.drawio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200" y="872"/>
              <a:ext cx="10184" cy="9056"/>
            </a:xfrm>
            <a:prstGeom prst="rect">
              <a:avLst/>
            </a:prstGeom>
          </p:spPr>
        </p:pic>
        <p:sp>
          <p:nvSpPr>
            <p:cNvPr id="3" name="Rectangles 2"/>
            <p:cNvSpPr/>
            <p:nvPr/>
          </p:nvSpPr>
          <p:spPr>
            <a:xfrm>
              <a:off x="12180" y="1286"/>
              <a:ext cx="1660" cy="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2437" y="1408"/>
              <a:ext cx="152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System</a:t>
              </a:r>
              <a:endParaRPr lang="en-US" sz="12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255" y="1514475"/>
            <a:ext cx="3517265" cy="2765425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DESIGN CLASSES IN DETAILED DESIGN</a:t>
            </a:r>
            <a:endParaRPr lang="vi-VN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415" y="5093970"/>
            <a:ext cx="4005580" cy="802640"/>
          </a:xfrm>
        </p:spPr>
        <p:txBody>
          <a:bodyPr/>
          <a:lstStyle/>
          <a:p>
            <a:r>
              <a:rPr lang="en-US" altLang="vi-VN" dirty="0"/>
              <a:t>Convert Domain Class to Design Class</a:t>
            </a:r>
            <a:endParaRPr lang="en-US" alt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pic>
        <p:nvPicPr>
          <p:cNvPr id="3" name="Content Placeholder 3" descr="Domain class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1310" y="807720"/>
            <a:ext cx="6179820" cy="4970145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/>
        </p:nvSpPr>
        <p:spPr>
          <a:xfrm>
            <a:off x="6583680" y="5777865"/>
            <a:ext cx="4005580" cy="802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vi-VN" dirty="0">
                <a:solidFill>
                  <a:schemeClr val="tx1"/>
                </a:solidFill>
              </a:rPr>
              <a:t>Domain Class</a:t>
            </a:r>
            <a:endParaRPr lang="en-US" altLang="vi-V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255" y="1514475"/>
            <a:ext cx="3517265" cy="2765425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DESIGN CLASSES IN DETAILED DESIGN</a:t>
            </a:r>
            <a:endParaRPr lang="vi-VN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415" y="5093970"/>
            <a:ext cx="4005580" cy="802640"/>
          </a:xfrm>
        </p:spPr>
        <p:txBody>
          <a:bodyPr/>
          <a:lstStyle/>
          <a:p>
            <a:r>
              <a:rPr lang="en-US" altLang="vi-VN" dirty="0"/>
              <a:t>Convert Domain Class to Design Class</a:t>
            </a:r>
            <a:endParaRPr lang="en-US" alt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6583680" y="5777865"/>
            <a:ext cx="4005580" cy="802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vi-VN" dirty="0">
                <a:solidFill>
                  <a:schemeClr val="tx1"/>
                </a:solidFill>
              </a:rPr>
              <a:t>Detailed Design</a:t>
            </a:r>
            <a:endParaRPr lang="en-US" altLang="vi-VN" dirty="0">
              <a:solidFill>
                <a:schemeClr val="tx1"/>
              </a:solidFill>
            </a:endParaRPr>
          </a:p>
        </p:txBody>
      </p:sp>
      <p:pic>
        <p:nvPicPr>
          <p:cNvPr id="8" name="Content Placeholder 6" descr="DesignClassInDet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0460" y="288290"/>
            <a:ext cx="7021195" cy="534289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255" y="1514475"/>
            <a:ext cx="3517265" cy="2765425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DESIGN CLASS DIAGRAM</a:t>
            </a:r>
            <a:endParaRPr lang="vi-VN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415" y="5093970"/>
            <a:ext cx="4005580" cy="802640"/>
          </a:xfrm>
        </p:spPr>
        <p:txBody>
          <a:bodyPr/>
          <a:lstStyle/>
          <a:p>
            <a:pPr algn="ctr"/>
            <a:r>
              <a:rPr lang="en-US" altLang="vi-VN" dirty="0"/>
              <a:t>Controller</a:t>
            </a:r>
            <a:endParaRPr lang="en-US" alt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6583680" y="5509895"/>
            <a:ext cx="4005580" cy="802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vi-VN" dirty="0">
                <a:solidFill>
                  <a:schemeClr val="tx1"/>
                </a:solidFill>
              </a:rPr>
              <a:t>Controller</a:t>
            </a:r>
            <a:endParaRPr lang="en-US" altLang="vi-VN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6209030" y="1857375"/>
          <a:ext cx="4754880" cy="867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2377440"/>
              </a:tblGrid>
              <a:tr h="43370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LoanHandler</a:t>
                      </a:r>
                      <a:endParaRPr lang="en-US"/>
                    </a:p>
                  </a:txBody>
                  <a:tcPr anchor="ctr" anchorCtr="0"/>
                </a:tc>
                <a:tc hMerge="1">
                  <a:tcPr/>
                </a:tc>
              </a:tr>
              <a:tr h="4337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Have a Loan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Customer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6209030" y="3683635"/>
          <a:ext cx="4754880" cy="867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2377440"/>
              </a:tblGrid>
              <a:tr h="43370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Customer</a:t>
                      </a:r>
                      <a:endParaRPr lang="en-US"/>
                    </a:p>
                  </a:txBody>
                  <a:tcPr anchor="ctr" anchorCtr="0"/>
                </a:tc>
                <a:tc hMerge="1">
                  <a:tcPr/>
                </a:tc>
              </a:tr>
              <a:tr h="43370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Baby Hut Information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43" y="934842"/>
            <a:ext cx="5928344" cy="483291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charset="0"/>
              <a:buChar char="q"/>
            </a:pPr>
            <a:r>
              <a:rPr lang="en-US" sz="2200" b="1" dirty="0">
                <a:solidFill>
                  <a:schemeClr val="tx1"/>
                </a:solidFill>
              </a:rPr>
              <a:t>A growing baby equipment sales and rental chain</a:t>
            </a:r>
            <a:endParaRPr lang="en-US" sz="2200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dirty="0">
                <a:solidFill>
                  <a:schemeClr val="tx1"/>
                </a:solidFill>
              </a:rPr>
              <a:t> Provide extra services: pickup and delivery	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dirty="0">
                <a:solidFill>
                  <a:schemeClr val="tx1"/>
                </a:solidFill>
              </a:rPr>
              <a:t>Personal assistance to customers about selections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dirty="0">
                <a:solidFill>
                  <a:schemeClr val="tx1"/>
                </a:solidFill>
              </a:rPr>
              <a:t>Provide extensive selection of baby equipment for sale or hire from around the world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sz="2200" b="1" dirty="0">
                <a:solidFill>
                  <a:schemeClr val="tx1"/>
                </a:solidFill>
              </a:rPr>
              <a:t>Melbourne and go on</a:t>
            </a:r>
            <a:endParaRPr lang="en-US" sz="2200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dirty="0">
                <a:solidFill>
                  <a:schemeClr val="tx1"/>
                </a:solidFill>
              </a:rPr>
              <a:t>Five store in Melbourne and has oppotunity to expand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dirty="0">
                <a:solidFill>
                  <a:schemeClr val="tx1"/>
                </a:solidFill>
              </a:rPr>
              <a:t>Each store has knowledgeable managers with suitable casual staff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3466" y="2880358"/>
            <a:ext cx="2320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vi-VN" dirty="0">
                <a:solidFill>
                  <a:schemeClr val="bg1"/>
                </a:solidFill>
              </a:rPr>
              <a:t>A BRIEF DESCRIPTION</a:t>
            </a:r>
            <a:endParaRPr lang="en-US" altLang="vi-VN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3466" y="2880358"/>
            <a:ext cx="38142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255" y="1514475"/>
            <a:ext cx="3517265" cy="2765425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DESIGN CLASS DIAGRAM</a:t>
            </a:r>
            <a:endParaRPr lang="vi-VN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170" y="5075555"/>
            <a:ext cx="4005580" cy="802640"/>
          </a:xfrm>
        </p:spPr>
        <p:txBody>
          <a:bodyPr/>
          <a:lstStyle/>
          <a:p>
            <a:pPr algn="ctr"/>
            <a:r>
              <a:rPr lang="en-US" altLang="vi-VN" dirty="0"/>
              <a:t>UI</a:t>
            </a:r>
            <a:endParaRPr lang="en-US" alt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graphicFrame>
        <p:nvGraphicFramePr>
          <p:cNvPr id="3" name="Table 2"/>
          <p:cNvGraphicFramePr/>
          <p:nvPr/>
        </p:nvGraphicFramePr>
        <p:xfrm>
          <a:off x="5931535" y="250825"/>
          <a:ext cx="4592320" cy="847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160"/>
                <a:gridCol w="229616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CustomerInfoScreen</a:t>
                      </a:r>
                      <a:endParaRPr lang="en-US"/>
                    </a:p>
                  </a:txBody>
                  <a:tcPr anchor="ctr" anchorCtr="0"/>
                </a:tc>
                <a:tc hMerge="1">
                  <a:tcPr/>
                </a:tc>
              </a:tr>
              <a:tr h="4819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Accept customer info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CustomerHandler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5245735" y="3467100"/>
          <a:ext cx="5963920" cy="163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960"/>
                <a:gridCol w="2981960"/>
              </a:tblGrid>
              <a:tr h="44323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LoanHandler</a:t>
                      </a:r>
                      <a:endParaRPr lang="en-US"/>
                    </a:p>
                  </a:txBody>
                  <a:tcPr anchor="ctr" anchorCtr="0"/>
                </a:tc>
                <a:tc hMerge="1">
                  <a:tcPr/>
                </a:tc>
              </a:tr>
              <a:tr h="4337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Create Loan order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Check Membership info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Check Flag status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Customer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5528945" y="1323340"/>
          <a:ext cx="5397500" cy="100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750"/>
                <a:gridCol w="2698750"/>
              </a:tblGrid>
              <a:tr h="37528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MembershipInfoScreen</a:t>
                      </a:r>
                      <a:endParaRPr lang="en-US"/>
                    </a:p>
                  </a:txBody>
                  <a:tcPr anchor="ctr" anchorCtr="0"/>
                </a:tc>
                <a:tc hMerge="1">
                  <a:tcPr/>
                </a:tc>
              </a:tr>
              <a:tr h="6280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Accept membership info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CustomerHandler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5850255" y="2531110"/>
          <a:ext cx="47548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2377440"/>
              </a:tblGrid>
              <a:tr h="26987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CreditCardScreen</a:t>
                      </a:r>
                      <a:endParaRPr lang="en-US"/>
                    </a:p>
                  </a:txBody>
                  <a:tcPr anchor="ctr" anchorCtr="0"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Accept CC info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CustomerHandler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/>
          <p:nvPr/>
        </p:nvGraphicFramePr>
        <p:xfrm>
          <a:off x="4888230" y="5029200"/>
          <a:ext cx="66789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465"/>
                <a:gridCol w="333946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Customer</a:t>
                      </a:r>
                      <a:endParaRPr lang="en-US"/>
                    </a:p>
                  </a:txBody>
                  <a:tcPr anchor="ctr" anchorCtr="0"/>
                </a:tc>
                <a:tc hMerge="1"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Create Loan order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Check Membership info</a:t>
                      </a:r>
                      <a:endParaRPr lang="en-US" sz="1800"/>
                    </a:p>
                    <a:p>
                      <a:pPr>
                        <a:buNone/>
                      </a:pPr>
                      <a:r>
                        <a:rPr lang="en-US"/>
                        <a:t>Check flag status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Loan info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Membership Info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Loan order info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1274445"/>
            <a:ext cx="3517265" cy="2765425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DESIGN CLASS</a:t>
            </a:r>
            <a:endParaRPr lang="vi-VN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pic>
        <p:nvPicPr>
          <p:cNvPr id="10" name="Content Placeholder 9" descr="DesignClas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09185" y="920115"/>
            <a:ext cx="7087235" cy="517969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75" y="1917065"/>
            <a:ext cx="3833495" cy="2765425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OOD WITH SEQUENCE DIAGRAM</a:t>
            </a:r>
            <a:endParaRPr lang="vi-VN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pic>
        <p:nvPicPr>
          <p:cNvPr id="4" name="Content Placeholder 3" descr="OODwithSequence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97425" y="1296035"/>
            <a:ext cx="7164705" cy="4161790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6487795" y="1602740"/>
            <a:ext cx="690245" cy="38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353175" y="1617980"/>
            <a:ext cx="958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/>
              <a:t>&lt;&lt;controller&gt;&gt;</a:t>
            </a:r>
            <a:endParaRPr lang="en-US" sz="800"/>
          </a:p>
          <a:p>
            <a:pPr algn="ctr"/>
            <a:r>
              <a:rPr lang="en-US" sz="800"/>
              <a:t>LoanHandler</a:t>
            </a:r>
            <a:endParaRPr lang="en-US" sz="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41" y="1314068"/>
            <a:ext cx="3517567" cy="2093975"/>
          </a:xfrm>
        </p:spPr>
        <p:txBody>
          <a:bodyPr/>
          <a:lstStyle/>
          <a:p>
            <a:r>
              <a:rPr lang="en-US" altLang="vi-VN" dirty="0"/>
              <a:t>Example Code</a:t>
            </a:r>
            <a:endParaRPr lang="en-US" alt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2577" y="74979"/>
            <a:ext cx="3992747" cy="426916"/>
          </a:xfrm>
        </p:spPr>
        <p:txBody>
          <a:bodyPr/>
          <a:lstStyle/>
          <a:p>
            <a:pPr algn="ctr"/>
            <a:r>
              <a:rPr lang="en-US" dirty="0"/>
              <a:t>Customer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pic>
        <p:nvPicPr>
          <p:cNvPr id="10" name="Content Placeholder 9" descr="Customer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191125" y="735965"/>
            <a:ext cx="6535420" cy="538670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41" y="1314068"/>
            <a:ext cx="3517567" cy="2093975"/>
          </a:xfrm>
        </p:spPr>
        <p:txBody>
          <a:bodyPr/>
          <a:lstStyle/>
          <a:p>
            <a:r>
              <a:rPr lang="en-US" altLang="vi-VN" dirty="0"/>
              <a:t>Example Code</a:t>
            </a:r>
            <a:endParaRPr lang="en-US" alt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2577" y="74979"/>
            <a:ext cx="3992747" cy="426916"/>
          </a:xfrm>
        </p:spPr>
        <p:txBody>
          <a:bodyPr/>
          <a:lstStyle/>
          <a:p>
            <a:pPr algn="ctr"/>
            <a:r>
              <a:rPr lang="en-US" dirty="0"/>
              <a:t>Equipment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pic>
        <p:nvPicPr>
          <p:cNvPr id="6" name="Content Placeholder 5" descr="Customer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00040" y="541655"/>
            <a:ext cx="6117590" cy="577469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16522" y="2659559"/>
            <a:ext cx="6958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400" dirty="0"/>
              <a:t>THANKS FOR LISTENING</a:t>
            </a:r>
            <a:endParaRPr lang="vi-VN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Baby Hut Information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43" y="934842"/>
            <a:ext cx="5928344" cy="4832911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600" b="1" dirty="0">
                <a:solidFill>
                  <a:schemeClr val="tx1"/>
                </a:solidFill>
              </a:rPr>
              <a:t>PROBLEM: </a:t>
            </a:r>
            <a:r>
              <a:rPr lang="en-US" sz="2400" dirty="0">
                <a:solidFill>
                  <a:schemeClr val="tx1"/>
                </a:solidFill>
              </a:rPr>
              <a:t>The software to manage the hire and sale of each store is limited and not directly linked. For management purposes each store prepares its own individual reports and has a list of titles available through the company but not held in other stores.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b="1" dirty="0">
                <a:solidFill>
                  <a:schemeClr val="tx1"/>
                </a:solidFill>
              </a:rPr>
              <a:t>NEED: </a:t>
            </a:r>
            <a:r>
              <a:rPr lang="en-US" sz="2400" dirty="0">
                <a:solidFill>
                  <a:schemeClr val="tx1"/>
                </a:solidFill>
              </a:rPr>
              <a:t>Website - a must be improvement in the information systems to monitor performance and provide support if the owners are to expand the Baby Hut chain to other cities and states.</a:t>
            </a:r>
            <a:endParaRPr lang="en-US" sz="2400" dirty="0">
              <a:solidFill>
                <a:schemeClr val="tx1"/>
              </a:solidFill>
            </a:endParaRPr>
          </a:p>
          <a:p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3466" y="288035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PROBLEM - NEED</a:t>
            </a:r>
            <a:endParaRPr lang="vi-VN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3466" y="2880358"/>
            <a:ext cx="38142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5790" y="2625090"/>
            <a:ext cx="3517265" cy="160782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</a:pPr>
            <a:r>
              <a:rPr lang="en-US" sz="4800" dirty="0"/>
              <a:t>Have a loan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140676"/>
            <a:ext cx="6215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/>
              <a:t>BABY HUT INFORMATION SYSTEM</a:t>
            </a:r>
            <a:endParaRPr lang="vi-VN" sz="2800" b="1" dirty="0"/>
          </a:p>
        </p:txBody>
      </p:sp>
      <p:sp>
        <p:nvSpPr>
          <p:cNvPr id="12" name="Text Placeholder 3"/>
          <p:cNvSpPr>
            <a:spLocks noGrp="1"/>
          </p:cNvSpPr>
          <p:nvPr/>
        </p:nvSpPr>
        <p:spPr>
          <a:xfrm>
            <a:off x="1099185" y="5080635"/>
            <a:ext cx="2530475" cy="535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en-US" sz="4800" dirty="0"/>
              <a:t>Business process </a:t>
            </a:r>
            <a:endParaRPr lang="en-US" sz="4800" dirty="0"/>
          </a:p>
        </p:txBody>
      </p:sp>
      <p:pic>
        <p:nvPicPr>
          <p:cNvPr id="8" name="Content Placeholder 1" descr="Business Process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9005" y="1737360"/>
            <a:ext cx="732790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5365" y="1896875"/>
            <a:ext cx="3517567" cy="3064505"/>
          </a:xfrm>
        </p:spPr>
        <p:txBody>
          <a:bodyPr/>
          <a:lstStyle/>
          <a:p>
            <a:pPr algn="l">
              <a:buFont typeface="Arial" panose="020B0604020202020204" pitchFamily="34" charset="0"/>
            </a:pPr>
            <a:r>
              <a:rPr lang="en-US" sz="4800" dirty="0"/>
              <a:t>PROCESS LOAN SUBSYSTEM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140676"/>
            <a:ext cx="6215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/>
              <a:t>BABY HUT INFORMATION SYSTEM</a:t>
            </a:r>
            <a:endParaRPr lang="vi-VN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2100" y="737870"/>
            <a:ext cx="5621655" cy="55130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54726" y="5953666"/>
            <a:ext cx="245622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 dirty="0"/>
              <a:t>Process Loan </a:t>
            </a:r>
            <a:endParaRPr lang="en-US" altLang="vi-VN" sz="1400" dirty="0"/>
          </a:p>
        </p:txBody>
      </p:sp>
      <p:sp>
        <p:nvSpPr>
          <p:cNvPr id="12" name="Text Placeholder 3"/>
          <p:cNvSpPr>
            <a:spLocks noGrp="1"/>
          </p:cNvSpPr>
          <p:nvPr/>
        </p:nvSpPr>
        <p:spPr>
          <a:xfrm>
            <a:off x="605790" y="5061585"/>
            <a:ext cx="3517265" cy="10712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US" sz="4800" dirty="0"/>
              <a:t>USE CASE DIAGRAM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140676"/>
            <a:ext cx="6215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/>
              <a:t>BABY HUT INFORMATION SYSTEM</a:t>
            </a:r>
            <a:endParaRPr lang="vi-V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71666" y="5511270"/>
            <a:ext cx="1978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solidFill>
                  <a:schemeClr val="bg1"/>
                </a:solidFill>
                <a:latin typeface="+mj-lt"/>
              </a:rPr>
              <a:t>WORKFLOW</a:t>
            </a:r>
            <a:endParaRPr lang="en-US" altLang="vi-V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92962" y="3398017"/>
            <a:ext cx="189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Process Loan</a:t>
            </a:r>
            <a:endParaRPr lang="vi-VN" dirty="0"/>
          </a:p>
          <a:p>
            <a:r>
              <a:rPr lang="vi-VN" dirty="0"/>
              <a:t>Workflow</a:t>
            </a:r>
            <a:endParaRPr lang="vi-V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2100" y="630555"/>
            <a:ext cx="3855720" cy="618172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605365" y="1896875"/>
            <a:ext cx="3517567" cy="3064505"/>
          </a:xfrm>
        </p:spPr>
        <p:txBody>
          <a:bodyPr/>
          <a:p>
            <a:pPr algn="l">
              <a:buFont typeface="Arial" panose="020B0604020202020204" pitchFamily="34" charset="0"/>
            </a:pPr>
            <a:r>
              <a:rPr lang="en-US" sz="4800" dirty="0"/>
              <a:t>PROCESS LOAN SUBSYSTEM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5790" y="2625090"/>
            <a:ext cx="3517265" cy="160782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</a:pPr>
            <a:r>
              <a:rPr lang="en-US" sz="4800" dirty="0"/>
              <a:t>Have a loan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140676"/>
            <a:ext cx="6215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/>
              <a:t>BABY HUT INFORMATION SYSTEM</a:t>
            </a:r>
            <a:endParaRPr lang="vi-VN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54726" y="5953666"/>
            <a:ext cx="245622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vi-VN" sz="1400" dirty="0"/>
              <a:t>Have a</a:t>
            </a:r>
            <a:r>
              <a:rPr lang="vi-VN" sz="1400" dirty="0"/>
              <a:t> </a:t>
            </a:r>
            <a:r>
              <a:rPr lang="en-US" altLang="vi-VN" sz="1400" dirty="0"/>
              <a:t>Loan</a:t>
            </a:r>
            <a:r>
              <a:rPr lang="vi-VN" sz="1400" dirty="0"/>
              <a:t> </a:t>
            </a:r>
            <a:endParaRPr lang="en-US" altLang="vi-VN" sz="1400" dirty="0"/>
          </a:p>
        </p:txBody>
      </p:sp>
      <p:sp>
        <p:nvSpPr>
          <p:cNvPr id="12" name="Text Placeholder 3"/>
          <p:cNvSpPr>
            <a:spLocks noGrp="1"/>
          </p:cNvSpPr>
          <p:nvPr/>
        </p:nvSpPr>
        <p:spPr>
          <a:xfrm>
            <a:off x="1099185" y="5080635"/>
            <a:ext cx="2530475" cy="535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en-US" sz="4800" dirty="0"/>
              <a:t>USE CASE </a:t>
            </a:r>
            <a:endParaRPr lang="en-US" sz="4800" dirty="0"/>
          </a:p>
        </p:txBody>
      </p:sp>
      <p:pic>
        <p:nvPicPr>
          <p:cNvPr id="7" name="Content Placeholder 1" descr="HaveALoan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1750" y="896620"/>
            <a:ext cx="6661785" cy="4810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5790" y="2625090"/>
            <a:ext cx="3517265" cy="160782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</a:pPr>
            <a:r>
              <a:rPr lang="en-US" sz="4800" dirty="0"/>
              <a:t>Have a loan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140676"/>
            <a:ext cx="6215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/>
              <a:t>BABY HUT INFORMATION SYSTEM</a:t>
            </a:r>
            <a:endParaRPr lang="vi-VN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54726" y="5953666"/>
            <a:ext cx="245622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vi-VN" sz="1400" dirty="0"/>
              <a:t>Have a</a:t>
            </a:r>
            <a:r>
              <a:rPr lang="vi-VN" sz="1400" dirty="0"/>
              <a:t> </a:t>
            </a:r>
            <a:r>
              <a:rPr lang="en-US" altLang="vi-VN" sz="1400" dirty="0"/>
              <a:t>Loan</a:t>
            </a:r>
            <a:r>
              <a:rPr lang="vi-VN" sz="1400" dirty="0"/>
              <a:t> </a:t>
            </a:r>
            <a:endParaRPr lang="en-US" altLang="vi-VN" sz="1400" dirty="0"/>
          </a:p>
        </p:txBody>
      </p:sp>
      <p:sp>
        <p:nvSpPr>
          <p:cNvPr id="12" name="Text Placeholder 3"/>
          <p:cNvSpPr>
            <a:spLocks noGrp="1"/>
          </p:cNvSpPr>
          <p:nvPr/>
        </p:nvSpPr>
        <p:spPr>
          <a:xfrm>
            <a:off x="1099185" y="5080635"/>
            <a:ext cx="2530475" cy="535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en-US" sz="4800" dirty="0"/>
              <a:t>Activity diagram </a:t>
            </a:r>
            <a:endParaRPr lang="en-US" sz="4800" dirty="0"/>
          </a:p>
        </p:txBody>
      </p:sp>
      <p:pic>
        <p:nvPicPr>
          <p:cNvPr id="7" name="Content Placeholder 1" descr="Flowchart of Requirem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9015" y="803275"/>
            <a:ext cx="4393565" cy="5150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{13AB7D16-C322-4EF4-9A87-E4CD3FEBDBAC}tf22712842_win32</Template>
  <TotalTime>0</TotalTime>
  <Words>5983</Words>
  <Application>WPS Presentation</Application>
  <PresentationFormat>Widescreen</PresentationFormat>
  <Paragraphs>492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Arial</vt:lpstr>
      <vt:lpstr>SimSun</vt:lpstr>
      <vt:lpstr>Wingdings</vt:lpstr>
      <vt:lpstr>Calibri</vt:lpstr>
      <vt:lpstr>Franklin Gothic Book</vt:lpstr>
      <vt:lpstr>Franklin Gothic Book</vt:lpstr>
      <vt:lpstr>Wingdings</vt:lpstr>
      <vt:lpstr>Courier New</vt:lpstr>
      <vt:lpstr>Bookman Old Style</vt:lpstr>
      <vt:lpstr>Microsoft YaHei</vt:lpstr>
      <vt:lpstr>Arial Unicode MS</vt:lpstr>
      <vt:lpstr>DengXian</vt:lpstr>
      <vt:lpstr>Times New Roman</vt:lpstr>
      <vt:lpstr>1_RetrospectVTI</vt:lpstr>
      <vt:lpstr>Baby Hut System</vt:lpstr>
      <vt:lpstr>PowerPoint 演示文稿</vt:lpstr>
      <vt:lpstr>Baby Hut Information</vt:lpstr>
      <vt:lpstr>Baby Hut Information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List of Requirements</vt:lpstr>
      <vt:lpstr>List of Requirements</vt:lpstr>
      <vt:lpstr>List of Requirements</vt:lpstr>
      <vt:lpstr>System Requirements Analysis</vt:lpstr>
      <vt:lpstr>System Requirements Analysis</vt:lpstr>
      <vt:lpstr>System Requirements Analysis</vt:lpstr>
      <vt:lpstr>PowerPoint 演示文稿</vt:lpstr>
      <vt:lpstr>Domain Class Model Diagram</vt:lpstr>
      <vt:lpstr>Domain Class Model Diagram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USE CASE DESCRIPTION</vt:lpstr>
      <vt:lpstr>UML ACTIVITY DIAGRAM</vt:lpstr>
      <vt:lpstr>SYSTEM SEQUENCE DIAGRAM</vt:lpstr>
      <vt:lpstr>DESIGN CLASSES IN DETAILED DESIGN</vt:lpstr>
      <vt:lpstr>DESIGN CLASSES IN DETAILED DESIGN</vt:lpstr>
      <vt:lpstr>DESIGN CLASS DIAGRAM</vt:lpstr>
      <vt:lpstr>DESIGN CLASS DIAGRAM</vt:lpstr>
      <vt:lpstr>DESIGN CLASS</vt:lpstr>
      <vt:lpstr>OOD WITH SEQUENCE DIAGRAM</vt:lpstr>
      <vt:lpstr>Example Code</vt:lpstr>
      <vt:lpstr>Example Code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 Hut System</dc:title>
  <dc:creator>Kỳ</dc:creator>
  <cp:lastModifiedBy>DELL</cp:lastModifiedBy>
  <cp:revision>61</cp:revision>
  <dcterms:created xsi:type="dcterms:W3CDTF">2022-12-01T13:34:00Z</dcterms:created>
  <dcterms:modified xsi:type="dcterms:W3CDTF">2022-12-20T13:56:04Z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614C6453B06549F3928390BB5E6B7C00</vt:lpwstr>
  </property>
  <property fmtid="{D5CDD505-2E9C-101B-9397-08002B2CF9AE}" pid="4" name="KSOProductBuildVer">
    <vt:lpwstr>1033-11.2.0.11214</vt:lpwstr>
  </property>
</Properties>
</file>