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7" r:id="rId3"/>
    <p:sldId id="261" r:id="rId4"/>
    <p:sldId id="258" r:id="rId5"/>
    <p:sldId id="259" r:id="rId6"/>
    <p:sldId id="262" r:id="rId7"/>
    <p:sldId id="264" r:id="rId8"/>
    <p:sldId id="263" r:id="rId9"/>
    <p:sldId id="265" r:id="rId10"/>
    <p:sldId id="266" r:id="rId11"/>
    <p:sldId id="267" r:id="rId12"/>
    <p:sldId id="270" r:id="rId13"/>
    <p:sldId id="271" r:id="rId14"/>
    <p:sldId id="268" r:id="rId15"/>
    <p:sldId id="269" r:id="rId16"/>
    <p:sldId id="272" r:id="rId17"/>
    <p:sldId id="274" r:id="rId18"/>
    <p:sldId id="273" r:id="rId19"/>
    <p:sldId id="275" r:id="rId20"/>
    <p:sldId id="277" r:id="rId21"/>
    <p:sldId id="278" r:id="rId22"/>
    <p:sldId id="279" r:id="rId23"/>
    <p:sldId id="276" r:id="rId24"/>
    <p:sldId id="282" r:id="rId25"/>
    <p:sldId id="283" r:id="rId2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練習" id="{5EFD833B-7B1F-439B-B222-D3992FD96BF7}">
          <p14:sldIdLst>
            <p14:sldId id="260"/>
            <p14:sldId id="257"/>
            <p14:sldId id="261"/>
            <p14:sldId id="258"/>
            <p14:sldId id="259"/>
            <p14:sldId id="262"/>
            <p14:sldId id="264"/>
            <p14:sldId id="263"/>
            <p14:sldId id="265"/>
            <p14:sldId id="266"/>
            <p14:sldId id="267"/>
            <p14:sldId id="270"/>
            <p14:sldId id="271"/>
            <p14:sldId id="268"/>
            <p14:sldId id="269"/>
            <p14:sldId id="272"/>
            <p14:sldId id="274"/>
            <p14:sldId id="273"/>
            <p14:sldId id="275"/>
            <p14:sldId id="277"/>
            <p14:sldId id="278"/>
            <p14:sldId id="279"/>
            <p14:sldId id="276"/>
          </p14:sldIdLst>
        </p14:section>
        <p14:section name="チャレンジ" id="{287854DE-97DB-4ED2-87E0-F76CE10E60D5}">
          <p14:sldIdLst>
            <p14:sldId id="282"/>
            <p14:sldId id="28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4" autoAdjust="0"/>
    <p:restoredTop sz="94660"/>
  </p:normalViewPr>
  <p:slideViewPr>
    <p:cSldViewPr snapToGrid="0">
      <p:cViewPr varScale="1">
        <p:scale>
          <a:sx n="97" d="100"/>
          <a:sy n="97" d="100"/>
        </p:scale>
        <p:origin x="84" y="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584D59-82A5-26F8-DC6A-C61A512223A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7DD68DB-8EA4-1BBB-C7E6-57E7BB586B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A2F954EE-AE40-7A8B-0A54-B3B2A6572D9E}"/>
              </a:ext>
            </a:extLst>
          </p:cNvPr>
          <p:cNvSpPr>
            <a:spLocks noGrp="1"/>
          </p:cNvSpPr>
          <p:nvPr>
            <p:ph type="dt" sz="half" idx="10"/>
          </p:nvPr>
        </p:nvSpPr>
        <p:spPr/>
        <p:txBody>
          <a:bodyPr/>
          <a:lstStyle/>
          <a:p>
            <a:fld id="{D69173F3-5AC0-42A5-8D99-93DA7788D70B}" type="datetimeFigureOut">
              <a:rPr kumimoji="1" lang="ja-JP" altLang="en-US" smtClean="0"/>
              <a:t>2022/10/1</a:t>
            </a:fld>
            <a:endParaRPr kumimoji="1" lang="ja-JP" altLang="en-US"/>
          </a:p>
        </p:txBody>
      </p:sp>
      <p:sp>
        <p:nvSpPr>
          <p:cNvPr id="5" name="フッター プレースホルダー 4">
            <a:extLst>
              <a:ext uri="{FF2B5EF4-FFF2-40B4-BE49-F238E27FC236}">
                <a16:creationId xmlns:a16="http://schemas.microsoft.com/office/drawing/2014/main" id="{4E707770-AC31-092B-9700-C4800D4E488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BAC3AE4-9ACC-577E-E486-0D15698E9D87}"/>
              </a:ext>
            </a:extLst>
          </p:cNvPr>
          <p:cNvSpPr>
            <a:spLocks noGrp="1"/>
          </p:cNvSpPr>
          <p:nvPr>
            <p:ph type="sldNum" sz="quarter" idx="12"/>
          </p:nvPr>
        </p:nvSpPr>
        <p:spPr/>
        <p:txBody>
          <a:bodyPr/>
          <a:lstStyle/>
          <a:p>
            <a:fld id="{3222C9BA-9C7B-4675-93F3-583A334E847A}" type="slidenum">
              <a:rPr kumimoji="1" lang="ja-JP" altLang="en-US" smtClean="0"/>
              <a:t>‹#›</a:t>
            </a:fld>
            <a:endParaRPr kumimoji="1" lang="ja-JP" altLang="en-US"/>
          </a:p>
        </p:txBody>
      </p:sp>
    </p:spTree>
    <p:extLst>
      <p:ext uri="{BB962C8B-B14F-4D97-AF65-F5344CB8AC3E}">
        <p14:creationId xmlns:p14="http://schemas.microsoft.com/office/powerpoint/2010/main" val="290993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1941CD-3BDA-B3BA-B390-02BB5050448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0BA3A54-2ECD-002C-037F-11DA6521F3F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CEC6F4B-E41F-47EC-5D7B-9DCEF9A6E7B6}"/>
              </a:ext>
            </a:extLst>
          </p:cNvPr>
          <p:cNvSpPr>
            <a:spLocks noGrp="1"/>
          </p:cNvSpPr>
          <p:nvPr>
            <p:ph type="dt" sz="half" idx="10"/>
          </p:nvPr>
        </p:nvSpPr>
        <p:spPr/>
        <p:txBody>
          <a:bodyPr/>
          <a:lstStyle/>
          <a:p>
            <a:fld id="{D69173F3-5AC0-42A5-8D99-93DA7788D70B}" type="datetimeFigureOut">
              <a:rPr kumimoji="1" lang="ja-JP" altLang="en-US" smtClean="0"/>
              <a:t>2022/10/1</a:t>
            </a:fld>
            <a:endParaRPr kumimoji="1" lang="ja-JP" altLang="en-US"/>
          </a:p>
        </p:txBody>
      </p:sp>
      <p:sp>
        <p:nvSpPr>
          <p:cNvPr id="5" name="フッター プレースホルダー 4">
            <a:extLst>
              <a:ext uri="{FF2B5EF4-FFF2-40B4-BE49-F238E27FC236}">
                <a16:creationId xmlns:a16="http://schemas.microsoft.com/office/drawing/2014/main" id="{B5D69430-06E2-728F-219C-A07445B6CC1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2680B07-761A-DB8A-DCD1-967B46430848}"/>
              </a:ext>
            </a:extLst>
          </p:cNvPr>
          <p:cNvSpPr>
            <a:spLocks noGrp="1"/>
          </p:cNvSpPr>
          <p:nvPr>
            <p:ph type="sldNum" sz="quarter" idx="12"/>
          </p:nvPr>
        </p:nvSpPr>
        <p:spPr/>
        <p:txBody>
          <a:bodyPr/>
          <a:lstStyle/>
          <a:p>
            <a:fld id="{3222C9BA-9C7B-4675-93F3-583A334E847A}" type="slidenum">
              <a:rPr kumimoji="1" lang="ja-JP" altLang="en-US" smtClean="0"/>
              <a:t>‹#›</a:t>
            </a:fld>
            <a:endParaRPr kumimoji="1" lang="ja-JP" altLang="en-US"/>
          </a:p>
        </p:txBody>
      </p:sp>
    </p:spTree>
    <p:extLst>
      <p:ext uri="{BB962C8B-B14F-4D97-AF65-F5344CB8AC3E}">
        <p14:creationId xmlns:p14="http://schemas.microsoft.com/office/powerpoint/2010/main" val="878218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916EE99-02C9-BE5B-6350-D97777C4F7E7}"/>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E990E67-262D-CBD0-2CB5-0DE5D8F954A5}"/>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862AF88-FFC3-DFDB-2CB9-8B3727F9CEFA}"/>
              </a:ext>
            </a:extLst>
          </p:cNvPr>
          <p:cNvSpPr>
            <a:spLocks noGrp="1"/>
          </p:cNvSpPr>
          <p:nvPr>
            <p:ph type="dt" sz="half" idx="10"/>
          </p:nvPr>
        </p:nvSpPr>
        <p:spPr/>
        <p:txBody>
          <a:bodyPr/>
          <a:lstStyle/>
          <a:p>
            <a:fld id="{D69173F3-5AC0-42A5-8D99-93DA7788D70B}" type="datetimeFigureOut">
              <a:rPr kumimoji="1" lang="ja-JP" altLang="en-US" smtClean="0"/>
              <a:t>2022/10/1</a:t>
            </a:fld>
            <a:endParaRPr kumimoji="1" lang="ja-JP" altLang="en-US"/>
          </a:p>
        </p:txBody>
      </p:sp>
      <p:sp>
        <p:nvSpPr>
          <p:cNvPr id="5" name="フッター プレースホルダー 4">
            <a:extLst>
              <a:ext uri="{FF2B5EF4-FFF2-40B4-BE49-F238E27FC236}">
                <a16:creationId xmlns:a16="http://schemas.microsoft.com/office/drawing/2014/main" id="{84969A49-C395-4F3D-EA4B-D35C51B675B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24F0ADF-6999-EC44-1F68-218293FF666F}"/>
              </a:ext>
            </a:extLst>
          </p:cNvPr>
          <p:cNvSpPr>
            <a:spLocks noGrp="1"/>
          </p:cNvSpPr>
          <p:nvPr>
            <p:ph type="sldNum" sz="quarter" idx="12"/>
          </p:nvPr>
        </p:nvSpPr>
        <p:spPr/>
        <p:txBody>
          <a:bodyPr/>
          <a:lstStyle/>
          <a:p>
            <a:fld id="{3222C9BA-9C7B-4675-93F3-583A334E847A}" type="slidenum">
              <a:rPr kumimoji="1" lang="ja-JP" altLang="en-US" smtClean="0"/>
              <a:t>‹#›</a:t>
            </a:fld>
            <a:endParaRPr kumimoji="1" lang="ja-JP" altLang="en-US"/>
          </a:p>
        </p:txBody>
      </p:sp>
    </p:spTree>
    <p:extLst>
      <p:ext uri="{BB962C8B-B14F-4D97-AF65-F5344CB8AC3E}">
        <p14:creationId xmlns:p14="http://schemas.microsoft.com/office/powerpoint/2010/main" val="3839687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2E048F-BC9F-3DB7-965E-62F433FE1C2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552887F-3C4C-D408-478D-51F9CF99B01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97B23AA-5448-B286-74BA-F53396E0C670}"/>
              </a:ext>
            </a:extLst>
          </p:cNvPr>
          <p:cNvSpPr>
            <a:spLocks noGrp="1"/>
          </p:cNvSpPr>
          <p:nvPr>
            <p:ph type="dt" sz="half" idx="10"/>
          </p:nvPr>
        </p:nvSpPr>
        <p:spPr/>
        <p:txBody>
          <a:bodyPr/>
          <a:lstStyle/>
          <a:p>
            <a:fld id="{D69173F3-5AC0-42A5-8D99-93DA7788D70B}" type="datetimeFigureOut">
              <a:rPr kumimoji="1" lang="ja-JP" altLang="en-US" smtClean="0"/>
              <a:t>2022/10/1</a:t>
            </a:fld>
            <a:endParaRPr kumimoji="1" lang="ja-JP" altLang="en-US"/>
          </a:p>
        </p:txBody>
      </p:sp>
      <p:sp>
        <p:nvSpPr>
          <p:cNvPr id="5" name="フッター プレースホルダー 4">
            <a:extLst>
              <a:ext uri="{FF2B5EF4-FFF2-40B4-BE49-F238E27FC236}">
                <a16:creationId xmlns:a16="http://schemas.microsoft.com/office/drawing/2014/main" id="{9C6B0A45-1D5E-1C86-0BF1-D22429515D4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697E20C-C079-48D8-D4EC-0A94A67C45FF}"/>
              </a:ext>
            </a:extLst>
          </p:cNvPr>
          <p:cNvSpPr>
            <a:spLocks noGrp="1"/>
          </p:cNvSpPr>
          <p:nvPr>
            <p:ph type="sldNum" sz="quarter" idx="12"/>
          </p:nvPr>
        </p:nvSpPr>
        <p:spPr/>
        <p:txBody>
          <a:bodyPr/>
          <a:lstStyle/>
          <a:p>
            <a:fld id="{3222C9BA-9C7B-4675-93F3-583A334E847A}" type="slidenum">
              <a:rPr kumimoji="1" lang="ja-JP" altLang="en-US" smtClean="0"/>
              <a:t>‹#›</a:t>
            </a:fld>
            <a:endParaRPr kumimoji="1" lang="ja-JP" altLang="en-US"/>
          </a:p>
        </p:txBody>
      </p:sp>
    </p:spTree>
    <p:extLst>
      <p:ext uri="{BB962C8B-B14F-4D97-AF65-F5344CB8AC3E}">
        <p14:creationId xmlns:p14="http://schemas.microsoft.com/office/powerpoint/2010/main" val="1837915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015B7D-5BC8-9025-FFDB-2BE841F7F68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8026874-33DD-0254-5A62-F3F33AB20B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B785223-B615-1305-439F-69DCBB66E971}"/>
              </a:ext>
            </a:extLst>
          </p:cNvPr>
          <p:cNvSpPr>
            <a:spLocks noGrp="1"/>
          </p:cNvSpPr>
          <p:nvPr>
            <p:ph type="dt" sz="half" idx="10"/>
          </p:nvPr>
        </p:nvSpPr>
        <p:spPr/>
        <p:txBody>
          <a:bodyPr/>
          <a:lstStyle/>
          <a:p>
            <a:fld id="{D69173F3-5AC0-42A5-8D99-93DA7788D70B}" type="datetimeFigureOut">
              <a:rPr kumimoji="1" lang="ja-JP" altLang="en-US" smtClean="0"/>
              <a:t>2022/10/1</a:t>
            </a:fld>
            <a:endParaRPr kumimoji="1" lang="ja-JP" altLang="en-US"/>
          </a:p>
        </p:txBody>
      </p:sp>
      <p:sp>
        <p:nvSpPr>
          <p:cNvPr id="5" name="フッター プレースホルダー 4">
            <a:extLst>
              <a:ext uri="{FF2B5EF4-FFF2-40B4-BE49-F238E27FC236}">
                <a16:creationId xmlns:a16="http://schemas.microsoft.com/office/drawing/2014/main" id="{781C929D-84D7-1943-9BD5-22218CD7B31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2B86C28-9732-CED9-3F89-6C4208B1D722}"/>
              </a:ext>
            </a:extLst>
          </p:cNvPr>
          <p:cNvSpPr>
            <a:spLocks noGrp="1"/>
          </p:cNvSpPr>
          <p:nvPr>
            <p:ph type="sldNum" sz="quarter" idx="12"/>
          </p:nvPr>
        </p:nvSpPr>
        <p:spPr/>
        <p:txBody>
          <a:bodyPr/>
          <a:lstStyle/>
          <a:p>
            <a:fld id="{3222C9BA-9C7B-4675-93F3-583A334E847A}" type="slidenum">
              <a:rPr kumimoji="1" lang="ja-JP" altLang="en-US" smtClean="0"/>
              <a:t>‹#›</a:t>
            </a:fld>
            <a:endParaRPr kumimoji="1" lang="ja-JP" altLang="en-US"/>
          </a:p>
        </p:txBody>
      </p:sp>
    </p:spTree>
    <p:extLst>
      <p:ext uri="{BB962C8B-B14F-4D97-AF65-F5344CB8AC3E}">
        <p14:creationId xmlns:p14="http://schemas.microsoft.com/office/powerpoint/2010/main" val="3201202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EDF888-EB6D-E62F-F700-F69C623D328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93CE813-BD2E-AE4A-5B9E-33E5A7B5BA0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5B1C7E63-B1BB-E851-2EE1-9CCDD22FBE21}"/>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6F82663-DC8D-4168-6DC3-4CD35424F99F}"/>
              </a:ext>
            </a:extLst>
          </p:cNvPr>
          <p:cNvSpPr>
            <a:spLocks noGrp="1"/>
          </p:cNvSpPr>
          <p:nvPr>
            <p:ph type="dt" sz="half" idx="10"/>
          </p:nvPr>
        </p:nvSpPr>
        <p:spPr/>
        <p:txBody>
          <a:bodyPr/>
          <a:lstStyle/>
          <a:p>
            <a:fld id="{D69173F3-5AC0-42A5-8D99-93DA7788D70B}" type="datetimeFigureOut">
              <a:rPr kumimoji="1" lang="ja-JP" altLang="en-US" smtClean="0"/>
              <a:t>2022/10/1</a:t>
            </a:fld>
            <a:endParaRPr kumimoji="1" lang="ja-JP" altLang="en-US"/>
          </a:p>
        </p:txBody>
      </p:sp>
      <p:sp>
        <p:nvSpPr>
          <p:cNvPr id="6" name="フッター プレースホルダー 5">
            <a:extLst>
              <a:ext uri="{FF2B5EF4-FFF2-40B4-BE49-F238E27FC236}">
                <a16:creationId xmlns:a16="http://schemas.microsoft.com/office/drawing/2014/main" id="{51B2C105-72A3-55C5-38BF-1663B6DF729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B9516A0-9D74-5D7D-5CEA-B7599F09DD4D}"/>
              </a:ext>
            </a:extLst>
          </p:cNvPr>
          <p:cNvSpPr>
            <a:spLocks noGrp="1"/>
          </p:cNvSpPr>
          <p:nvPr>
            <p:ph type="sldNum" sz="quarter" idx="12"/>
          </p:nvPr>
        </p:nvSpPr>
        <p:spPr/>
        <p:txBody>
          <a:bodyPr/>
          <a:lstStyle/>
          <a:p>
            <a:fld id="{3222C9BA-9C7B-4675-93F3-583A334E847A}" type="slidenum">
              <a:rPr kumimoji="1" lang="ja-JP" altLang="en-US" smtClean="0"/>
              <a:t>‹#›</a:t>
            </a:fld>
            <a:endParaRPr kumimoji="1" lang="ja-JP" altLang="en-US"/>
          </a:p>
        </p:txBody>
      </p:sp>
    </p:spTree>
    <p:extLst>
      <p:ext uri="{BB962C8B-B14F-4D97-AF65-F5344CB8AC3E}">
        <p14:creationId xmlns:p14="http://schemas.microsoft.com/office/powerpoint/2010/main" val="280017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A9E21E-A84E-CD0D-B0CD-054E7B0DE85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D95D011-3D3A-7734-EA08-5A79747D0E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013CE5E-8F24-66CA-9D68-53D00E597AE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817C873-4EA7-AFCC-77F5-B63AB4D850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432893C-6359-9E26-D960-FBC906CFF2E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3B5D163-C6FB-B75A-CDCA-BA64CAF1AF8E}"/>
              </a:ext>
            </a:extLst>
          </p:cNvPr>
          <p:cNvSpPr>
            <a:spLocks noGrp="1"/>
          </p:cNvSpPr>
          <p:nvPr>
            <p:ph type="dt" sz="half" idx="10"/>
          </p:nvPr>
        </p:nvSpPr>
        <p:spPr/>
        <p:txBody>
          <a:bodyPr/>
          <a:lstStyle/>
          <a:p>
            <a:fld id="{D69173F3-5AC0-42A5-8D99-93DA7788D70B}" type="datetimeFigureOut">
              <a:rPr kumimoji="1" lang="ja-JP" altLang="en-US" smtClean="0"/>
              <a:t>2022/10/1</a:t>
            </a:fld>
            <a:endParaRPr kumimoji="1" lang="ja-JP" altLang="en-US"/>
          </a:p>
        </p:txBody>
      </p:sp>
      <p:sp>
        <p:nvSpPr>
          <p:cNvPr id="8" name="フッター プレースホルダー 7">
            <a:extLst>
              <a:ext uri="{FF2B5EF4-FFF2-40B4-BE49-F238E27FC236}">
                <a16:creationId xmlns:a16="http://schemas.microsoft.com/office/drawing/2014/main" id="{C6F17064-C47D-C752-6C53-F560779CEFC7}"/>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0185FF6-72AC-307C-7098-0698E1341839}"/>
              </a:ext>
            </a:extLst>
          </p:cNvPr>
          <p:cNvSpPr>
            <a:spLocks noGrp="1"/>
          </p:cNvSpPr>
          <p:nvPr>
            <p:ph type="sldNum" sz="quarter" idx="12"/>
          </p:nvPr>
        </p:nvSpPr>
        <p:spPr/>
        <p:txBody>
          <a:bodyPr/>
          <a:lstStyle/>
          <a:p>
            <a:fld id="{3222C9BA-9C7B-4675-93F3-583A334E847A}" type="slidenum">
              <a:rPr kumimoji="1" lang="ja-JP" altLang="en-US" smtClean="0"/>
              <a:t>‹#›</a:t>
            </a:fld>
            <a:endParaRPr kumimoji="1" lang="ja-JP" altLang="en-US"/>
          </a:p>
        </p:txBody>
      </p:sp>
    </p:spTree>
    <p:extLst>
      <p:ext uri="{BB962C8B-B14F-4D97-AF65-F5344CB8AC3E}">
        <p14:creationId xmlns:p14="http://schemas.microsoft.com/office/powerpoint/2010/main" val="1554393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3A160D-14C1-A7BD-C20B-9973A916F63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C928A20-C27A-E8D7-E7FD-8BDD23F484F2}"/>
              </a:ext>
            </a:extLst>
          </p:cNvPr>
          <p:cNvSpPr>
            <a:spLocks noGrp="1"/>
          </p:cNvSpPr>
          <p:nvPr>
            <p:ph type="dt" sz="half" idx="10"/>
          </p:nvPr>
        </p:nvSpPr>
        <p:spPr/>
        <p:txBody>
          <a:bodyPr/>
          <a:lstStyle/>
          <a:p>
            <a:fld id="{D69173F3-5AC0-42A5-8D99-93DA7788D70B}" type="datetimeFigureOut">
              <a:rPr kumimoji="1" lang="ja-JP" altLang="en-US" smtClean="0"/>
              <a:t>2022/10/1</a:t>
            </a:fld>
            <a:endParaRPr kumimoji="1" lang="ja-JP" altLang="en-US"/>
          </a:p>
        </p:txBody>
      </p:sp>
      <p:sp>
        <p:nvSpPr>
          <p:cNvPr id="4" name="フッター プレースホルダー 3">
            <a:extLst>
              <a:ext uri="{FF2B5EF4-FFF2-40B4-BE49-F238E27FC236}">
                <a16:creationId xmlns:a16="http://schemas.microsoft.com/office/drawing/2014/main" id="{3E32720D-E028-439A-EC57-C23EC6674A7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595A207-0EB5-B2F1-C357-6E2980D831D4}"/>
              </a:ext>
            </a:extLst>
          </p:cNvPr>
          <p:cNvSpPr>
            <a:spLocks noGrp="1"/>
          </p:cNvSpPr>
          <p:nvPr>
            <p:ph type="sldNum" sz="quarter" idx="12"/>
          </p:nvPr>
        </p:nvSpPr>
        <p:spPr/>
        <p:txBody>
          <a:bodyPr/>
          <a:lstStyle/>
          <a:p>
            <a:fld id="{3222C9BA-9C7B-4675-93F3-583A334E847A}" type="slidenum">
              <a:rPr kumimoji="1" lang="ja-JP" altLang="en-US" smtClean="0"/>
              <a:t>‹#›</a:t>
            </a:fld>
            <a:endParaRPr kumimoji="1" lang="ja-JP" altLang="en-US"/>
          </a:p>
        </p:txBody>
      </p:sp>
    </p:spTree>
    <p:extLst>
      <p:ext uri="{BB962C8B-B14F-4D97-AF65-F5344CB8AC3E}">
        <p14:creationId xmlns:p14="http://schemas.microsoft.com/office/powerpoint/2010/main" val="2793098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C0C00CB-8782-4CFC-F5B3-ADBEA4AF6E9A}"/>
              </a:ext>
            </a:extLst>
          </p:cNvPr>
          <p:cNvSpPr>
            <a:spLocks noGrp="1"/>
          </p:cNvSpPr>
          <p:nvPr>
            <p:ph type="dt" sz="half" idx="10"/>
          </p:nvPr>
        </p:nvSpPr>
        <p:spPr/>
        <p:txBody>
          <a:bodyPr/>
          <a:lstStyle/>
          <a:p>
            <a:fld id="{D69173F3-5AC0-42A5-8D99-93DA7788D70B}" type="datetimeFigureOut">
              <a:rPr kumimoji="1" lang="ja-JP" altLang="en-US" smtClean="0"/>
              <a:t>2022/10/1</a:t>
            </a:fld>
            <a:endParaRPr kumimoji="1" lang="ja-JP" altLang="en-US"/>
          </a:p>
        </p:txBody>
      </p:sp>
      <p:sp>
        <p:nvSpPr>
          <p:cNvPr id="3" name="フッター プレースホルダー 2">
            <a:extLst>
              <a:ext uri="{FF2B5EF4-FFF2-40B4-BE49-F238E27FC236}">
                <a16:creationId xmlns:a16="http://schemas.microsoft.com/office/drawing/2014/main" id="{06A88340-578F-B24B-9716-D3A6C85E668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9E28BD8-253F-51AC-6249-8EDB271388EC}"/>
              </a:ext>
            </a:extLst>
          </p:cNvPr>
          <p:cNvSpPr>
            <a:spLocks noGrp="1"/>
          </p:cNvSpPr>
          <p:nvPr>
            <p:ph type="sldNum" sz="quarter" idx="12"/>
          </p:nvPr>
        </p:nvSpPr>
        <p:spPr/>
        <p:txBody>
          <a:bodyPr/>
          <a:lstStyle/>
          <a:p>
            <a:fld id="{3222C9BA-9C7B-4675-93F3-583A334E847A}" type="slidenum">
              <a:rPr kumimoji="1" lang="ja-JP" altLang="en-US" smtClean="0"/>
              <a:t>‹#›</a:t>
            </a:fld>
            <a:endParaRPr kumimoji="1" lang="ja-JP" altLang="en-US"/>
          </a:p>
        </p:txBody>
      </p:sp>
    </p:spTree>
    <p:extLst>
      <p:ext uri="{BB962C8B-B14F-4D97-AF65-F5344CB8AC3E}">
        <p14:creationId xmlns:p14="http://schemas.microsoft.com/office/powerpoint/2010/main" val="713909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7FEF5A-C1A1-8ADF-79E4-245E9F9326C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0703F27-D396-3022-3FF0-EB64BAA34C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11B296B-AA43-3C1D-752E-0CA857D4BC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E22438B-80A6-9972-7C04-BB8C82F4DD7F}"/>
              </a:ext>
            </a:extLst>
          </p:cNvPr>
          <p:cNvSpPr>
            <a:spLocks noGrp="1"/>
          </p:cNvSpPr>
          <p:nvPr>
            <p:ph type="dt" sz="half" idx="10"/>
          </p:nvPr>
        </p:nvSpPr>
        <p:spPr/>
        <p:txBody>
          <a:bodyPr/>
          <a:lstStyle/>
          <a:p>
            <a:fld id="{D69173F3-5AC0-42A5-8D99-93DA7788D70B}" type="datetimeFigureOut">
              <a:rPr kumimoji="1" lang="ja-JP" altLang="en-US" smtClean="0"/>
              <a:t>2022/10/1</a:t>
            </a:fld>
            <a:endParaRPr kumimoji="1" lang="ja-JP" altLang="en-US"/>
          </a:p>
        </p:txBody>
      </p:sp>
      <p:sp>
        <p:nvSpPr>
          <p:cNvPr id="6" name="フッター プレースホルダー 5">
            <a:extLst>
              <a:ext uri="{FF2B5EF4-FFF2-40B4-BE49-F238E27FC236}">
                <a16:creationId xmlns:a16="http://schemas.microsoft.com/office/drawing/2014/main" id="{D2B54040-50CA-B21B-690B-AEA4BDAB152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8C75319-67B4-C929-0670-1919E4704B1C}"/>
              </a:ext>
            </a:extLst>
          </p:cNvPr>
          <p:cNvSpPr>
            <a:spLocks noGrp="1"/>
          </p:cNvSpPr>
          <p:nvPr>
            <p:ph type="sldNum" sz="quarter" idx="12"/>
          </p:nvPr>
        </p:nvSpPr>
        <p:spPr/>
        <p:txBody>
          <a:bodyPr/>
          <a:lstStyle/>
          <a:p>
            <a:fld id="{3222C9BA-9C7B-4675-93F3-583A334E847A}" type="slidenum">
              <a:rPr kumimoji="1" lang="ja-JP" altLang="en-US" smtClean="0"/>
              <a:t>‹#›</a:t>
            </a:fld>
            <a:endParaRPr kumimoji="1" lang="ja-JP" altLang="en-US"/>
          </a:p>
        </p:txBody>
      </p:sp>
    </p:spTree>
    <p:extLst>
      <p:ext uri="{BB962C8B-B14F-4D97-AF65-F5344CB8AC3E}">
        <p14:creationId xmlns:p14="http://schemas.microsoft.com/office/powerpoint/2010/main" val="1086900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920CB2-A8C2-481F-0DD6-C9365366DD2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1AEBC10-8017-7D73-7CCC-A1D266C8C5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87C8D53-2061-0B89-2698-3E3F616FCF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14B6FF6-29EE-6FBC-9F86-B9E8C48AB5BA}"/>
              </a:ext>
            </a:extLst>
          </p:cNvPr>
          <p:cNvSpPr>
            <a:spLocks noGrp="1"/>
          </p:cNvSpPr>
          <p:nvPr>
            <p:ph type="dt" sz="half" idx="10"/>
          </p:nvPr>
        </p:nvSpPr>
        <p:spPr/>
        <p:txBody>
          <a:bodyPr/>
          <a:lstStyle/>
          <a:p>
            <a:fld id="{D69173F3-5AC0-42A5-8D99-93DA7788D70B}" type="datetimeFigureOut">
              <a:rPr kumimoji="1" lang="ja-JP" altLang="en-US" smtClean="0"/>
              <a:t>2022/10/1</a:t>
            </a:fld>
            <a:endParaRPr kumimoji="1" lang="ja-JP" altLang="en-US"/>
          </a:p>
        </p:txBody>
      </p:sp>
      <p:sp>
        <p:nvSpPr>
          <p:cNvPr id="6" name="フッター プレースホルダー 5">
            <a:extLst>
              <a:ext uri="{FF2B5EF4-FFF2-40B4-BE49-F238E27FC236}">
                <a16:creationId xmlns:a16="http://schemas.microsoft.com/office/drawing/2014/main" id="{6D4359D1-8D2C-DF4A-230E-3CDBBEE7EDE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EB679B6-8881-A764-8E91-B38C3CEC04AC}"/>
              </a:ext>
            </a:extLst>
          </p:cNvPr>
          <p:cNvSpPr>
            <a:spLocks noGrp="1"/>
          </p:cNvSpPr>
          <p:nvPr>
            <p:ph type="sldNum" sz="quarter" idx="12"/>
          </p:nvPr>
        </p:nvSpPr>
        <p:spPr/>
        <p:txBody>
          <a:bodyPr/>
          <a:lstStyle/>
          <a:p>
            <a:fld id="{3222C9BA-9C7B-4675-93F3-583A334E847A}" type="slidenum">
              <a:rPr kumimoji="1" lang="ja-JP" altLang="en-US" smtClean="0"/>
              <a:t>‹#›</a:t>
            </a:fld>
            <a:endParaRPr kumimoji="1" lang="ja-JP" altLang="en-US"/>
          </a:p>
        </p:txBody>
      </p:sp>
    </p:spTree>
    <p:extLst>
      <p:ext uri="{BB962C8B-B14F-4D97-AF65-F5344CB8AC3E}">
        <p14:creationId xmlns:p14="http://schemas.microsoft.com/office/powerpoint/2010/main" val="3237601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7A7AA263-F89A-D40F-3DD0-CB84A15AD3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D1D9A4E-E033-41B5-4763-C04A8A83A3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7790824-E54A-1240-5D22-7788A348FE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9173F3-5AC0-42A5-8D99-93DA7788D70B}" type="datetimeFigureOut">
              <a:rPr kumimoji="1" lang="ja-JP" altLang="en-US" smtClean="0"/>
              <a:t>2022/10/1</a:t>
            </a:fld>
            <a:endParaRPr kumimoji="1" lang="ja-JP" altLang="en-US"/>
          </a:p>
        </p:txBody>
      </p:sp>
      <p:sp>
        <p:nvSpPr>
          <p:cNvPr id="5" name="フッター プレースホルダー 4">
            <a:extLst>
              <a:ext uri="{FF2B5EF4-FFF2-40B4-BE49-F238E27FC236}">
                <a16:creationId xmlns:a16="http://schemas.microsoft.com/office/drawing/2014/main" id="{62DDA893-2AC6-9933-91F3-BEC8C1C047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7B85730-95CD-2397-0D93-77F927C030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22C9BA-9C7B-4675-93F3-583A334E847A}" type="slidenum">
              <a:rPr kumimoji="1" lang="ja-JP" altLang="en-US" smtClean="0"/>
              <a:t>‹#›</a:t>
            </a:fld>
            <a:endParaRPr kumimoji="1" lang="ja-JP" altLang="en-US"/>
          </a:p>
        </p:txBody>
      </p:sp>
    </p:spTree>
    <p:extLst>
      <p:ext uri="{BB962C8B-B14F-4D97-AF65-F5344CB8AC3E}">
        <p14:creationId xmlns:p14="http://schemas.microsoft.com/office/powerpoint/2010/main" val="18719612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F56BA5B6-C530-7164-0329-37B2A96A0CD2}"/>
              </a:ext>
            </a:extLst>
          </p:cNvPr>
          <p:cNvSpPr>
            <a:spLocks noGrp="1"/>
          </p:cNvSpPr>
          <p:nvPr>
            <p:ph type="ctrTitle"/>
          </p:nvPr>
        </p:nvSpPr>
        <p:spPr>
          <a:xfrm>
            <a:off x="1524000" y="1122363"/>
            <a:ext cx="9144000" cy="2387600"/>
          </a:xfrm>
        </p:spPr>
        <p:txBody>
          <a:bodyPr/>
          <a:lstStyle/>
          <a:p>
            <a:r>
              <a:rPr kumimoji="1" lang="en-US" altLang="ja-JP" dirty="0"/>
              <a:t>p.106 </a:t>
            </a:r>
            <a:r>
              <a:rPr kumimoji="1" lang="ja-JP" altLang="en-US" dirty="0"/>
              <a:t>練習</a:t>
            </a:r>
            <a:r>
              <a:rPr kumimoji="1" lang="en-US" altLang="ja-JP" dirty="0"/>
              <a:t>3-5</a:t>
            </a:r>
            <a:endParaRPr kumimoji="1" lang="ja-JP" altLang="en-US" dirty="0"/>
          </a:p>
        </p:txBody>
      </p:sp>
    </p:spTree>
    <p:extLst>
      <p:ext uri="{BB962C8B-B14F-4D97-AF65-F5344CB8AC3E}">
        <p14:creationId xmlns:p14="http://schemas.microsoft.com/office/powerpoint/2010/main" val="4273331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A3868A3A-C6AE-7CA5-557A-4CAEDEDA3E44}"/>
              </a:ext>
            </a:extLst>
          </p:cNvPr>
          <p:cNvSpPr>
            <a:spLocks noGrp="1"/>
          </p:cNvSpPr>
          <p:nvPr>
            <p:ph type="subTitle" idx="1"/>
          </p:nvPr>
        </p:nvSpPr>
        <p:spPr/>
        <p:txBody>
          <a:bodyPr/>
          <a:lstStyle/>
          <a:p>
            <a:endParaRPr kumimoji="1" lang="ja-JP" altLang="en-US"/>
          </a:p>
        </p:txBody>
      </p:sp>
      <p:sp>
        <p:nvSpPr>
          <p:cNvPr id="4" name="タイトル 1">
            <a:extLst>
              <a:ext uri="{FF2B5EF4-FFF2-40B4-BE49-F238E27FC236}">
                <a16:creationId xmlns:a16="http://schemas.microsoft.com/office/drawing/2014/main" id="{F09C217A-FF42-CB95-C419-3E8A5FBE7D38}"/>
              </a:ext>
            </a:extLst>
          </p:cNvPr>
          <p:cNvSpPr txBox="1">
            <a:spLocks/>
          </p:cNvSpPr>
          <p:nvPr/>
        </p:nvSpPr>
        <p:spPr>
          <a:xfrm>
            <a:off x="251792" y="2103437"/>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dirty="0"/>
              <a:t>p.109 </a:t>
            </a:r>
            <a:r>
              <a:rPr lang="ja-JP" altLang="en-US" dirty="0"/>
              <a:t>練習</a:t>
            </a:r>
            <a:r>
              <a:rPr lang="en-US" altLang="ja-JP" dirty="0"/>
              <a:t>3-8</a:t>
            </a:r>
            <a:endParaRPr lang="ja-JP" altLang="en-US" dirty="0"/>
          </a:p>
        </p:txBody>
      </p:sp>
    </p:spTree>
    <p:extLst>
      <p:ext uri="{BB962C8B-B14F-4D97-AF65-F5344CB8AC3E}">
        <p14:creationId xmlns:p14="http://schemas.microsoft.com/office/powerpoint/2010/main" val="375629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4DB07368-0048-F580-EDE3-6C573B336F30}"/>
              </a:ext>
            </a:extLst>
          </p:cNvPr>
          <p:cNvSpPr/>
          <p:nvPr/>
        </p:nvSpPr>
        <p:spPr>
          <a:xfrm>
            <a:off x="4094922" y="475801"/>
            <a:ext cx="2723322" cy="73677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問：研修所の入館は？</a:t>
            </a:r>
          </a:p>
        </p:txBody>
      </p:sp>
      <p:cxnSp>
        <p:nvCxnSpPr>
          <p:cNvPr id="6" name="直線矢印コネクタ 5">
            <a:extLst>
              <a:ext uri="{FF2B5EF4-FFF2-40B4-BE49-F238E27FC236}">
                <a16:creationId xmlns:a16="http://schemas.microsoft.com/office/drawing/2014/main" id="{59FE4DC2-8E68-0F52-8718-E6874EE2F1D3}"/>
              </a:ext>
            </a:extLst>
          </p:cNvPr>
          <p:cNvCxnSpPr/>
          <p:nvPr/>
        </p:nvCxnSpPr>
        <p:spPr>
          <a:xfrm>
            <a:off x="5453270" y="1311967"/>
            <a:ext cx="0" cy="47045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37A36A1B-44F3-8DFF-0AC9-78529579AB99}"/>
              </a:ext>
            </a:extLst>
          </p:cNvPr>
          <p:cNvSpPr/>
          <p:nvPr/>
        </p:nvSpPr>
        <p:spPr>
          <a:xfrm>
            <a:off x="1013076" y="1881811"/>
            <a:ext cx="8329705" cy="1358911"/>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23</a:t>
            </a:r>
            <a:r>
              <a:rPr kumimoji="1" lang="ja-JP" altLang="en-US" dirty="0">
                <a:solidFill>
                  <a:schemeClr val="tx1"/>
                </a:solidFill>
              </a:rPr>
              <a:t>日</a:t>
            </a:r>
            <a:r>
              <a:rPr kumimoji="1" lang="en-US" altLang="ja-JP" dirty="0">
                <a:solidFill>
                  <a:schemeClr val="tx1"/>
                </a:solidFill>
              </a:rPr>
              <a:t>23</a:t>
            </a:r>
            <a:r>
              <a:rPr lang="ja-JP" altLang="en-US" dirty="0">
                <a:solidFill>
                  <a:schemeClr val="tx1"/>
                </a:solidFill>
              </a:rPr>
              <a:t>時までに済ませる。</a:t>
            </a:r>
            <a:endParaRPr kumimoji="1" lang="en-US" altLang="ja-JP" dirty="0">
              <a:solidFill>
                <a:schemeClr val="tx1"/>
              </a:solidFill>
            </a:endParaRPr>
          </a:p>
        </p:txBody>
      </p:sp>
      <p:sp>
        <p:nvSpPr>
          <p:cNvPr id="2" name="矢印: 下 1">
            <a:extLst>
              <a:ext uri="{FF2B5EF4-FFF2-40B4-BE49-F238E27FC236}">
                <a16:creationId xmlns:a16="http://schemas.microsoft.com/office/drawing/2014/main" id="{94795111-A860-0888-1AB9-0A0C1B56602C}"/>
              </a:ext>
            </a:extLst>
          </p:cNvPr>
          <p:cNvSpPr/>
          <p:nvPr/>
        </p:nvSpPr>
        <p:spPr>
          <a:xfrm>
            <a:off x="2229961" y="3488373"/>
            <a:ext cx="659298" cy="636105"/>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矢印: 下 2">
            <a:extLst>
              <a:ext uri="{FF2B5EF4-FFF2-40B4-BE49-F238E27FC236}">
                <a16:creationId xmlns:a16="http://schemas.microsoft.com/office/drawing/2014/main" id="{06EAB565-5701-CECE-F3DB-B69861E047CB}"/>
              </a:ext>
            </a:extLst>
          </p:cNvPr>
          <p:cNvSpPr/>
          <p:nvPr/>
        </p:nvSpPr>
        <p:spPr>
          <a:xfrm rot="10800000">
            <a:off x="8074169" y="3488373"/>
            <a:ext cx="659298" cy="636105"/>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427B57A5-AB5B-E15B-2116-6190F51CA134}"/>
              </a:ext>
            </a:extLst>
          </p:cNvPr>
          <p:cNvSpPr/>
          <p:nvPr/>
        </p:nvSpPr>
        <p:spPr>
          <a:xfrm>
            <a:off x="672833" y="4525824"/>
            <a:ext cx="3721550" cy="132556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施設の門限が</a:t>
            </a:r>
            <a:r>
              <a:rPr lang="en-US" altLang="ja-JP" dirty="0">
                <a:solidFill>
                  <a:schemeClr val="tx1"/>
                </a:solidFill>
              </a:rPr>
              <a:t>23</a:t>
            </a:r>
            <a:r>
              <a:rPr lang="ja-JP" altLang="en-US" dirty="0">
                <a:solidFill>
                  <a:schemeClr val="tx1"/>
                </a:solidFill>
              </a:rPr>
              <a:t>時までだから。</a:t>
            </a:r>
            <a:endParaRPr kumimoji="1" lang="en-US" altLang="ja-JP" dirty="0">
              <a:solidFill>
                <a:schemeClr val="tx1"/>
              </a:solidFill>
            </a:endParaRPr>
          </a:p>
        </p:txBody>
      </p:sp>
      <p:sp>
        <p:nvSpPr>
          <p:cNvPr id="8" name="テキスト ボックス 7">
            <a:extLst>
              <a:ext uri="{FF2B5EF4-FFF2-40B4-BE49-F238E27FC236}">
                <a16:creationId xmlns:a16="http://schemas.microsoft.com/office/drawing/2014/main" id="{8D220A58-78AC-F6B3-6B38-2A6F443EC192}"/>
              </a:ext>
            </a:extLst>
          </p:cNvPr>
          <p:cNvSpPr txBox="1"/>
          <p:nvPr/>
        </p:nvSpPr>
        <p:spPr>
          <a:xfrm>
            <a:off x="2962146" y="3647399"/>
            <a:ext cx="659298" cy="369332"/>
          </a:xfrm>
          <a:prstGeom prst="rect">
            <a:avLst/>
          </a:prstGeom>
          <a:noFill/>
        </p:spPr>
        <p:txBody>
          <a:bodyPr wrap="square" rtlCol="0">
            <a:spAutoFit/>
          </a:bodyPr>
          <a:lstStyle/>
          <a:p>
            <a:r>
              <a:rPr lang="ja-JP" altLang="en-US" dirty="0"/>
              <a:t>なぜ</a:t>
            </a:r>
            <a:endParaRPr kumimoji="1" lang="ja-JP" altLang="en-US" dirty="0"/>
          </a:p>
        </p:txBody>
      </p:sp>
      <p:sp>
        <p:nvSpPr>
          <p:cNvPr id="9" name="テキスト ボックス 8">
            <a:extLst>
              <a:ext uri="{FF2B5EF4-FFF2-40B4-BE49-F238E27FC236}">
                <a16:creationId xmlns:a16="http://schemas.microsoft.com/office/drawing/2014/main" id="{15DDEC70-588D-BDCA-3B54-172A2CC2D703}"/>
              </a:ext>
            </a:extLst>
          </p:cNvPr>
          <p:cNvSpPr txBox="1"/>
          <p:nvPr/>
        </p:nvSpPr>
        <p:spPr>
          <a:xfrm>
            <a:off x="8733466" y="3621759"/>
            <a:ext cx="1477619" cy="369332"/>
          </a:xfrm>
          <a:prstGeom prst="rect">
            <a:avLst/>
          </a:prstGeom>
          <a:noFill/>
        </p:spPr>
        <p:txBody>
          <a:bodyPr wrap="square" rtlCol="0">
            <a:spAutoFit/>
          </a:bodyPr>
          <a:lstStyle/>
          <a:p>
            <a:r>
              <a:rPr kumimoji="1" lang="ja-JP" altLang="en-US" dirty="0"/>
              <a:t>だから</a:t>
            </a:r>
          </a:p>
        </p:txBody>
      </p:sp>
    </p:spTree>
    <p:extLst>
      <p:ext uri="{BB962C8B-B14F-4D97-AF65-F5344CB8AC3E}">
        <p14:creationId xmlns:p14="http://schemas.microsoft.com/office/powerpoint/2010/main" val="314758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4DB07368-0048-F580-EDE3-6C573B336F30}"/>
              </a:ext>
            </a:extLst>
          </p:cNvPr>
          <p:cNvSpPr/>
          <p:nvPr/>
        </p:nvSpPr>
        <p:spPr>
          <a:xfrm>
            <a:off x="4094922" y="475801"/>
            <a:ext cx="2723322" cy="73677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問：食事は？</a:t>
            </a:r>
          </a:p>
        </p:txBody>
      </p:sp>
      <p:cxnSp>
        <p:nvCxnSpPr>
          <p:cNvPr id="6" name="直線矢印コネクタ 5">
            <a:extLst>
              <a:ext uri="{FF2B5EF4-FFF2-40B4-BE49-F238E27FC236}">
                <a16:creationId xmlns:a16="http://schemas.microsoft.com/office/drawing/2014/main" id="{59FE4DC2-8E68-0F52-8718-E6874EE2F1D3}"/>
              </a:ext>
            </a:extLst>
          </p:cNvPr>
          <p:cNvCxnSpPr/>
          <p:nvPr/>
        </p:nvCxnSpPr>
        <p:spPr>
          <a:xfrm>
            <a:off x="5453270" y="1311967"/>
            <a:ext cx="0" cy="47045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37A36A1B-44F3-8DFF-0AC9-78529579AB99}"/>
              </a:ext>
            </a:extLst>
          </p:cNvPr>
          <p:cNvSpPr/>
          <p:nvPr/>
        </p:nvSpPr>
        <p:spPr>
          <a:xfrm>
            <a:off x="1013076" y="1881811"/>
            <a:ext cx="9742635" cy="1358911"/>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a:t>
            </a:r>
            <a:r>
              <a:rPr lang="en-US" altLang="ja-JP" dirty="0">
                <a:solidFill>
                  <a:schemeClr val="tx1"/>
                </a:solidFill>
              </a:rPr>
              <a:t>23</a:t>
            </a:r>
            <a:r>
              <a:rPr lang="ja-JP" altLang="en-US" dirty="0">
                <a:solidFill>
                  <a:schemeClr val="tx1"/>
                </a:solidFill>
              </a:rPr>
              <a:t>日の夜は入館前に済ませるか、入館後に購入したものを研修所の食堂で食べる。</a:t>
            </a:r>
            <a:endParaRPr lang="en-US" altLang="ja-JP" dirty="0">
              <a:solidFill>
                <a:schemeClr val="tx1"/>
              </a:solidFill>
            </a:endParaRPr>
          </a:p>
          <a:p>
            <a:pPr algn="ctr"/>
            <a:r>
              <a:rPr kumimoji="1" lang="ja-JP" altLang="en-US" dirty="0">
                <a:solidFill>
                  <a:schemeClr val="tx1"/>
                </a:solidFill>
              </a:rPr>
              <a:t>・</a:t>
            </a:r>
            <a:r>
              <a:rPr kumimoji="1" lang="en-US" altLang="ja-JP" dirty="0">
                <a:solidFill>
                  <a:schemeClr val="tx1"/>
                </a:solidFill>
              </a:rPr>
              <a:t>24</a:t>
            </a:r>
            <a:r>
              <a:rPr kumimoji="1" lang="ja-JP" altLang="en-US" dirty="0">
                <a:solidFill>
                  <a:schemeClr val="tx1"/>
                </a:solidFill>
              </a:rPr>
              <a:t>日の朝は各自で済ませる。</a:t>
            </a:r>
            <a:endParaRPr kumimoji="1" lang="en-US" altLang="ja-JP" dirty="0">
              <a:solidFill>
                <a:schemeClr val="tx1"/>
              </a:solidFill>
            </a:endParaRPr>
          </a:p>
        </p:txBody>
      </p:sp>
      <p:sp>
        <p:nvSpPr>
          <p:cNvPr id="2" name="矢印: 下 1">
            <a:extLst>
              <a:ext uri="{FF2B5EF4-FFF2-40B4-BE49-F238E27FC236}">
                <a16:creationId xmlns:a16="http://schemas.microsoft.com/office/drawing/2014/main" id="{94795111-A860-0888-1AB9-0A0C1B56602C}"/>
              </a:ext>
            </a:extLst>
          </p:cNvPr>
          <p:cNvSpPr/>
          <p:nvPr/>
        </p:nvSpPr>
        <p:spPr>
          <a:xfrm>
            <a:off x="2229961" y="3488373"/>
            <a:ext cx="659298" cy="636105"/>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矢印: 下 2">
            <a:extLst>
              <a:ext uri="{FF2B5EF4-FFF2-40B4-BE49-F238E27FC236}">
                <a16:creationId xmlns:a16="http://schemas.microsoft.com/office/drawing/2014/main" id="{06EAB565-5701-CECE-F3DB-B69861E047CB}"/>
              </a:ext>
            </a:extLst>
          </p:cNvPr>
          <p:cNvSpPr/>
          <p:nvPr/>
        </p:nvSpPr>
        <p:spPr>
          <a:xfrm rot="10800000">
            <a:off x="8074169" y="3488373"/>
            <a:ext cx="659298" cy="636105"/>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427B57A5-AB5B-E15B-2116-6190F51CA134}"/>
              </a:ext>
            </a:extLst>
          </p:cNvPr>
          <p:cNvSpPr/>
          <p:nvPr/>
        </p:nvSpPr>
        <p:spPr>
          <a:xfrm>
            <a:off x="672833" y="4525824"/>
            <a:ext cx="3721550" cy="132556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研修所での食事の提供はないか</a:t>
            </a:r>
            <a:r>
              <a:rPr lang="ja-JP" altLang="en-US" dirty="0">
                <a:solidFill>
                  <a:schemeClr val="tx1"/>
                </a:solidFill>
              </a:rPr>
              <a:t>ら。</a:t>
            </a:r>
            <a:endParaRPr kumimoji="1" lang="en-US" altLang="ja-JP" dirty="0">
              <a:solidFill>
                <a:schemeClr val="tx1"/>
              </a:solidFill>
            </a:endParaRPr>
          </a:p>
        </p:txBody>
      </p:sp>
      <p:sp>
        <p:nvSpPr>
          <p:cNvPr id="8" name="テキスト ボックス 7">
            <a:extLst>
              <a:ext uri="{FF2B5EF4-FFF2-40B4-BE49-F238E27FC236}">
                <a16:creationId xmlns:a16="http://schemas.microsoft.com/office/drawing/2014/main" id="{8D220A58-78AC-F6B3-6B38-2A6F443EC192}"/>
              </a:ext>
            </a:extLst>
          </p:cNvPr>
          <p:cNvSpPr txBox="1"/>
          <p:nvPr/>
        </p:nvSpPr>
        <p:spPr>
          <a:xfrm>
            <a:off x="2962146" y="3647399"/>
            <a:ext cx="659298" cy="369332"/>
          </a:xfrm>
          <a:prstGeom prst="rect">
            <a:avLst/>
          </a:prstGeom>
          <a:noFill/>
        </p:spPr>
        <p:txBody>
          <a:bodyPr wrap="square" rtlCol="0">
            <a:spAutoFit/>
          </a:bodyPr>
          <a:lstStyle/>
          <a:p>
            <a:r>
              <a:rPr lang="ja-JP" altLang="en-US" dirty="0"/>
              <a:t>なぜ</a:t>
            </a:r>
            <a:endParaRPr kumimoji="1" lang="ja-JP" altLang="en-US" dirty="0"/>
          </a:p>
        </p:txBody>
      </p:sp>
      <p:sp>
        <p:nvSpPr>
          <p:cNvPr id="9" name="テキスト ボックス 8">
            <a:extLst>
              <a:ext uri="{FF2B5EF4-FFF2-40B4-BE49-F238E27FC236}">
                <a16:creationId xmlns:a16="http://schemas.microsoft.com/office/drawing/2014/main" id="{15DDEC70-588D-BDCA-3B54-172A2CC2D703}"/>
              </a:ext>
            </a:extLst>
          </p:cNvPr>
          <p:cNvSpPr txBox="1"/>
          <p:nvPr/>
        </p:nvSpPr>
        <p:spPr>
          <a:xfrm>
            <a:off x="8733466" y="3621759"/>
            <a:ext cx="1477619" cy="369332"/>
          </a:xfrm>
          <a:prstGeom prst="rect">
            <a:avLst/>
          </a:prstGeom>
          <a:noFill/>
        </p:spPr>
        <p:txBody>
          <a:bodyPr wrap="square" rtlCol="0">
            <a:spAutoFit/>
          </a:bodyPr>
          <a:lstStyle/>
          <a:p>
            <a:r>
              <a:rPr kumimoji="1" lang="ja-JP" altLang="en-US" dirty="0"/>
              <a:t>だから</a:t>
            </a:r>
          </a:p>
        </p:txBody>
      </p:sp>
    </p:spTree>
    <p:extLst>
      <p:ext uri="{BB962C8B-B14F-4D97-AF65-F5344CB8AC3E}">
        <p14:creationId xmlns:p14="http://schemas.microsoft.com/office/powerpoint/2010/main" val="2598036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4DB07368-0048-F580-EDE3-6C573B336F30}"/>
              </a:ext>
            </a:extLst>
          </p:cNvPr>
          <p:cNvSpPr/>
          <p:nvPr/>
        </p:nvSpPr>
        <p:spPr>
          <a:xfrm>
            <a:off x="4094922" y="475801"/>
            <a:ext cx="2723322" cy="73677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問：持参品は？</a:t>
            </a:r>
          </a:p>
        </p:txBody>
      </p:sp>
      <p:cxnSp>
        <p:nvCxnSpPr>
          <p:cNvPr id="6" name="直線矢印コネクタ 5">
            <a:extLst>
              <a:ext uri="{FF2B5EF4-FFF2-40B4-BE49-F238E27FC236}">
                <a16:creationId xmlns:a16="http://schemas.microsoft.com/office/drawing/2014/main" id="{59FE4DC2-8E68-0F52-8718-E6874EE2F1D3}"/>
              </a:ext>
            </a:extLst>
          </p:cNvPr>
          <p:cNvCxnSpPr/>
          <p:nvPr/>
        </p:nvCxnSpPr>
        <p:spPr>
          <a:xfrm>
            <a:off x="5453270" y="1311967"/>
            <a:ext cx="0" cy="47045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37A36A1B-44F3-8DFF-0AC9-78529579AB99}"/>
              </a:ext>
            </a:extLst>
          </p:cNvPr>
          <p:cNvSpPr/>
          <p:nvPr/>
        </p:nvSpPr>
        <p:spPr>
          <a:xfrm>
            <a:off x="1013076" y="1881811"/>
            <a:ext cx="9742635" cy="1358911"/>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必須：</a:t>
            </a:r>
            <a:r>
              <a:rPr lang="en-US" altLang="ja-JP" dirty="0">
                <a:solidFill>
                  <a:schemeClr val="tx1"/>
                </a:solidFill>
              </a:rPr>
              <a:t>ID</a:t>
            </a:r>
            <a:r>
              <a:rPr lang="ja-JP" altLang="en-US" dirty="0">
                <a:solidFill>
                  <a:schemeClr val="tx1"/>
                </a:solidFill>
              </a:rPr>
              <a:t>カード</a:t>
            </a:r>
            <a:endParaRPr lang="en-US" altLang="ja-JP" dirty="0">
              <a:solidFill>
                <a:schemeClr val="tx1"/>
              </a:solidFill>
            </a:endParaRPr>
          </a:p>
          <a:p>
            <a:pPr algn="ctr"/>
            <a:r>
              <a:rPr lang="ja-JP" altLang="en-US" dirty="0">
                <a:solidFill>
                  <a:schemeClr val="tx1"/>
                </a:solidFill>
              </a:rPr>
              <a:t>任意：宿泊に必要な用具</a:t>
            </a:r>
            <a:endParaRPr kumimoji="1" lang="en-US" altLang="ja-JP" dirty="0">
              <a:solidFill>
                <a:schemeClr val="tx1"/>
              </a:solidFill>
            </a:endParaRPr>
          </a:p>
        </p:txBody>
      </p:sp>
      <p:sp>
        <p:nvSpPr>
          <p:cNvPr id="2" name="矢印: 下 1">
            <a:extLst>
              <a:ext uri="{FF2B5EF4-FFF2-40B4-BE49-F238E27FC236}">
                <a16:creationId xmlns:a16="http://schemas.microsoft.com/office/drawing/2014/main" id="{94795111-A860-0888-1AB9-0A0C1B56602C}"/>
              </a:ext>
            </a:extLst>
          </p:cNvPr>
          <p:cNvSpPr/>
          <p:nvPr/>
        </p:nvSpPr>
        <p:spPr>
          <a:xfrm>
            <a:off x="2229961" y="3488373"/>
            <a:ext cx="659298" cy="636105"/>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矢印: 下 2">
            <a:extLst>
              <a:ext uri="{FF2B5EF4-FFF2-40B4-BE49-F238E27FC236}">
                <a16:creationId xmlns:a16="http://schemas.microsoft.com/office/drawing/2014/main" id="{06EAB565-5701-CECE-F3DB-B69861E047CB}"/>
              </a:ext>
            </a:extLst>
          </p:cNvPr>
          <p:cNvSpPr/>
          <p:nvPr/>
        </p:nvSpPr>
        <p:spPr>
          <a:xfrm rot="10800000">
            <a:off x="8074169" y="3488373"/>
            <a:ext cx="659298" cy="636105"/>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427B57A5-AB5B-E15B-2116-6190F51CA134}"/>
              </a:ext>
            </a:extLst>
          </p:cNvPr>
          <p:cNvSpPr/>
          <p:nvPr/>
        </p:nvSpPr>
        <p:spPr>
          <a:xfrm>
            <a:off x="672833" y="4525824"/>
            <a:ext cx="3721550" cy="132556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本社に入るのに</a:t>
            </a:r>
            <a:r>
              <a:rPr kumimoji="1" lang="en-US" altLang="ja-JP" dirty="0">
                <a:solidFill>
                  <a:schemeClr val="tx1"/>
                </a:solidFill>
              </a:rPr>
              <a:t>ID</a:t>
            </a:r>
            <a:r>
              <a:rPr kumimoji="1" lang="ja-JP" altLang="en-US" dirty="0">
                <a:solidFill>
                  <a:schemeClr val="tx1"/>
                </a:solidFill>
              </a:rPr>
              <a:t>カードが必要</a:t>
            </a:r>
            <a:endParaRPr kumimoji="1" lang="en-US" altLang="ja-JP" dirty="0">
              <a:solidFill>
                <a:schemeClr val="tx1"/>
              </a:solidFill>
            </a:endParaRPr>
          </a:p>
        </p:txBody>
      </p:sp>
      <p:sp>
        <p:nvSpPr>
          <p:cNvPr id="8" name="テキスト ボックス 7">
            <a:extLst>
              <a:ext uri="{FF2B5EF4-FFF2-40B4-BE49-F238E27FC236}">
                <a16:creationId xmlns:a16="http://schemas.microsoft.com/office/drawing/2014/main" id="{8D220A58-78AC-F6B3-6B38-2A6F443EC192}"/>
              </a:ext>
            </a:extLst>
          </p:cNvPr>
          <p:cNvSpPr txBox="1"/>
          <p:nvPr/>
        </p:nvSpPr>
        <p:spPr>
          <a:xfrm>
            <a:off x="2962146" y="3647399"/>
            <a:ext cx="659298" cy="369332"/>
          </a:xfrm>
          <a:prstGeom prst="rect">
            <a:avLst/>
          </a:prstGeom>
          <a:noFill/>
        </p:spPr>
        <p:txBody>
          <a:bodyPr wrap="square" rtlCol="0">
            <a:spAutoFit/>
          </a:bodyPr>
          <a:lstStyle/>
          <a:p>
            <a:r>
              <a:rPr lang="ja-JP" altLang="en-US" dirty="0"/>
              <a:t>なぜ</a:t>
            </a:r>
            <a:endParaRPr kumimoji="1" lang="ja-JP" altLang="en-US" dirty="0"/>
          </a:p>
        </p:txBody>
      </p:sp>
      <p:sp>
        <p:nvSpPr>
          <p:cNvPr id="9" name="テキスト ボックス 8">
            <a:extLst>
              <a:ext uri="{FF2B5EF4-FFF2-40B4-BE49-F238E27FC236}">
                <a16:creationId xmlns:a16="http://schemas.microsoft.com/office/drawing/2014/main" id="{15DDEC70-588D-BDCA-3B54-172A2CC2D703}"/>
              </a:ext>
            </a:extLst>
          </p:cNvPr>
          <p:cNvSpPr txBox="1"/>
          <p:nvPr/>
        </p:nvSpPr>
        <p:spPr>
          <a:xfrm>
            <a:off x="8733466" y="3621759"/>
            <a:ext cx="1477619" cy="369332"/>
          </a:xfrm>
          <a:prstGeom prst="rect">
            <a:avLst/>
          </a:prstGeom>
          <a:noFill/>
        </p:spPr>
        <p:txBody>
          <a:bodyPr wrap="square" rtlCol="0">
            <a:spAutoFit/>
          </a:bodyPr>
          <a:lstStyle/>
          <a:p>
            <a:r>
              <a:rPr kumimoji="1" lang="ja-JP" altLang="en-US" dirty="0"/>
              <a:t>だから</a:t>
            </a:r>
          </a:p>
        </p:txBody>
      </p:sp>
      <p:sp>
        <p:nvSpPr>
          <p:cNvPr id="10" name="テキスト ボックス 9">
            <a:extLst>
              <a:ext uri="{FF2B5EF4-FFF2-40B4-BE49-F238E27FC236}">
                <a16:creationId xmlns:a16="http://schemas.microsoft.com/office/drawing/2014/main" id="{77CB0215-F196-56AA-7EF5-AE664CA08C62}"/>
              </a:ext>
            </a:extLst>
          </p:cNvPr>
          <p:cNvSpPr txBox="1"/>
          <p:nvPr/>
        </p:nvSpPr>
        <p:spPr>
          <a:xfrm>
            <a:off x="528108" y="6175814"/>
            <a:ext cx="6765237" cy="369332"/>
          </a:xfrm>
          <a:prstGeom prst="rect">
            <a:avLst/>
          </a:prstGeom>
          <a:noFill/>
        </p:spPr>
        <p:txBody>
          <a:bodyPr wrap="square" rtlCol="0">
            <a:spAutoFit/>
          </a:bodyPr>
          <a:lstStyle/>
          <a:p>
            <a:r>
              <a:rPr kumimoji="1" lang="ja-JP" altLang="en-US" dirty="0"/>
              <a:t>切り口：必須な持ち物と任意の持ち物。</a:t>
            </a:r>
          </a:p>
        </p:txBody>
      </p:sp>
      <p:sp>
        <p:nvSpPr>
          <p:cNvPr id="11" name="正方形/長方形 10">
            <a:extLst>
              <a:ext uri="{FF2B5EF4-FFF2-40B4-BE49-F238E27FC236}">
                <a16:creationId xmlns:a16="http://schemas.microsoft.com/office/drawing/2014/main" id="{2D4E8E3F-EF7B-E830-2C17-C59E939B5346}"/>
              </a:ext>
            </a:extLst>
          </p:cNvPr>
          <p:cNvSpPr/>
          <p:nvPr/>
        </p:nvSpPr>
        <p:spPr>
          <a:xfrm>
            <a:off x="4620979" y="4525824"/>
            <a:ext cx="4279619" cy="132556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研修所に宿泊用品の用意はないから。</a:t>
            </a:r>
            <a:endParaRPr kumimoji="1" lang="en-US" altLang="ja-JP" dirty="0">
              <a:solidFill>
                <a:schemeClr val="tx1"/>
              </a:solidFill>
            </a:endParaRPr>
          </a:p>
        </p:txBody>
      </p:sp>
    </p:spTree>
    <p:extLst>
      <p:ext uri="{BB962C8B-B14F-4D97-AF65-F5344CB8AC3E}">
        <p14:creationId xmlns:p14="http://schemas.microsoft.com/office/powerpoint/2010/main" val="265421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4DB07368-0048-F580-EDE3-6C573B336F30}"/>
              </a:ext>
            </a:extLst>
          </p:cNvPr>
          <p:cNvSpPr/>
          <p:nvPr/>
        </p:nvSpPr>
        <p:spPr>
          <a:xfrm>
            <a:off x="4094922" y="475801"/>
            <a:ext cx="2723322" cy="73677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問：アクセスは？</a:t>
            </a:r>
          </a:p>
        </p:txBody>
      </p:sp>
      <p:cxnSp>
        <p:nvCxnSpPr>
          <p:cNvPr id="6" name="直線矢印コネクタ 5">
            <a:extLst>
              <a:ext uri="{FF2B5EF4-FFF2-40B4-BE49-F238E27FC236}">
                <a16:creationId xmlns:a16="http://schemas.microsoft.com/office/drawing/2014/main" id="{59FE4DC2-8E68-0F52-8718-E6874EE2F1D3}"/>
              </a:ext>
            </a:extLst>
          </p:cNvPr>
          <p:cNvCxnSpPr/>
          <p:nvPr/>
        </p:nvCxnSpPr>
        <p:spPr>
          <a:xfrm>
            <a:off x="5453270" y="1311967"/>
            <a:ext cx="0" cy="47045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37A36A1B-44F3-8DFF-0AC9-78529579AB99}"/>
              </a:ext>
            </a:extLst>
          </p:cNvPr>
          <p:cNvSpPr/>
          <p:nvPr/>
        </p:nvSpPr>
        <p:spPr>
          <a:xfrm>
            <a:off x="2269432" y="1881811"/>
            <a:ext cx="7073349" cy="88789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電車で約</a:t>
            </a:r>
            <a:r>
              <a:rPr kumimoji="1" lang="en-US" altLang="ja-JP" dirty="0">
                <a:solidFill>
                  <a:schemeClr val="tx1"/>
                </a:solidFill>
              </a:rPr>
              <a:t>40</a:t>
            </a:r>
            <a:r>
              <a:rPr kumimoji="1" lang="ja-JP" altLang="en-US" dirty="0">
                <a:solidFill>
                  <a:schemeClr val="tx1"/>
                </a:solidFill>
              </a:rPr>
              <a:t>分だが、</a:t>
            </a:r>
            <a:r>
              <a:rPr lang="ja-JP" altLang="en-US" dirty="0">
                <a:solidFill>
                  <a:schemeClr val="tx1"/>
                </a:solidFill>
              </a:rPr>
              <a:t>余裕をもって行動してほしい。</a:t>
            </a:r>
            <a:endParaRPr kumimoji="1" lang="en-US" altLang="ja-JP" dirty="0">
              <a:solidFill>
                <a:schemeClr val="tx1"/>
              </a:solidFill>
            </a:endParaRPr>
          </a:p>
        </p:txBody>
      </p:sp>
      <p:sp>
        <p:nvSpPr>
          <p:cNvPr id="8" name="矢印: 下 7">
            <a:extLst>
              <a:ext uri="{FF2B5EF4-FFF2-40B4-BE49-F238E27FC236}">
                <a16:creationId xmlns:a16="http://schemas.microsoft.com/office/drawing/2014/main" id="{04DC2456-E281-057D-356A-971742B7362C}"/>
              </a:ext>
            </a:extLst>
          </p:cNvPr>
          <p:cNvSpPr/>
          <p:nvPr/>
        </p:nvSpPr>
        <p:spPr>
          <a:xfrm>
            <a:off x="2269432" y="2994991"/>
            <a:ext cx="659298" cy="636105"/>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下 8">
            <a:extLst>
              <a:ext uri="{FF2B5EF4-FFF2-40B4-BE49-F238E27FC236}">
                <a16:creationId xmlns:a16="http://schemas.microsoft.com/office/drawing/2014/main" id="{9811D96E-0C7C-244E-25C5-7AE0F18D8F65}"/>
              </a:ext>
            </a:extLst>
          </p:cNvPr>
          <p:cNvSpPr/>
          <p:nvPr/>
        </p:nvSpPr>
        <p:spPr>
          <a:xfrm rot="10800000">
            <a:off x="8113640" y="2994991"/>
            <a:ext cx="659298" cy="636105"/>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D531A963-C43F-D1FE-9860-23303541AC7E}"/>
              </a:ext>
            </a:extLst>
          </p:cNvPr>
          <p:cNvSpPr/>
          <p:nvPr/>
        </p:nvSpPr>
        <p:spPr>
          <a:xfrm>
            <a:off x="727710" y="4032442"/>
            <a:ext cx="3083444" cy="132556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通勤ラッシュで遅れがち</a:t>
            </a:r>
            <a:endParaRPr kumimoji="1" lang="en-US" altLang="ja-JP" dirty="0">
              <a:solidFill>
                <a:schemeClr val="tx1"/>
              </a:solidFill>
            </a:endParaRPr>
          </a:p>
        </p:txBody>
      </p:sp>
      <p:sp>
        <p:nvSpPr>
          <p:cNvPr id="12" name="テキスト ボックス 11">
            <a:extLst>
              <a:ext uri="{FF2B5EF4-FFF2-40B4-BE49-F238E27FC236}">
                <a16:creationId xmlns:a16="http://schemas.microsoft.com/office/drawing/2014/main" id="{14657085-DF62-297C-190C-9A4AF5FBB342}"/>
              </a:ext>
            </a:extLst>
          </p:cNvPr>
          <p:cNvSpPr txBox="1"/>
          <p:nvPr/>
        </p:nvSpPr>
        <p:spPr>
          <a:xfrm>
            <a:off x="3001617" y="3154017"/>
            <a:ext cx="659298" cy="369332"/>
          </a:xfrm>
          <a:prstGeom prst="rect">
            <a:avLst/>
          </a:prstGeom>
          <a:noFill/>
        </p:spPr>
        <p:txBody>
          <a:bodyPr wrap="square" rtlCol="0">
            <a:spAutoFit/>
          </a:bodyPr>
          <a:lstStyle/>
          <a:p>
            <a:r>
              <a:rPr lang="ja-JP" altLang="en-US" dirty="0"/>
              <a:t>なぜ</a:t>
            </a:r>
            <a:endParaRPr kumimoji="1" lang="ja-JP" altLang="en-US" dirty="0"/>
          </a:p>
        </p:txBody>
      </p:sp>
      <p:sp>
        <p:nvSpPr>
          <p:cNvPr id="13" name="テキスト ボックス 12">
            <a:extLst>
              <a:ext uri="{FF2B5EF4-FFF2-40B4-BE49-F238E27FC236}">
                <a16:creationId xmlns:a16="http://schemas.microsoft.com/office/drawing/2014/main" id="{6E0CA595-D5AF-2D06-198E-DC31B340E597}"/>
              </a:ext>
            </a:extLst>
          </p:cNvPr>
          <p:cNvSpPr txBox="1"/>
          <p:nvPr/>
        </p:nvSpPr>
        <p:spPr>
          <a:xfrm>
            <a:off x="8772937" y="3128377"/>
            <a:ext cx="1477619" cy="369332"/>
          </a:xfrm>
          <a:prstGeom prst="rect">
            <a:avLst/>
          </a:prstGeom>
          <a:noFill/>
        </p:spPr>
        <p:txBody>
          <a:bodyPr wrap="square" rtlCol="0">
            <a:spAutoFit/>
          </a:bodyPr>
          <a:lstStyle/>
          <a:p>
            <a:r>
              <a:rPr kumimoji="1" lang="ja-JP" altLang="en-US" dirty="0"/>
              <a:t>だから</a:t>
            </a:r>
          </a:p>
        </p:txBody>
      </p:sp>
      <p:sp>
        <p:nvSpPr>
          <p:cNvPr id="14" name="テキスト ボックス 13">
            <a:extLst>
              <a:ext uri="{FF2B5EF4-FFF2-40B4-BE49-F238E27FC236}">
                <a16:creationId xmlns:a16="http://schemas.microsoft.com/office/drawing/2014/main" id="{79154BB4-643A-EB47-4E02-C6CAE6290088}"/>
              </a:ext>
            </a:extLst>
          </p:cNvPr>
          <p:cNvSpPr txBox="1"/>
          <p:nvPr/>
        </p:nvSpPr>
        <p:spPr>
          <a:xfrm>
            <a:off x="712303" y="5867097"/>
            <a:ext cx="10089458" cy="923330"/>
          </a:xfrm>
          <a:prstGeom prst="rect">
            <a:avLst/>
          </a:prstGeom>
          <a:noFill/>
        </p:spPr>
        <p:txBody>
          <a:bodyPr wrap="square" rtlCol="0">
            <a:spAutoFit/>
          </a:bodyPr>
          <a:lstStyle/>
          <a:p>
            <a:r>
              <a:rPr kumimoji="1" lang="ja-JP" altLang="en-US" dirty="0"/>
              <a:t>切り口：余裕を持って行動してほしい理由。</a:t>
            </a:r>
            <a:endParaRPr kumimoji="1" lang="en-US" altLang="ja-JP" dirty="0"/>
          </a:p>
          <a:p>
            <a:endParaRPr lang="en-US" altLang="ja-JP" dirty="0"/>
          </a:p>
          <a:p>
            <a:r>
              <a:rPr kumimoji="1" lang="ja-JP" altLang="en-US" dirty="0"/>
              <a:t>・ここで伝えたいのは本社アクセスの詳細ではなく、朝は混み合うからはやめに来いって話。</a:t>
            </a:r>
          </a:p>
        </p:txBody>
      </p:sp>
    </p:spTree>
    <p:extLst>
      <p:ext uri="{BB962C8B-B14F-4D97-AF65-F5344CB8AC3E}">
        <p14:creationId xmlns:p14="http://schemas.microsoft.com/office/powerpoint/2010/main" val="1361695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4DB07368-0048-F580-EDE3-6C573B336F30}"/>
              </a:ext>
            </a:extLst>
          </p:cNvPr>
          <p:cNvSpPr/>
          <p:nvPr/>
        </p:nvSpPr>
        <p:spPr>
          <a:xfrm>
            <a:off x="4094922" y="475801"/>
            <a:ext cx="2723322" cy="73677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問：いつまでに？</a:t>
            </a:r>
          </a:p>
        </p:txBody>
      </p:sp>
      <p:cxnSp>
        <p:nvCxnSpPr>
          <p:cNvPr id="6" name="直線矢印コネクタ 5">
            <a:extLst>
              <a:ext uri="{FF2B5EF4-FFF2-40B4-BE49-F238E27FC236}">
                <a16:creationId xmlns:a16="http://schemas.microsoft.com/office/drawing/2014/main" id="{59FE4DC2-8E68-0F52-8718-E6874EE2F1D3}"/>
              </a:ext>
            </a:extLst>
          </p:cNvPr>
          <p:cNvCxnSpPr/>
          <p:nvPr/>
        </p:nvCxnSpPr>
        <p:spPr>
          <a:xfrm>
            <a:off x="5453270" y="1311967"/>
            <a:ext cx="0" cy="47045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37A36A1B-44F3-8DFF-0AC9-78529579AB99}"/>
              </a:ext>
            </a:extLst>
          </p:cNvPr>
          <p:cNvSpPr/>
          <p:nvPr/>
        </p:nvSpPr>
        <p:spPr>
          <a:xfrm>
            <a:off x="2269432" y="1881811"/>
            <a:ext cx="7073349" cy="88789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8/23</a:t>
            </a:r>
            <a:r>
              <a:rPr kumimoji="1" lang="ja-JP" altLang="en-US" dirty="0">
                <a:solidFill>
                  <a:schemeClr val="tx1"/>
                </a:solidFill>
              </a:rPr>
              <a:t>日までに。</a:t>
            </a:r>
            <a:endParaRPr kumimoji="1" lang="en-US" altLang="ja-JP" dirty="0">
              <a:solidFill>
                <a:schemeClr val="tx1"/>
              </a:solidFill>
            </a:endParaRPr>
          </a:p>
        </p:txBody>
      </p:sp>
      <p:sp>
        <p:nvSpPr>
          <p:cNvPr id="8" name="矢印: 下 7">
            <a:extLst>
              <a:ext uri="{FF2B5EF4-FFF2-40B4-BE49-F238E27FC236}">
                <a16:creationId xmlns:a16="http://schemas.microsoft.com/office/drawing/2014/main" id="{04DC2456-E281-057D-356A-971742B7362C}"/>
              </a:ext>
            </a:extLst>
          </p:cNvPr>
          <p:cNvSpPr/>
          <p:nvPr/>
        </p:nvSpPr>
        <p:spPr>
          <a:xfrm>
            <a:off x="2269432" y="2994991"/>
            <a:ext cx="659298" cy="636105"/>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下 8">
            <a:extLst>
              <a:ext uri="{FF2B5EF4-FFF2-40B4-BE49-F238E27FC236}">
                <a16:creationId xmlns:a16="http://schemas.microsoft.com/office/drawing/2014/main" id="{9811D96E-0C7C-244E-25C5-7AE0F18D8F65}"/>
              </a:ext>
            </a:extLst>
          </p:cNvPr>
          <p:cNvSpPr/>
          <p:nvPr/>
        </p:nvSpPr>
        <p:spPr>
          <a:xfrm rot="10800000">
            <a:off x="8113640" y="2994991"/>
            <a:ext cx="659298" cy="636105"/>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D531A963-C43F-D1FE-9860-23303541AC7E}"/>
              </a:ext>
            </a:extLst>
          </p:cNvPr>
          <p:cNvSpPr/>
          <p:nvPr/>
        </p:nvSpPr>
        <p:spPr>
          <a:xfrm>
            <a:off x="712304" y="4032442"/>
            <a:ext cx="3083444" cy="132556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表彰式の準備があるから。</a:t>
            </a:r>
            <a:endParaRPr kumimoji="1" lang="en-US" altLang="ja-JP" dirty="0">
              <a:solidFill>
                <a:schemeClr val="tx1"/>
              </a:solidFill>
            </a:endParaRPr>
          </a:p>
        </p:txBody>
      </p:sp>
      <p:sp>
        <p:nvSpPr>
          <p:cNvPr id="12" name="テキスト ボックス 11">
            <a:extLst>
              <a:ext uri="{FF2B5EF4-FFF2-40B4-BE49-F238E27FC236}">
                <a16:creationId xmlns:a16="http://schemas.microsoft.com/office/drawing/2014/main" id="{14657085-DF62-297C-190C-9A4AF5FBB342}"/>
              </a:ext>
            </a:extLst>
          </p:cNvPr>
          <p:cNvSpPr txBox="1"/>
          <p:nvPr/>
        </p:nvSpPr>
        <p:spPr>
          <a:xfrm>
            <a:off x="3001617" y="3154017"/>
            <a:ext cx="659298" cy="369332"/>
          </a:xfrm>
          <a:prstGeom prst="rect">
            <a:avLst/>
          </a:prstGeom>
          <a:noFill/>
        </p:spPr>
        <p:txBody>
          <a:bodyPr wrap="square" rtlCol="0">
            <a:spAutoFit/>
          </a:bodyPr>
          <a:lstStyle/>
          <a:p>
            <a:r>
              <a:rPr lang="ja-JP" altLang="en-US" dirty="0"/>
              <a:t>なぜ</a:t>
            </a:r>
            <a:endParaRPr kumimoji="1" lang="ja-JP" altLang="en-US" dirty="0"/>
          </a:p>
        </p:txBody>
      </p:sp>
      <p:sp>
        <p:nvSpPr>
          <p:cNvPr id="13" name="テキスト ボックス 12">
            <a:extLst>
              <a:ext uri="{FF2B5EF4-FFF2-40B4-BE49-F238E27FC236}">
                <a16:creationId xmlns:a16="http://schemas.microsoft.com/office/drawing/2014/main" id="{6E0CA595-D5AF-2D06-198E-DC31B340E597}"/>
              </a:ext>
            </a:extLst>
          </p:cNvPr>
          <p:cNvSpPr txBox="1"/>
          <p:nvPr/>
        </p:nvSpPr>
        <p:spPr>
          <a:xfrm>
            <a:off x="8772937" y="3128377"/>
            <a:ext cx="1477619" cy="369332"/>
          </a:xfrm>
          <a:prstGeom prst="rect">
            <a:avLst/>
          </a:prstGeom>
          <a:noFill/>
        </p:spPr>
        <p:txBody>
          <a:bodyPr wrap="square" rtlCol="0">
            <a:spAutoFit/>
          </a:bodyPr>
          <a:lstStyle/>
          <a:p>
            <a:r>
              <a:rPr kumimoji="1" lang="ja-JP" altLang="en-US" dirty="0"/>
              <a:t>だから</a:t>
            </a:r>
          </a:p>
        </p:txBody>
      </p:sp>
      <p:sp>
        <p:nvSpPr>
          <p:cNvPr id="14" name="テキスト ボックス 13">
            <a:extLst>
              <a:ext uri="{FF2B5EF4-FFF2-40B4-BE49-F238E27FC236}">
                <a16:creationId xmlns:a16="http://schemas.microsoft.com/office/drawing/2014/main" id="{79154BB4-643A-EB47-4E02-C6CAE6290088}"/>
              </a:ext>
            </a:extLst>
          </p:cNvPr>
          <p:cNvSpPr txBox="1"/>
          <p:nvPr/>
        </p:nvSpPr>
        <p:spPr>
          <a:xfrm>
            <a:off x="613627" y="5867098"/>
            <a:ext cx="6765237" cy="369332"/>
          </a:xfrm>
          <a:prstGeom prst="rect">
            <a:avLst/>
          </a:prstGeom>
          <a:noFill/>
        </p:spPr>
        <p:txBody>
          <a:bodyPr wrap="square" rtlCol="0">
            <a:spAutoFit/>
          </a:bodyPr>
          <a:lstStyle/>
          <a:p>
            <a:r>
              <a:rPr kumimoji="1" lang="ja-JP" altLang="en-US" dirty="0"/>
              <a:t>切り口：期日</a:t>
            </a:r>
            <a:r>
              <a:rPr kumimoji="1" lang="en-US" altLang="ja-JP" dirty="0"/>
              <a:t>8/23</a:t>
            </a:r>
            <a:r>
              <a:rPr kumimoji="1" lang="ja-JP" altLang="en-US" dirty="0"/>
              <a:t>に設定する上での理由。</a:t>
            </a:r>
          </a:p>
        </p:txBody>
      </p:sp>
    </p:spTree>
    <p:extLst>
      <p:ext uri="{BB962C8B-B14F-4D97-AF65-F5344CB8AC3E}">
        <p14:creationId xmlns:p14="http://schemas.microsoft.com/office/powerpoint/2010/main" val="4160257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A3868A3A-C6AE-7CA5-557A-4CAEDEDA3E44}"/>
              </a:ext>
            </a:extLst>
          </p:cNvPr>
          <p:cNvSpPr>
            <a:spLocks noGrp="1"/>
          </p:cNvSpPr>
          <p:nvPr>
            <p:ph type="subTitle" idx="1"/>
          </p:nvPr>
        </p:nvSpPr>
        <p:spPr/>
        <p:txBody>
          <a:bodyPr/>
          <a:lstStyle/>
          <a:p>
            <a:endParaRPr kumimoji="1" lang="ja-JP" altLang="en-US"/>
          </a:p>
        </p:txBody>
      </p:sp>
      <p:sp>
        <p:nvSpPr>
          <p:cNvPr id="4" name="タイトル 1">
            <a:extLst>
              <a:ext uri="{FF2B5EF4-FFF2-40B4-BE49-F238E27FC236}">
                <a16:creationId xmlns:a16="http://schemas.microsoft.com/office/drawing/2014/main" id="{F09C217A-FF42-CB95-C419-3E8A5FBE7D38}"/>
              </a:ext>
            </a:extLst>
          </p:cNvPr>
          <p:cNvSpPr txBox="1">
            <a:spLocks/>
          </p:cNvSpPr>
          <p:nvPr/>
        </p:nvSpPr>
        <p:spPr>
          <a:xfrm>
            <a:off x="251792" y="2103437"/>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dirty="0"/>
              <a:t>p.110 </a:t>
            </a:r>
            <a:r>
              <a:rPr lang="ja-JP" altLang="en-US" dirty="0"/>
              <a:t>練習</a:t>
            </a:r>
            <a:r>
              <a:rPr lang="en-US" altLang="ja-JP" dirty="0"/>
              <a:t>3-9</a:t>
            </a:r>
            <a:endParaRPr lang="ja-JP" altLang="en-US" dirty="0"/>
          </a:p>
        </p:txBody>
      </p:sp>
    </p:spTree>
    <p:extLst>
      <p:ext uri="{BB962C8B-B14F-4D97-AF65-F5344CB8AC3E}">
        <p14:creationId xmlns:p14="http://schemas.microsoft.com/office/powerpoint/2010/main" val="3392675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713CAE-D5A5-8DBD-6803-D53EB1622C00}"/>
              </a:ext>
            </a:extLst>
          </p:cNvPr>
          <p:cNvSpPr>
            <a:spLocks noGrp="1"/>
          </p:cNvSpPr>
          <p:nvPr>
            <p:ph type="title"/>
          </p:nvPr>
        </p:nvSpPr>
        <p:spPr/>
        <p:txBody>
          <a:bodyPr/>
          <a:lstStyle/>
          <a:p>
            <a:r>
              <a:rPr kumimoji="1" lang="ja-JP" altLang="en-US" dirty="0"/>
              <a:t>問</a:t>
            </a:r>
            <a:r>
              <a:rPr kumimoji="1" lang="en-US" altLang="ja-JP" dirty="0"/>
              <a:t>1:</a:t>
            </a:r>
            <a:br>
              <a:rPr kumimoji="1" lang="en-US" altLang="ja-JP" dirty="0"/>
            </a:br>
            <a:r>
              <a:rPr kumimoji="1" lang="en-US" altLang="ja-JP" dirty="0"/>
              <a:t> </a:t>
            </a:r>
            <a:endParaRPr kumimoji="1" lang="ja-JP" altLang="en-US" dirty="0"/>
          </a:p>
        </p:txBody>
      </p:sp>
      <p:sp>
        <p:nvSpPr>
          <p:cNvPr id="3" name="コンテンツ プレースホルダー 2">
            <a:extLst>
              <a:ext uri="{FF2B5EF4-FFF2-40B4-BE49-F238E27FC236}">
                <a16:creationId xmlns:a16="http://schemas.microsoft.com/office/drawing/2014/main" id="{4C155BE1-CDCA-8F55-6F16-1DED5F5B021F}"/>
              </a:ext>
            </a:extLst>
          </p:cNvPr>
          <p:cNvSpPr>
            <a:spLocks noGrp="1"/>
          </p:cNvSpPr>
          <p:nvPr>
            <p:ph idx="1"/>
          </p:nvPr>
        </p:nvSpPr>
        <p:spPr>
          <a:xfrm>
            <a:off x="930298" y="1325665"/>
            <a:ext cx="10515600" cy="4351338"/>
          </a:xfrm>
        </p:spPr>
        <p:txBody>
          <a:bodyPr/>
          <a:lstStyle/>
          <a:p>
            <a:pPr marL="0" indent="0">
              <a:buNone/>
            </a:pPr>
            <a:r>
              <a:rPr lang="ja-JP" altLang="en-US" dirty="0"/>
              <a:t>・いつまでに計画を立てたいと思っているかの目論見。</a:t>
            </a:r>
            <a:endParaRPr kumimoji="1" lang="ja-JP" altLang="en-US" dirty="0"/>
          </a:p>
        </p:txBody>
      </p:sp>
    </p:spTree>
    <p:extLst>
      <p:ext uri="{BB962C8B-B14F-4D97-AF65-F5344CB8AC3E}">
        <p14:creationId xmlns:p14="http://schemas.microsoft.com/office/powerpoint/2010/main" val="28613883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4DB07368-0048-F580-EDE3-6C573B336F30}"/>
              </a:ext>
            </a:extLst>
          </p:cNvPr>
          <p:cNvSpPr/>
          <p:nvPr/>
        </p:nvSpPr>
        <p:spPr>
          <a:xfrm>
            <a:off x="4094922" y="475801"/>
            <a:ext cx="2723322" cy="73677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問：依頼の背景は？</a:t>
            </a:r>
          </a:p>
        </p:txBody>
      </p:sp>
      <p:cxnSp>
        <p:nvCxnSpPr>
          <p:cNvPr id="6" name="直線矢印コネクタ 5">
            <a:extLst>
              <a:ext uri="{FF2B5EF4-FFF2-40B4-BE49-F238E27FC236}">
                <a16:creationId xmlns:a16="http://schemas.microsoft.com/office/drawing/2014/main" id="{59FE4DC2-8E68-0F52-8718-E6874EE2F1D3}"/>
              </a:ext>
            </a:extLst>
          </p:cNvPr>
          <p:cNvCxnSpPr/>
          <p:nvPr/>
        </p:nvCxnSpPr>
        <p:spPr>
          <a:xfrm>
            <a:off x="5453270" y="1311967"/>
            <a:ext cx="0" cy="47045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37A36A1B-44F3-8DFF-0AC9-78529579AB99}"/>
              </a:ext>
            </a:extLst>
          </p:cNvPr>
          <p:cNvSpPr/>
          <p:nvPr/>
        </p:nvSpPr>
        <p:spPr>
          <a:xfrm>
            <a:off x="2269432" y="1881811"/>
            <a:ext cx="7073349" cy="88789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商品化のための条件を満たすものにするために</a:t>
            </a:r>
            <a:endParaRPr kumimoji="1" lang="en-US" altLang="ja-JP" dirty="0">
              <a:solidFill>
                <a:schemeClr val="tx1"/>
              </a:solidFill>
            </a:endParaRPr>
          </a:p>
          <a:p>
            <a:pPr algn="ctr"/>
            <a:r>
              <a:rPr kumimoji="1" lang="ja-JP" altLang="en-US" dirty="0">
                <a:solidFill>
                  <a:schemeClr val="tx1"/>
                </a:solidFill>
              </a:rPr>
              <a:t>検討を進める計画を立てたい。</a:t>
            </a:r>
            <a:endParaRPr kumimoji="1" lang="en-US" altLang="ja-JP" dirty="0">
              <a:solidFill>
                <a:schemeClr val="tx1"/>
              </a:solidFill>
            </a:endParaRPr>
          </a:p>
        </p:txBody>
      </p:sp>
    </p:spTree>
    <p:extLst>
      <p:ext uri="{BB962C8B-B14F-4D97-AF65-F5344CB8AC3E}">
        <p14:creationId xmlns:p14="http://schemas.microsoft.com/office/powerpoint/2010/main" val="3105535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4DB07368-0048-F580-EDE3-6C573B336F30}"/>
              </a:ext>
            </a:extLst>
          </p:cNvPr>
          <p:cNvSpPr/>
          <p:nvPr/>
        </p:nvSpPr>
        <p:spPr>
          <a:xfrm>
            <a:off x="4094922" y="475801"/>
            <a:ext cx="2723322" cy="73677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問：依頼の内容は？</a:t>
            </a:r>
          </a:p>
        </p:txBody>
      </p:sp>
      <p:cxnSp>
        <p:nvCxnSpPr>
          <p:cNvPr id="6" name="直線矢印コネクタ 5">
            <a:extLst>
              <a:ext uri="{FF2B5EF4-FFF2-40B4-BE49-F238E27FC236}">
                <a16:creationId xmlns:a16="http://schemas.microsoft.com/office/drawing/2014/main" id="{59FE4DC2-8E68-0F52-8718-E6874EE2F1D3}"/>
              </a:ext>
            </a:extLst>
          </p:cNvPr>
          <p:cNvCxnSpPr/>
          <p:nvPr/>
        </p:nvCxnSpPr>
        <p:spPr>
          <a:xfrm>
            <a:off x="5453270" y="1311967"/>
            <a:ext cx="0" cy="47045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37A36A1B-44F3-8DFF-0AC9-78529579AB99}"/>
              </a:ext>
            </a:extLst>
          </p:cNvPr>
          <p:cNvSpPr/>
          <p:nvPr/>
        </p:nvSpPr>
        <p:spPr>
          <a:xfrm>
            <a:off x="1013076" y="1881811"/>
            <a:ext cx="9742635" cy="1358911"/>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ヒアリングをしたいのでスケジュールを教えてほしい。</a:t>
            </a:r>
            <a:endParaRPr kumimoji="1" lang="en-US" altLang="ja-JP" dirty="0">
              <a:solidFill>
                <a:schemeClr val="tx1"/>
              </a:solidFill>
            </a:endParaRPr>
          </a:p>
        </p:txBody>
      </p:sp>
      <p:sp>
        <p:nvSpPr>
          <p:cNvPr id="2" name="矢印: 下 1">
            <a:extLst>
              <a:ext uri="{FF2B5EF4-FFF2-40B4-BE49-F238E27FC236}">
                <a16:creationId xmlns:a16="http://schemas.microsoft.com/office/drawing/2014/main" id="{94795111-A860-0888-1AB9-0A0C1B56602C}"/>
              </a:ext>
            </a:extLst>
          </p:cNvPr>
          <p:cNvSpPr/>
          <p:nvPr/>
        </p:nvSpPr>
        <p:spPr>
          <a:xfrm>
            <a:off x="2229961" y="3488373"/>
            <a:ext cx="659298" cy="636105"/>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矢印: 下 2">
            <a:extLst>
              <a:ext uri="{FF2B5EF4-FFF2-40B4-BE49-F238E27FC236}">
                <a16:creationId xmlns:a16="http://schemas.microsoft.com/office/drawing/2014/main" id="{06EAB565-5701-CECE-F3DB-B69861E047CB}"/>
              </a:ext>
            </a:extLst>
          </p:cNvPr>
          <p:cNvSpPr/>
          <p:nvPr/>
        </p:nvSpPr>
        <p:spPr>
          <a:xfrm rot="10800000">
            <a:off x="8074169" y="3488373"/>
            <a:ext cx="659298" cy="636105"/>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427B57A5-AB5B-E15B-2116-6190F51CA134}"/>
              </a:ext>
            </a:extLst>
          </p:cNvPr>
          <p:cNvSpPr/>
          <p:nvPr/>
        </p:nvSpPr>
        <p:spPr>
          <a:xfrm>
            <a:off x="672833" y="4525824"/>
            <a:ext cx="10082878" cy="132556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計画検討のために、</a:t>
            </a:r>
            <a:endParaRPr kumimoji="1" lang="en-US" altLang="ja-JP" dirty="0">
              <a:solidFill>
                <a:schemeClr val="tx1"/>
              </a:solidFill>
            </a:endParaRPr>
          </a:p>
          <a:p>
            <a:pPr algn="ctr"/>
            <a:r>
              <a:rPr lang="ja-JP" altLang="en-US" dirty="0">
                <a:solidFill>
                  <a:schemeClr val="tx1"/>
                </a:solidFill>
              </a:rPr>
              <a:t>・どのような商品に海洋性コラーゲンが活用できそうか？</a:t>
            </a:r>
            <a:endParaRPr lang="en-US" altLang="ja-JP" dirty="0">
              <a:solidFill>
                <a:schemeClr val="tx1"/>
              </a:solidFill>
            </a:endParaRPr>
          </a:p>
          <a:p>
            <a:pPr algn="ctr"/>
            <a:r>
              <a:rPr kumimoji="1" lang="ja-JP" altLang="en-US" dirty="0">
                <a:solidFill>
                  <a:schemeClr val="tx1"/>
                </a:solidFill>
              </a:rPr>
              <a:t>・海洋性コラーゲンを活用する際の安全面、コスト面についてどう考えるか？</a:t>
            </a:r>
            <a:endParaRPr kumimoji="1" lang="en-US" altLang="ja-JP" dirty="0">
              <a:solidFill>
                <a:schemeClr val="tx1"/>
              </a:solidFill>
            </a:endParaRPr>
          </a:p>
          <a:p>
            <a:pPr algn="ctr"/>
            <a:r>
              <a:rPr kumimoji="1" lang="ja-JP" altLang="en-US" dirty="0">
                <a:solidFill>
                  <a:schemeClr val="tx1"/>
                </a:solidFill>
              </a:rPr>
              <a:t>について見解を聞きたい。</a:t>
            </a:r>
            <a:endParaRPr kumimoji="1" lang="en-US" altLang="ja-JP" dirty="0">
              <a:solidFill>
                <a:schemeClr val="tx1"/>
              </a:solidFill>
            </a:endParaRPr>
          </a:p>
        </p:txBody>
      </p:sp>
      <p:sp>
        <p:nvSpPr>
          <p:cNvPr id="8" name="テキスト ボックス 7">
            <a:extLst>
              <a:ext uri="{FF2B5EF4-FFF2-40B4-BE49-F238E27FC236}">
                <a16:creationId xmlns:a16="http://schemas.microsoft.com/office/drawing/2014/main" id="{8D220A58-78AC-F6B3-6B38-2A6F443EC192}"/>
              </a:ext>
            </a:extLst>
          </p:cNvPr>
          <p:cNvSpPr txBox="1"/>
          <p:nvPr/>
        </p:nvSpPr>
        <p:spPr>
          <a:xfrm>
            <a:off x="2962146" y="3647399"/>
            <a:ext cx="659298" cy="369332"/>
          </a:xfrm>
          <a:prstGeom prst="rect">
            <a:avLst/>
          </a:prstGeom>
          <a:noFill/>
        </p:spPr>
        <p:txBody>
          <a:bodyPr wrap="square" rtlCol="0">
            <a:spAutoFit/>
          </a:bodyPr>
          <a:lstStyle/>
          <a:p>
            <a:r>
              <a:rPr lang="ja-JP" altLang="en-US" dirty="0"/>
              <a:t>なぜ</a:t>
            </a:r>
            <a:endParaRPr kumimoji="1" lang="ja-JP" altLang="en-US" dirty="0"/>
          </a:p>
        </p:txBody>
      </p:sp>
      <p:sp>
        <p:nvSpPr>
          <p:cNvPr id="9" name="テキスト ボックス 8">
            <a:extLst>
              <a:ext uri="{FF2B5EF4-FFF2-40B4-BE49-F238E27FC236}">
                <a16:creationId xmlns:a16="http://schemas.microsoft.com/office/drawing/2014/main" id="{15DDEC70-588D-BDCA-3B54-172A2CC2D703}"/>
              </a:ext>
            </a:extLst>
          </p:cNvPr>
          <p:cNvSpPr txBox="1"/>
          <p:nvPr/>
        </p:nvSpPr>
        <p:spPr>
          <a:xfrm>
            <a:off x="8733466" y="3621759"/>
            <a:ext cx="1477619" cy="369332"/>
          </a:xfrm>
          <a:prstGeom prst="rect">
            <a:avLst/>
          </a:prstGeom>
          <a:noFill/>
        </p:spPr>
        <p:txBody>
          <a:bodyPr wrap="square" rtlCol="0">
            <a:spAutoFit/>
          </a:bodyPr>
          <a:lstStyle/>
          <a:p>
            <a:r>
              <a:rPr kumimoji="1" lang="ja-JP" altLang="en-US" dirty="0"/>
              <a:t>だから</a:t>
            </a:r>
          </a:p>
        </p:txBody>
      </p:sp>
      <p:sp>
        <p:nvSpPr>
          <p:cNvPr id="10" name="テキスト ボックス 9">
            <a:extLst>
              <a:ext uri="{FF2B5EF4-FFF2-40B4-BE49-F238E27FC236}">
                <a16:creationId xmlns:a16="http://schemas.microsoft.com/office/drawing/2014/main" id="{77CB0215-F196-56AA-7EF5-AE664CA08C62}"/>
              </a:ext>
            </a:extLst>
          </p:cNvPr>
          <p:cNvSpPr txBox="1"/>
          <p:nvPr/>
        </p:nvSpPr>
        <p:spPr>
          <a:xfrm>
            <a:off x="528108" y="6175814"/>
            <a:ext cx="6765237" cy="369332"/>
          </a:xfrm>
          <a:prstGeom prst="rect">
            <a:avLst/>
          </a:prstGeom>
          <a:noFill/>
        </p:spPr>
        <p:txBody>
          <a:bodyPr wrap="square" rtlCol="0">
            <a:spAutoFit/>
          </a:bodyPr>
          <a:lstStyle/>
          <a:p>
            <a:r>
              <a:rPr kumimoji="1" lang="ja-JP" altLang="en-US" dirty="0"/>
              <a:t>切り口：どうしてヒアリングを行いたいか</a:t>
            </a:r>
          </a:p>
        </p:txBody>
      </p:sp>
    </p:spTree>
    <p:extLst>
      <p:ext uri="{BB962C8B-B14F-4D97-AF65-F5344CB8AC3E}">
        <p14:creationId xmlns:p14="http://schemas.microsoft.com/office/powerpoint/2010/main" val="3126790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4DB07368-0048-F580-EDE3-6C573B336F30}"/>
              </a:ext>
            </a:extLst>
          </p:cNvPr>
          <p:cNvSpPr/>
          <p:nvPr/>
        </p:nvSpPr>
        <p:spPr>
          <a:xfrm>
            <a:off x="4094922" y="475801"/>
            <a:ext cx="2723322" cy="73677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問：社内便利用者に何をしてほしいか？</a:t>
            </a:r>
          </a:p>
        </p:txBody>
      </p:sp>
      <p:cxnSp>
        <p:nvCxnSpPr>
          <p:cNvPr id="6" name="直線矢印コネクタ 5">
            <a:extLst>
              <a:ext uri="{FF2B5EF4-FFF2-40B4-BE49-F238E27FC236}">
                <a16:creationId xmlns:a16="http://schemas.microsoft.com/office/drawing/2014/main" id="{59FE4DC2-8E68-0F52-8718-E6874EE2F1D3}"/>
              </a:ext>
            </a:extLst>
          </p:cNvPr>
          <p:cNvCxnSpPr/>
          <p:nvPr/>
        </p:nvCxnSpPr>
        <p:spPr>
          <a:xfrm>
            <a:off x="5453270" y="1311967"/>
            <a:ext cx="0" cy="47045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37A36A1B-44F3-8DFF-0AC9-78529579AB99}"/>
              </a:ext>
            </a:extLst>
          </p:cNvPr>
          <p:cNvSpPr/>
          <p:nvPr/>
        </p:nvSpPr>
        <p:spPr>
          <a:xfrm>
            <a:off x="2269432" y="1881811"/>
            <a:ext cx="7073349" cy="88789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伝票の記載漏れについて見直すように協力してもらいたい。</a:t>
            </a:r>
          </a:p>
        </p:txBody>
      </p:sp>
      <p:sp>
        <p:nvSpPr>
          <p:cNvPr id="8" name="矢印: 下 7">
            <a:extLst>
              <a:ext uri="{FF2B5EF4-FFF2-40B4-BE49-F238E27FC236}">
                <a16:creationId xmlns:a16="http://schemas.microsoft.com/office/drawing/2014/main" id="{04DC2456-E281-057D-356A-971742B7362C}"/>
              </a:ext>
            </a:extLst>
          </p:cNvPr>
          <p:cNvSpPr/>
          <p:nvPr/>
        </p:nvSpPr>
        <p:spPr>
          <a:xfrm>
            <a:off x="2269432" y="2994991"/>
            <a:ext cx="659298" cy="636105"/>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下 8">
            <a:extLst>
              <a:ext uri="{FF2B5EF4-FFF2-40B4-BE49-F238E27FC236}">
                <a16:creationId xmlns:a16="http://schemas.microsoft.com/office/drawing/2014/main" id="{9811D96E-0C7C-244E-25C5-7AE0F18D8F65}"/>
              </a:ext>
            </a:extLst>
          </p:cNvPr>
          <p:cNvSpPr/>
          <p:nvPr/>
        </p:nvSpPr>
        <p:spPr>
          <a:xfrm rot="10800000">
            <a:off x="8113640" y="2994991"/>
            <a:ext cx="659298" cy="636105"/>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B63CCBA7-6758-546A-7A15-813C2BB86271}"/>
              </a:ext>
            </a:extLst>
          </p:cNvPr>
          <p:cNvSpPr/>
          <p:nvPr/>
        </p:nvSpPr>
        <p:spPr>
          <a:xfrm>
            <a:off x="274980" y="3949151"/>
            <a:ext cx="4668081" cy="132556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どこに配布していいか確認するのに工数がかかる</a:t>
            </a:r>
          </a:p>
        </p:txBody>
      </p:sp>
      <p:sp>
        <p:nvSpPr>
          <p:cNvPr id="11" name="正方形/長方形 10">
            <a:extLst>
              <a:ext uri="{FF2B5EF4-FFF2-40B4-BE49-F238E27FC236}">
                <a16:creationId xmlns:a16="http://schemas.microsoft.com/office/drawing/2014/main" id="{D531A963-C43F-D1FE-9860-23303541AC7E}"/>
              </a:ext>
            </a:extLst>
          </p:cNvPr>
          <p:cNvSpPr/>
          <p:nvPr/>
        </p:nvSpPr>
        <p:spPr>
          <a:xfrm>
            <a:off x="6324598" y="3949151"/>
            <a:ext cx="4668081" cy="132556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新人が多いので記載に漏れがあると</a:t>
            </a:r>
            <a:endParaRPr kumimoji="1" lang="en-US" altLang="ja-JP" dirty="0">
              <a:solidFill>
                <a:schemeClr val="tx1"/>
              </a:solidFill>
            </a:endParaRPr>
          </a:p>
          <a:p>
            <a:pPr algn="ctr"/>
            <a:r>
              <a:rPr kumimoji="1" lang="ja-JP" altLang="en-US" dirty="0">
                <a:solidFill>
                  <a:schemeClr val="tx1"/>
                </a:solidFill>
              </a:rPr>
              <a:t>仕分けに時間がかかる。</a:t>
            </a:r>
            <a:endParaRPr kumimoji="1" lang="en-US" altLang="ja-JP" dirty="0">
              <a:solidFill>
                <a:schemeClr val="tx1"/>
              </a:solidFill>
            </a:endParaRPr>
          </a:p>
        </p:txBody>
      </p:sp>
      <p:sp>
        <p:nvSpPr>
          <p:cNvPr id="12" name="テキスト ボックス 11">
            <a:extLst>
              <a:ext uri="{FF2B5EF4-FFF2-40B4-BE49-F238E27FC236}">
                <a16:creationId xmlns:a16="http://schemas.microsoft.com/office/drawing/2014/main" id="{14657085-DF62-297C-190C-9A4AF5FBB342}"/>
              </a:ext>
            </a:extLst>
          </p:cNvPr>
          <p:cNvSpPr txBox="1"/>
          <p:nvPr/>
        </p:nvSpPr>
        <p:spPr>
          <a:xfrm>
            <a:off x="3001617" y="3154017"/>
            <a:ext cx="659298" cy="369332"/>
          </a:xfrm>
          <a:prstGeom prst="rect">
            <a:avLst/>
          </a:prstGeom>
          <a:noFill/>
        </p:spPr>
        <p:txBody>
          <a:bodyPr wrap="square" rtlCol="0">
            <a:spAutoFit/>
          </a:bodyPr>
          <a:lstStyle/>
          <a:p>
            <a:r>
              <a:rPr lang="ja-JP" altLang="en-US" dirty="0"/>
              <a:t>なぜ</a:t>
            </a:r>
            <a:endParaRPr kumimoji="1" lang="ja-JP" altLang="en-US" dirty="0"/>
          </a:p>
        </p:txBody>
      </p:sp>
      <p:sp>
        <p:nvSpPr>
          <p:cNvPr id="13" name="テキスト ボックス 12">
            <a:extLst>
              <a:ext uri="{FF2B5EF4-FFF2-40B4-BE49-F238E27FC236}">
                <a16:creationId xmlns:a16="http://schemas.microsoft.com/office/drawing/2014/main" id="{6E0CA595-D5AF-2D06-198E-DC31B340E597}"/>
              </a:ext>
            </a:extLst>
          </p:cNvPr>
          <p:cNvSpPr txBox="1"/>
          <p:nvPr/>
        </p:nvSpPr>
        <p:spPr>
          <a:xfrm>
            <a:off x="8772937" y="3128377"/>
            <a:ext cx="1477619" cy="369332"/>
          </a:xfrm>
          <a:prstGeom prst="rect">
            <a:avLst/>
          </a:prstGeom>
          <a:noFill/>
        </p:spPr>
        <p:txBody>
          <a:bodyPr wrap="square" rtlCol="0">
            <a:spAutoFit/>
          </a:bodyPr>
          <a:lstStyle/>
          <a:p>
            <a:r>
              <a:rPr kumimoji="1" lang="ja-JP" altLang="en-US" dirty="0"/>
              <a:t>だから</a:t>
            </a:r>
          </a:p>
        </p:txBody>
      </p:sp>
      <p:sp>
        <p:nvSpPr>
          <p:cNvPr id="14" name="テキスト ボックス 13">
            <a:extLst>
              <a:ext uri="{FF2B5EF4-FFF2-40B4-BE49-F238E27FC236}">
                <a16:creationId xmlns:a16="http://schemas.microsoft.com/office/drawing/2014/main" id="{79154BB4-643A-EB47-4E02-C6CAE6290088}"/>
              </a:ext>
            </a:extLst>
          </p:cNvPr>
          <p:cNvSpPr txBox="1"/>
          <p:nvPr/>
        </p:nvSpPr>
        <p:spPr>
          <a:xfrm>
            <a:off x="712303" y="5867097"/>
            <a:ext cx="6765237" cy="369332"/>
          </a:xfrm>
          <a:prstGeom prst="rect">
            <a:avLst/>
          </a:prstGeom>
          <a:noFill/>
        </p:spPr>
        <p:txBody>
          <a:bodyPr wrap="square" rtlCol="0">
            <a:spAutoFit/>
          </a:bodyPr>
          <a:lstStyle/>
          <a:p>
            <a:r>
              <a:rPr kumimoji="1" lang="ja-JP" altLang="en-US" dirty="0"/>
              <a:t>切り口：工数がかかる内部的、外部的な要因</a:t>
            </a:r>
          </a:p>
        </p:txBody>
      </p:sp>
    </p:spTree>
    <p:extLst>
      <p:ext uri="{BB962C8B-B14F-4D97-AF65-F5344CB8AC3E}">
        <p14:creationId xmlns:p14="http://schemas.microsoft.com/office/powerpoint/2010/main" val="22883521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A3868A3A-C6AE-7CA5-557A-4CAEDEDA3E44}"/>
              </a:ext>
            </a:extLst>
          </p:cNvPr>
          <p:cNvSpPr>
            <a:spLocks noGrp="1"/>
          </p:cNvSpPr>
          <p:nvPr>
            <p:ph type="subTitle" idx="1"/>
          </p:nvPr>
        </p:nvSpPr>
        <p:spPr/>
        <p:txBody>
          <a:bodyPr/>
          <a:lstStyle/>
          <a:p>
            <a:endParaRPr kumimoji="1" lang="ja-JP" altLang="en-US"/>
          </a:p>
        </p:txBody>
      </p:sp>
      <p:sp>
        <p:nvSpPr>
          <p:cNvPr id="4" name="タイトル 1">
            <a:extLst>
              <a:ext uri="{FF2B5EF4-FFF2-40B4-BE49-F238E27FC236}">
                <a16:creationId xmlns:a16="http://schemas.microsoft.com/office/drawing/2014/main" id="{F09C217A-FF42-CB95-C419-3E8A5FBE7D38}"/>
              </a:ext>
            </a:extLst>
          </p:cNvPr>
          <p:cNvSpPr txBox="1">
            <a:spLocks/>
          </p:cNvSpPr>
          <p:nvPr/>
        </p:nvSpPr>
        <p:spPr>
          <a:xfrm>
            <a:off x="251792" y="2103437"/>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dirty="0"/>
              <a:t>p.111 </a:t>
            </a:r>
            <a:r>
              <a:rPr lang="ja-JP" altLang="en-US" dirty="0"/>
              <a:t>練習</a:t>
            </a:r>
            <a:r>
              <a:rPr lang="en-US" altLang="ja-JP" dirty="0"/>
              <a:t>3-10</a:t>
            </a:r>
            <a:endParaRPr lang="ja-JP" altLang="en-US" dirty="0"/>
          </a:p>
        </p:txBody>
      </p:sp>
    </p:spTree>
    <p:extLst>
      <p:ext uri="{BB962C8B-B14F-4D97-AF65-F5344CB8AC3E}">
        <p14:creationId xmlns:p14="http://schemas.microsoft.com/office/powerpoint/2010/main" val="4542307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713CAE-D5A5-8DBD-6803-D53EB1622C00}"/>
              </a:ext>
            </a:extLst>
          </p:cNvPr>
          <p:cNvSpPr>
            <a:spLocks noGrp="1"/>
          </p:cNvSpPr>
          <p:nvPr>
            <p:ph type="title"/>
          </p:nvPr>
        </p:nvSpPr>
        <p:spPr/>
        <p:txBody>
          <a:bodyPr/>
          <a:lstStyle/>
          <a:p>
            <a:r>
              <a:rPr kumimoji="1" lang="ja-JP" altLang="en-US" dirty="0"/>
              <a:t>問</a:t>
            </a:r>
            <a:r>
              <a:rPr kumimoji="1" lang="en-US" altLang="ja-JP" dirty="0"/>
              <a:t>1:</a:t>
            </a:r>
            <a:br>
              <a:rPr kumimoji="1" lang="en-US" altLang="ja-JP" dirty="0"/>
            </a:br>
            <a:r>
              <a:rPr kumimoji="1" lang="en-US" altLang="ja-JP" dirty="0"/>
              <a:t> </a:t>
            </a:r>
            <a:endParaRPr kumimoji="1" lang="ja-JP" altLang="en-US" dirty="0"/>
          </a:p>
        </p:txBody>
      </p:sp>
      <p:sp>
        <p:nvSpPr>
          <p:cNvPr id="3" name="コンテンツ プレースホルダー 2">
            <a:extLst>
              <a:ext uri="{FF2B5EF4-FFF2-40B4-BE49-F238E27FC236}">
                <a16:creationId xmlns:a16="http://schemas.microsoft.com/office/drawing/2014/main" id="{4C155BE1-CDCA-8F55-6F16-1DED5F5B021F}"/>
              </a:ext>
            </a:extLst>
          </p:cNvPr>
          <p:cNvSpPr>
            <a:spLocks noGrp="1"/>
          </p:cNvSpPr>
          <p:nvPr>
            <p:ph idx="1"/>
          </p:nvPr>
        </p:nvSpPr>
        <p:spPr>
          <a:xfrm>
            <a:off x="930298" y="1325665"/>
            <a:ext cx="10515600" cy="4351338"/>
          </a:xfrm>
        </p:spPr>
        <p:txBody>
          <a:bodyPr>
            <a:normAutofit fontScale="92500" lnSpcReduction="20000"/>
          </a:bodyPr>
          <a:lstStyle/>
          <a:p>
            <a:pPr marL="0" indent="0">
              <a:buNone/>
            </a:pPr>
            <a:r>
              <a:rPr kumimoji="1" lang="ja-JP" altLang="en-US" dirty="0"/>
              <a:t>依頼事項</a:t>
            </a:r>
            <a:endParaRPr kumimoji="1" lang="en-US" altLang="ja-JP" dirty="0"/>
          </a:p>
          <a:p>
            <a:pPr marL="0" indent="0">
              <a:buNone/>
            </a:pPr>
            <a:r>
              <a:rPr lang="ja-JP" altLang="en-US" dirty="0"/>
              <a:t>・ガスオーブンのパワーを</a:t>
            </a:r>
            <a:r>
              <a:rPr lang="en-US" altLang="ja-JP" dirty="0"/>
              <a:t>12.3kw</a:t>
            </a:r>
            <a:r>
              <a:rPr lang="ja-JP" altLang="en-US" dirty="0"/>
              <a:t>に変更。</a:t>
            </a:r>
            <a:endParaRPr lang="en-US" altLang="ja-JP" dirty="0"/>
          </a:p>
          <a:p>
            <a:pPr marL="0" indent="0">
              <a:buNone/>
            </a:pPr>
            <a:r>
              <a:rPr lang="ja-JP" altLang="en-US" dirty="0"/>
              <a:t>・機器入れ替え期間を</a:t>
            </a:r>
            <a:r>
              <a:rPr lang="en-US" altLang="ja-JP" dirty="0"/>
              <a:t>2</a:t>
            </a:r>
            <a:r>
              <a:rPr lang="ja-JP" altLang="en-US" dirty="0"/>
              <a:t>日→</a:t>
            </a:r>
            <a:r>
              <a:rPr lang="en-US" altLang="ja-JP" dirty="0"/>
              <a:t>1.5</a:t>
            </a:r>
            <a:r>
              <a:rPr lang="ja-JP" altLang="en-US" dirty="0"/>
              <a:t>日に変更。</a:t>
            </a:r>
            <a:endParaRPr lang="en-US" altLang="ja-JP" dirty="0"/>
          </a:p>
          <a:p>
            <a:pPr marL="0" indent="0">
              <a:buNone/>
            </a:pPr>
            <a:r>
              <a:rPr lang="ja-JP" altLang="en-US" dirty="0"/>
              <a:t>・作業内容にすべての機器の稼働チェックを含める。</a:t>
            </a:r>
            <a:endParaRPr lang="en-US" altLang="ja-JP" dirty="0"/>
          </a:p>
          <a:p>
            <a:pPr marL="0" indent="0">
              <a:buNone/>
            </a:pPr>
            <a:r>
              <a:rPr lang="ja-JP" altLang="en-US" dirty="0"/>
              <a:t>・</a:t>
            </a:r>
            <a:r>
              <a:rPr lang="en-US" altLang="ja-JP" dirty="0"/>
              <a:t>10/20</a:t>
            </a:r>
            <a:r>
              <a:rPr lang="ja-JP" altLang="en-US" dirty="0"/>
              <a:t>までに見積もりを再提出してもらう。</a:t>
            </a:r>
            <a:endParaRPr lang="en-US" altLang="ja-JP" dirty="0"/>
          </a:p>
          <a:p>
            <a:pPr marL="0" indent="0">
              <a:buNone/>
            </a:pPr>
            <a:endParaRPr kumimoji="1" lang="en-US" altLang="ja-JP" dirty="0"/>
          </a:p>
          <a:p>
            <a:pPr marL="0" indent="0">
              <a:buNone/>
            </a:pPr>
            <a:r>
              <a:rPr lang="ja-JP" altLang="en-US" dirty="0"/>
              <a:t>連絡事項</a:t>
            </a:r>
            <a:endParaRPr lang="en-US" altLang="ja-JP" dirty="0"/>
          </a:p>
          <a:p>
            <a:pPr marL="0" indent="0">
              <a:buNone/>
            </a:pPr>
            <a:r>
              <a:rPr kumimoji="1" lang="ja-JP" altLang="en-US" dirty="0"/>
              <a:t>・入れ替えは</a:t>
            </a:r>
            <a:r>
              <a:rPr kumimoji="1" lang="en-US" altLang="ja-JP" dirty="0"/>
              <a:t>2/10~11 or 2/17~18</a:t>
            </a:r>
            <a:r>
              <a:rPr kumimoji="1" lang="ja-JP" altLang="en-US" dirty="0"/>
              <a:t>で行う。</a:t>
            </a:r>
            <a:endParaRPr kumimoji="1" lang="en-US" altLang="ja-JP" dirty="0"/>
          </a:p>
          <a:p>
            <a:pPr marL="0" indent="0">
              <a:buNone/>
            </a:pPr>
            <a:r>
              <a:rPr lang="ja-JP" altLang="en-US" dirty="0"/>
              <a:t>・</a:t>
            </a:r>
            <a:r>
              <a:rPr lang="en-US" altLang="ja-JP" dirty="0"/>
              <a:t>12/11</a:t>
            </a:r>
            <a:r>
              <a:rPr lang="ja-JP" altLang="en-US" dirty="0"/>
              <a:t>に搬入経路と設置場所の事前確認をしてもらう。</a:t>
            </a:r>
            <a:endParaRPr lang="en-US" altLang="ja-JP" dirty="0"/>
          </a:p>
          <a:p>
            <a:pPr marL="0" indent="0">
              <a:buNone/>
            </a:pPr>
            <a:r>
              <a:rPr kumimoji="1" lang="ja-JP" altLang="en-US" dirty="0"/>
              <a:t>・予定は後日加藤さんと相談して決める。</a:t>
            </a:r>
          </a:p>
        </p:txBody>
      </p:sp>
    </p:spTree>
    <p:extLst>
      <p:ext uri="{BB962C8B-B14F-4D97-AF65-F5344CB8AC3E}">
        <p14:creationId xmlns:p14="http://schemas.microsoft.com/office/powerpoint/2010/main" val="27203140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4DB07368-0048-F580-EDE3-6C573B336F30}"/>
              </a:ext>
            </a:extLst>
          </p:cNvPr>
          <p:cNvSpPr/>
          <p:nvPr/>
        </p:nvSpPr>
        <p:spPr>
          <a:xfrm>
            <a:off x="4094921" y="475801"/>
            <a:ext cx="3437363" cy="73677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問：加藤さん依頼の内容は？</a:t>
            </a:r>
          </a:p>
        </p:txBody>
      </p:sp>
      <p:cxnSp>
        <p:nvCxnSpPr>
          <p:cNvPr id="6" name="直線矢印コネクタ 5">
            <a:extLst>
              <a:ext uri="{FF2B5EF4-FFF2-40B4-BE49-F238E27FC236}">
                <a16:creationId xmlns:a16="http://schemas.microsoft.com/office/drawing/2014/main" id="{59FE4DC2-8E68-0F52-8718-E6874EE2F1D3}"/>
              </a:ext>
            </a:extLst>
          </p:cNvPr>
          <p:cNvCxnSpPr/>
          <p:nvPr/>
        </p:nvCxnSpPr>
        <p:spPr>
          <a:xfrm>
            <a:off x="5453270" y="1311967"/>
            <a:ext cx="0" cy="47045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37A36A1B-44F3-8DFF-0AC9-78529579AB99}"/>
              </a:ext>
            </a:extLst>
          </p:cNvPr>
          <p:cNvSpPr/>
          <p:nvPr/>
        </p:nvSpPr>
        <p:spPr>
          <a:xfrm>
            <a:off x="1013076" y="1881811"/>
            <a:ext cx="9742635" cy="1358911"/>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ヒアリングをしたいのでスケジュールを教えてほしい。</a:t>
            </a:r>
            <a:endParaRPr kumimoji="1" lang="en-US" altLang="ja-JP" dirty="0">
              <a:solidFill>
                <a:schemeClr val="tx1"/>
              </a:solidFill>
            </a:endParaRPr>
          </a:p>
        </p:txBody>
      </p:sp>
      <p:sp>
        <p:nvSpPr>
          <p:cNvPr id="2" name="矢印: 下 1">
            <a:extLst>
              <a:ext uri="{FF2B5EF4-FFF2-40B4-BE49-F238E27FC236}">
                <a16:creationId xmlns:a16="http://schemas.microsoft.com/office/drawing/2014/main" id="{94795111-A860-0888-1AB9-0A0C1B56602C}"/>
              </a:ext>
            </a:extLst>
          </p:cNvPr>
          <p:cNvSpPr/>
          <p:nvPr/>
        </p:nvSpPr>
        <p:spPr>
          <a:xfrm>
            <a:off x="2229961" y="3488373"/>
            <a:ext cx="659298" cy="636105"/>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矢印: 下 2">
            <a:extLst>
              <a:ext uri="{FF2B5EF4-FFF2-40B4-BE49-F238E27FC236}">
                <a16:creationId xmlns:a16="http://schemas.microsoft.com/office/drawing/2014/main" id="{06EAB565-5701-CECE-F3DB-B69861E047CB}"/>
              </a:ext>
            </a:extLst>
          </p:cNvPr>
          <p:cNvSpPr/>
          <p:nvPr/>
        </p:nvSpPr>
        <p:spPr>
          <a:xfrm rot="10800000">
            <a:off x="8074169" y="3488373"/>
            <a:ext cx="659298" cy="636105"/>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427B57A5-AB5B-E15B-2116-6190F51CA134}"/>
              </a:ext>
            </a:extLst>
          </p:cNvPr>
          <p:cNvSpPr/>
          <p:nvPr/>
        </p:nvSpPr>
        <p:spPr>
          <a:xfrm>
            <a:off x="672833" y="4525824"/>
            <a:ext cx="10082878" cy="132556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計画検討のために、</a:t>
            </a:r>
            <a:endParaRPr kumimoji="1" lang="en-US" altLang="ja-JP" dirty="0">
              <a:solidFill>
                <a:schemeClr val="tx1"/>
              </a:solidFill>
            </a:endParaRPr>
          </a:p>
          <a:p>
            <a:pPr algn="ctr"/>
            <a:r>
              <a:rPr lang="ja-JP" altLang="en-US" dirty="0">
                <a:solidFill>
                  <a:schemeClr val="tx1"/>
                </a:solidFill>
              </a:rPr>
              <a:t>・どのような商品に海洋性コラーゲンが活用できそうか？</a:t>
            </a:r>
            <a:endParaRPr lang="en-US" altLang="ja-JP" dirty="0">
              <a:solidFill>
                <a:schemeClr val="tx1"/>
              </a:solidFill>
            </a:endParaRPr>
          </a:p>
          <a:p>
            <a:pPr algn="ctr"/>
            <a:r>
              <a:rPr kumimoji="1" lang="ja-JP" altLang="en-US" dirty="0">
                <a:solidFill>
                  <a:schemeClr val="tx1"/>
                </a:solidFill>
              </a:rPr>
              <a:t>・海洋性コラーゲンを活用する際の安全面、コスト面についてどう考えるか？</a:t>
            </a:r>
            <a:endParaRPr kumimoji="1" lang="en-US" altLang="ja-JP" dirty="0">
              <a:solidFill>
                <a:schemeClr val="tx1"/>
              </a:solidFill>
            </a:endParaRPr>
          </a:p>
          <a:p>
            <a:pPr algn="ctr"/>
            <a:r>
              <a:rPr kumimoji="1" lang="ja-JP" altLang="en-US" dirty="0">
                <a:solidFill>
                  <a:schemeClr val="tx1"/>
                </a:solidFill>
              </a:rPr>
              <a:t>について見解を聞きたい。</a:t>
            </a:r>
            <a:endParaRPr kumimoji="1" lang="en-US" altLang="ja-JP" dirty="0">
              <a:solidFill>
                <a:schemeClr val="tx1"/>
              </a:solidFill>
            </a:endParaRPr>
          </a:p>
        </p:txBody>
      </p:sp>
      <p:sp>
        <p:nvSpPr>
          <p:cNvPr id="8" name="テキスト ボックス 7">
            <a:extLst>
              <a:ext uri="{FF2B5EF4-FFF2-40B4-BE49-F238E27FC236}">
                <a16:creationId xmlns:a16="http://schemas.microsoft.com/office/drawing/2014/main" id="{8D220A58-78AC-F6B3-6B38-2A6F443EC192}"/>
              </a:ext>
            </a:extLst>
          </p:cNvPr>
          <p:cNvSpPr txBox="1"/>
          <p:nvPr/>
        </p:nvSpPr>
        <p:spPr>
          <a:xfrm>
            <a:off x="2962146" y="3647399"/>
            <a:ext cx="659298" cy="369332"/>
          </a:xfrm>
          <a:prstGeom prst="rect">
            <a:avLst/>
          </a:prstGeom>
          <a:noFill/>
        </p:spPr>
        <p:txBody>
          <a:bodyPr wrap="square" rtlCol="0">
            <a:spAutoFit/>
          </a:bodyPr>
          <a:lstStyle/>
          <a:p>
            <a:r>
              <a:rPr lang="ja-JP" altLang="en-US" dirty="0"/>
              <a:t>なぜ</a:t>
            </a:r>
            <a:endParaRPr kumimoji="1" lang="ja-JP" altLang="en-US" dirty="0"/>
          </a:p>
        </p:txBody>
      </p:sp>
      <p:sp>
        <p:nvSpPr>
          <p:cNvPr id="9" name="テキスト ボックス 8">
            <a:extLst>
              <a:ext uri="{FF2B5EF4-FFF2-40B4-BE49-F238E27FC236}">
                <a16:creationId xmlns:a16="http://schemas.microsoft.com/office/drawing/2014/main" id="{15DDEC70-588D-BDCA-3B54-172A2CC2D703}"/>
              </a:ext>
            </a:extLst>
          </p:cNvPr>
          <p:cNvSpPr txBox="1"/>
          <p:nvPr/>
        </p:nvSpPr>
        <p:spPr>
          <a:xfrm>
            <a:off x="8733466" y="3621759"/>
            <a:ext cx="1477619" cy="369332"/>
          </a:xfrm>
          <a:prstGeom prst="rect">
            <a:avLst/>
          </a:prstGeom>
          <a:noFill/>
        </p:spPr>
        <p:txBody>
          <a:bodyPr wrap="square" rtlCol="0">
            <a:spAutoFit/>
          </a:bodyPr>
          <a:lstStyle/>
          <a:p>
            <a:r>
              <a:rPr kumimoji="1" lang="ja-JP" altLang="en-US" dirty="0"/>
              <a:t>だから</a:t>
            </a:r>
          </a:p>
        </p:txBody>
      </p:sp>
      <p:sp>
        <p:nvSpPr>
          <p:cNvPr id="10" name="テキスト ボックス 9">
            <a:extLst>
              <a:ext uri="{FF2B5EF4-FFF2-40B4-BE49-F238E27FC236}">
                <a16:creationId xmlns:a16="http://schemas.microsoft.com/office/drawing/2014/main" id="{77CB0215-F196-56AA-7EF5-AE664CA08C62}"/>
              </a:ext>
            </a:extLst>
          </p:cNvPr>
          <p:cNvSpPr txBox="1"/>
          <p:nvPr/>
        </p:nvSpPr>
        <p:spPr>
          <a:xfrm>
            <a:off x="528108" y="6175814"/>
            <a:ext cx="6765237" cy="369332"/>
          </a:xfrm>
          <a:prstGeom prst="rect">
            <a:avLst/>
          </a:prstGeom>
          <a:noFill/>
        </p:spPr>
        <p:txBody>
          <a:bodyPr wrap="square" rtlCol="0">
            <a:spAutoFit/>
          </a:bodyPr>
          <a:lstStyle/>
          <a:p>
            <a:r>
              <a:rPr kumimoji="1" lang="ja-JP" altLang="en-US" dirty="0"/>
              <a:t>切り口：どうしてヒアリングを行いたいか</a:t>
            </a:r>
          </a:p>
        </p:txBody>
      </p:sp>
    </p:spTree>
    <p:extLst>
      <p:ext uri="{BB962C8B-B14F-4D97-AF65-F5344CB8AC3E}">
        <p14:creationId xmlns:p14="http://schemas.microsoft.com/office/powerpoint/2010/main" val="25866743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53693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4DB07368-0048-F580-EDE3-6C573B336F30}"/>
              </a:ext>
            </a:extLst>
          </p:cNvPr>
          <p:cNvSpPr/>
          <p:nvPr/>
        </p:nvSpPr>
        <p:spPr>
          <a:xfrm>
            <a:off x="4094921" y="157110"/>
            <a:ext cx="2723322" cy="73677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問：部員の不満の背景にある問題点は何か？</a:t>
            </a:r>
          </a:p>
        </p:txBody>
      </p:sp>
      <p:cxnSp>
        <p:nvCxnSpPr>
          <p:cNvPr id="6" name="直線矢印コネクタ 5">
            <a:extLst>
              <a:ext uri="{FF2B5EF4-FFF2-40B4-BE49-F238E27FC236}">
                <a16:creationId xmlns:a16="http://schemas.microsoft.com/office/drawing/2014/main" id="{59FE4DC2-8E68-0F52-8718-E6874EE2F1D3}"/>
              </a:ext>
            </a:extLst>
          </p:cNvPr>
          <p:cNvCxnSpPr/>
          <p:nvPr/>
        </p:nvCxnSpPr>
        <p:spPr>
          <a:xfrm>
            <a:off x="5462923" y="1002781"/>
            <a:ext cx="0" cy="47045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37A36A1B-44F3-8DFF-0AC9-78529579AB99}"/>
              </a:ext>
            </a:extLst>
          </p:cNvPr>
          <p:cNvSpPr/>
          <p:nvPr/>
        </p:nvSpPr>
        <p:spPr>
          <a:xfrm>
            <a:off x="789410" y="1552406"/>
            <a:ext cx="10420211" cy="98124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結論：</a:t>
            </a:r>
            <a:endParaRPr kumimoji="1" lang="en-US" altLang="ja-JP" dirty="0">
              <a:solidFill>
                <a:schemeClr val="tx1"/>
              </a:solidFill>
            </a:endParaRPr>
          </a:p>
          <a:p>
            <a:r>
              <a:rPr lang="ja-JP" altLang="en-US" dirty="0">
                <a:solidFill>
                  <a:schemeClr val="tx1"/>
                </a:solidFill>
              </a:rPr>
              <a:t>　　　翻訳業者に対して無理な納期での依頼が行ってしまっている。</a:t>
            </a:r>
            <a:endParaRPr lang="en-US" altLang="ja-JP" dirty="0">
              <a:solidFill>
                <a:schemeClr val="tx1"/>
              </a:solidFill>
            </a:endParaRPr>
          </a:p>
          <a:p>
            <a:r>
              <a:rPr lang="ja-JP" altLang="en-US" dirty="0">
                <a:solidFill>
                  <a:schemeClr val="tx1"/>
                </a:solidFill>
              </a:rPr>
              <a:t>　　　そしてそれを是正するアクションもない。</a:t>
            </a:r>
            <a:endParaRPr lang="en-US" altLang="ja-JP" dirty="0">
              <a:solidFill>
                <a:schemeClr val="tx1"/>
              </a:solidFill>
            </a:endParaRPr>
          </a:p>
        </p:txBody>
      </p:sp>
      <p:sp>
        <p:nvSpPr>
          <p:cNvPr id="10" name="正方形/長方形 9">
            <a:extLst>
              <a:ext uri="{FF2B5EF4-FFF2-40B4-BE49-F238E27FC236}">
                <a16:creationId xmlns:a16="http://schemas.microsoft.com/office/drawing/2014/main" id="{B63CCBA7-6758-546A-7A15-813C2BB86271}"/>
              </a:ext>
            </a:extLst>
          </p:cNvPr>
          <p:cNvSpPr/>
          <p:nvPr/>
        </p:nvSpPr>
        <p:spPr>
          <a:xfrm>
            <a:off x="67618" y="5305594"/>
            <a:ext cx="1182282" cy="132556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solidFill>
                  <a:schemeClr val="tx1"/>
                </a:solidFill>
              </a:rPr>
              <a:t>③モニター活動を実施してこなかったので課題や対応がわからない状態だった。</a:t>
            </a:r>
            <a:endParaRPr lang="en-US" altLang="ja-JP" sz="1200" dirty="0">
              <a:solidFill>
                <a:schemeClr val="tx1"/>
              </a:solidFill>
            </a:endParaRPr>
          </a:p>
        </p:txBody>
      </p:sp>
      <p:sp>
        <p:nvSpPr>
          <p:cNvPr id="11" name="正方形/長方形 10">
            <a:extLst>
              <a:ext uri="{FF2B5EF4-FFF2-40B4-BE49-F238E27FC236}">
                <a16:creationId xmlns:a16="http://schemas.microsoft.com/office/drawing/2014/main" id="{D531A963-C43F-D1FE-9860-23303541AC7E}"/>
              </a:ext>
            </a:extLst>
          </p:cNvPr>
          <p:cNvSpPr/>
          <p:nvPr/>
        </p:nvSpPr>
        <p:spPr>
          <a:xfrm>
            <a:off x="4268082" y="3248696"/>
            <a:ext cx="3865035" cy="132556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rPr>
              <a:t>翻訳御者が作業にに十分な時間</a:t>
            </a:r>
            <a:r>
              <a:rPr kumimoji="1" lang="en-US" altLang="ja-JP" sz="1200" dirty="0">
                <a:solidFill>
                  <a:schemeClr val="tx1"/>
                </a:solidFill>
              </a:rPr>
              <a:t>/</a:t>
            </a:r>
            <a:r>
              <a:rPr kumimoji="1" lang="ja-JP" altLang="en-US" sz="1200" dirty="0">
                <a:solidFill>
                  <a:schemeClr val="tx1"/>
                </a:solidFill>
              </a:rPr>
              <a:t>人材を充てられていない。</a:t>
            </a:r>
            <a:endParaRPr kumimoji="1" lang="en-US" altLang="ja-JP" sz="1200" dirty="0">
              <a:solidFill>
                <a:schemeClr val="tx1"/>
              </a:solidFill>
            </a:endParaRPr>
          </a:p>
        </p:txBody>
      </p:sp>
      <p:sp>
        <p:nvSpPr>
          <p:cNvPr id="2" name="二等辺三角形 1">
            <a:extLst>
              <a:ext uri="{FF2B5EF4-FFF2-40B4-BE49-F238E27FC236}">
                <a16:creationId xmlns:a16="http://schemas.microsoft.com/office/drawing/2014/main" id="{992E3F51-80CB-7F99-D33F-4F10F0FD90AD}"/>
              </a:ext>
            </a:extLst>
          </p:cNvPr>
          <p:cNvSpPr/>
          <p:nvPr/>
        </p:nvSpPr>
        <p:spPr>
          <a:xfrm>
            <a:off x="4596193" y="2761786"/>
            <a:ext cx="2881347" cy="33003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26CA448C-A8B2-389D-D3A3-AC6AC1B60D58}"/>
              </a:ext>
            </a:extLst>
          </p:cNvPr>
          <p:cNvSpPr/>
          <p:nvPr/>
        </p:nvSpPr>
        <p:spPr>
          <a:xfrm>
            <a:off x="8383512" y="3248695"/>
            <a:ext cx="3533506" cy="132556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solidFill>
              </a:rPr>
              <a:t>会社間でのルールが守られていない。</a:t>
            </a:r>
            <a:endParaRPr kumimoji="1" lang="en-US" altLang="ja-JP" dirty="0">
              <a:solidFill>
                <a:schemeClr val="tx1"/>
              </a:solidFill>
            </a:endParaRPr>
          </a:p>
        </p:txBody>
      </p:sp>
      <p:sp>
        <p:nvSpPr>
          <p:cNvPr id="5" name="正方形/長方形 4">
            <a:extLst>
              <a:ext uri="{FF2B5EF4-FFF2-40B4-BE49-F238E27FC236}">
                <a16:creationId xmlns:a16="http://schemas.microsoft.com/office/drawing/2014/main" id="{9E6EE7BC-6FCC-4B56-BBE1-B082C2D9BD92}"/>
              </a:ext>
            </a:extLst>
          </p:cNvPr>
          <p:cNvSpPr/>
          <p:nvPr/>
        </p:nvSpPr>
        <p:spPr>
          <a:xfrm>
            <a:off x="274982" y="3248694"/>
            <a:ext cx="3783902" cy="132556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a:solidFill>
                  <a:schemeClr val="tx1"/>
                </a:solidFill>
              </a:rPr>
              <a:t>自社での問題を是正する活動、</a:t>
            </a:r>
            <a:endParaRPr lang="en-US" altLang="ja-JP" sz="1400" dirty="0">
              <a:solidFill>
                <a:schemeClr val="tx1"/>
              </a:solidFill>
            </a:endParaRPr>
          </a:p>
          <a:p>
            <a:r>
              <a:rPr lang="ja-JP" altLang="en-US" sz="1400" dirty="0">
                <a:solidFill>
                  <a:schemeClr val="tx1"/>
                </a:solidFill>
              </a:rPr>
              <a:t>ルール周知が徹底されていない。</a:t>
            </a:r>
            <a:endParaRPr lang="en-US" altLang="ja-JP" sz="1400" dirty="0">
              <a:solidFill>
                <a:schemeClr val="tx1"/>
              </a:solidFill>
            </a:endParaRPr>
          </a:p>
          <a:p>
            <a:endParaRPr lang="en-US" altLang="ja-JP" sz="1400" dirty="0">
              <a:solidFill>
                <a:schemeClr val="tx1"/>
              </a:solidFill>
            </a:endParaRPr>
          </a:p>
        </p:txBody>
      </p:sp>
      <p:sp>
        <p:nvSpPr>
          <p:cNvPr id="15" name="正方形/長方形 14">
            <a:extLst>
              <a:ext uri="{FF2B5EF4-FFF2-40B4-BE49-F238E27FC236}">
                <a16:creationId xmlns:a16="http://schemas.microsoft.com/office/drawing/2014/main" id="{001285AC-B56B-D947-D658-8E2D75AF9C6D}"/>
              </a:ext>
            </a:extLst>
          </p:cNvPr>
          <p:cNvSpPr/>
          <p:nvPr/>
        </p:nvSpPr>
        <p:spPr>
          <a:xfrm>
            <a:off x="1325191" y="5305594"/>
            <a:ext cx="1128559" cy="132556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solidFill>
                  <a:schemeClr val="tx1"/>
                </a:solidFill>
              </a:rPr>
              <a:t>④翻訳業者への</a:t>
            </a:r>
            <a:r>
              <a:rPr lang="en-US" altLang="ja-JP" sz="1100" dirty="0">
                <a:solidFill>
                  <a:schemeClr val="tx1"/>
                </a:solidFill>
              </a:rPr>
              <a:t>FB</a:t>
            </a:r>
            <a:r>
              <a:rPr lang="ja-JP" altLang="en-US" sz="1100" dirty="0">
                <a:solidFill>
                  <a:schemeClr val="tx1"/>
                </a:solidFill>
              </a:rPr>
              <a:t>を行っていないし、翻訳業者のニーズも把握していない。</a:t>
            </a:r>
            <a:endParaRPr lang="en-US" altLang="ja-JP" sz="1100" dirty="0">
              <a:solidFill>
                <a:schemeClr val="tx1"/>
              </a:solidFill>
            </a:endParaRPr>
          </a:p>
          <a:p>
            <a:endParaRPr lang="en-US" altLang="ja-JP" sz="1400" dirty="0">
              <a:solidFill>
                <a:schemeClr val="tx1"/>
              </a:solidFill>
            </a:endParaRPr>
          </a:p>
        </p:txBody>
      </p:sp>
      <p:sp>
        <p:nvSpPr>
          <p:cNvPr id="16" name="正方形/長方形 15">
            <a:extLst>
              <a:ext uri="{FF2B5EF4-FFF2-40B4-BE49-F238E27FC236}">
                <a16:creationId xmlns:a16="http://schemas.microsoft.com/office/drawing/2014/main" id="{2D29EC86-448E-0BA2-DAC1-E74FF83A78B8}"/>
              </a:ext>
            </a:extLst>
          </p:cNvPr>
          <p:cNvSpPr/>
          <p:nvPr/>
        </p:nvSpPr>
        <p:spPr>
          <a:xfrm>
            <a:off x="2542198" y="5315878"/>
            <a:ext cx="1128559" cy="132556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solidFill>
                  <a:schemeClr val="tx1"/>
                </a:solidFill>
              </a:rPr>
              <a:t>⑦ルールの周知がなされておらず、</a:t>
            </a:r>
            <a:r>
              <a:rPr kumimoji="1" lang="ja-JP" altLang="en-US" sz="1100" dirty="0">
                <a:solidFill>
                  <a:schemeClr val="tx1"/>
                </a:solidFill>
              </a:rPr>
              <a:t>依頼が直前になることが多い。</a:t>
            </a:r>
            <a:endParaRPr kumimoji="1" lang="en-US" altLang="ja-JP" sz="1100" dirty="0">
              <a:solidFill>
                <a:schemeClr val="tx1"/>
              </a:solidFill>
            </a:endParaRPr>
          </a:p>
          <a:p>
            <a:endParaRPr lang="en-US" altLang="ja-JP" sz="1400" dirty="0">
              <a:solidFill>
                <a:schemeClr val="tx1"/>
              </a:solidFill>
            </a:endParaRPr>
          </a:p>
        </p:txBody>
      </p:sp>
      <p:sp>
        <p:nvSpPr>
          <p:cNvPr id="17" name="正方形/長方形 16">
            <a:extLst>
              <a:ext uri="{FF2B5EF4-FFF2-40B4-BE49-F238E27FC236}">
                <a16:creationId xmlns:a16="http://schemas.microsoft.com/office/drawing/2014/main" id="{630CD180-1C40-DBC3-6E3D-E12E4F24613F}"/>
              </a:ext>
            </a:extLst>
          </p:cNvPr>
          <p:cNvSpPr/>
          <p:nvPr/>
        </p:nvSpPr>
        <p:spPr>
          <a:xfrm>
            <a:off x="4142216" y="5289305"/>
            <a:ext cx="1128559" cy="132556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a:solidFill>
                  <a:schemeClr val="tx1"/>
                </a:solidFill>
              </a:rPr>
              <a:t>②翻訳期間が短いので翻訳後のプルーフリードに時間がかけれない。</a:t>
            </a:r>
            <a:endParaRPr lang="en-US" altLang="ja-JP" sz="1400" dirty="0">
              <a:solidFill>
                <a:schemeClr val="tx1"/>
              </a:solidFill>
            </a:endParaRPr>
          </a:p>
        </p:txBody>
      </p:sp>
      <p:sp>
        <p:nvSpPr>
          <p:cNvPr id="18" name="吹き出し: 四角形 17">
            <a:extLst>
              <a:ext uri="{FF2B5EF4-FFF2-40B4-BE49-F238E27FC236}">
                <a16:creationId xmlns:a16="http://schemas.microsoft.com/office/drawing/2014/main" id="{BE857EB6-5C2F-7F5A-4425-A4431F0BE873}"/>
              </a:ext>
            </a:extLst>
          </p:cNvPr>
          <p:cNvSpPr/>
          <p:nvPr/>
        </p:nvSpPr>
        <p:spPr>
          <a:xfrm>
            <a:off x="9657119" y="1276213"/>
            <a:ext cx="1927474" cy="1631447"/>
          </a:xfrm>
          <a:prstGeom prst="wedgeRectCallout">
            <a:avLst>
              <a:gd name="adj1" fmla="val -100255"/>
              <a:gd name="adj2" fmla="val 548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MECE</a:t>
            </a:r>
            <a:r>
              <a:rPr kumimoji="1" lang="ja-JP" altLang="en-US" dirty="0"/>
              <a:t>の切り口：自社の問題、翻訳業者の問題、双方の問題。</a:t>
            </a:r>
          </a:p>
          <a:p>
            <a:pPr algn="ctr"/>
            <a:endParaRPr kumimoji="1" lang="ja-JP" altLang="en-US" dirty="0"/>
          </a:p>
        </p:txBody>
      </p:sp>
      <p:sp>
        <p:nvSpPr>
          <p:cNvPr id="19" name="二等辺三角形 18">
            <a:extLst>
              <a:ext uri="{FF2B5EF4-FFF2-40B4-BE49-F238E27FC236}">
                <a16:creationId xmlns:a16="http://schemas.microsoft.com/office/drawing/2014/main" id="{4B1B604A-AF33-E263-7F4B-47E2FDE7A0E0}"/>
              </a:ext>
            </a:extLst>
          </p:cNvPr>
          <p:cNvSpPr/>
          <p:nvPr/>
        </p:nvSpPr>
        <p:spPr>
          <a:xfrm>
            <a:off x="448796" y="4780052"/>
            <a:ext cx="2881347" cy="33003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二等辺三角形 19">
            <a:extLst>
              <a:ext uri="{FF2B5EF4-FFF2-40B4-BE49-F238E27FC236}">
                <a16:creationId xmlns:a16="http://schemas.microsoft.com/office/drawing/2014/main" id="{F9EEC87A-49DA-A3B5-4690-13AAC4261180}"/>
              </a:ext>
            </a:extLst>
          </p:cNvPr>
          <p:cNvSpPr/>
          <p:nvPr/>
        </p:nvSpPr>
        <p:spPr>
          <a:xfrm>
            <a:off x="4658985" y="4780052"/>
            <a:ext cx="2881347" cy="33003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20">
            <a:extLst>
              <a:ext uri="{FF2B5EF4-FFF2-40B4-BE49-F238E27FC236}">
                <a16:creationId xmlns:a16="http://schemas.microsoft.com/office/drawing/2014/main" id="{8924F673-CB5C-9A35-D548-FEB101B7D98A}"/>
              </a:ext>
            </a:extLst>
          </p:cNvPr>
          <p:cNvSpPr/>
          <p:nvPr/>
        </p:nvSpPr>
        <p:spPr>
          <a:xfrm>
            <a:off x="8791327" y="4677155"/>
            <a:ext cx="2881347" cy="33003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A7644637-483D-AEC1-CB11-A7DBCA7FC5E9}"/>
              </a:ext>
            </a:extLst>
          </p:cNvPr>
          <p:cNvSpPr/>
          <p:nvPr/>
        </p:nvSpPr>
        <p:spPr>
          <a:xfrm>
            <a:off x="6818243" y="5289302"/>
            <a:ext cx="1128559" cy="132556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a:solidFill>
                  <a:schemeClr val="tx1"/>
                </a:solidFill>
              </a:rPr>
              <a:t>⑥直前の依頼があると、高スキルな翻訳者は予定が決まっているのでスキルの高くないメンバに振るしかなくなる。</a:t>
            </a:r>
            <a:r>
              <a:rPr lang="ja-JP" altLang="en-US" sz="1400" dirty="0">
                <a:solidFill>
                  <a:schemeClr val="tx1"/>
                </a:solidFill>
              </a:rPr>
              <a:t>。</a:t>
            </a:r>
            <a:endParaRPr lang="en-US" altLang="ja-JP" sz="1400" dirty="0">
              <a:solidFill>
                <a:schemeClr val="tx1"/>
              </a:solidFill>
            </a:endParaRPr>
          </a:p>
        </p:txBody>
      </p:sp>
      <p:sp>
        <p:nvSpPr>
          <p:cNvPr id="23" name="正方形/長方形 22">
            <a:extLst>
              <a:ext uri="{FF2B5EF4-FFF2-40B4-BE49-F238E27FC236}">
                <a16:creationId xmlns:a16="http://schemas.microsoft.com/office/drawing/2014/main" id="{67355B79-EDA1-17A9-DA10-C7D594BE4790}"/>
              </a:ext>
            </a:extLst>
          </p:cNvPr>
          <p:cNvSpPr/>
          <p:nvPr/>
        </p:nvSpPr>
        <p:spPr>
          <a:xfrm>
            <a:off x="8791327" y="5289303"/>
            <a:ext cx="1128559" cy="132556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solidFill>
                  <a:schemeClr val="tx1"/>
                </a:solidFill>
              </a:rPr>
              <a:t>①会社間で依頼を何日前にすべきというルールがあるが、形骸化している。</a:t>
            </a:r>
            <a:endParaRPr lang="en-US" altLang="ja-JP" sz="1200" dirty="0">
              <a:solidFill>
                <a:schemeClr val="tx1"/>
              </a:solidFill>
            </a:endParaRPr>
          </a:p>
        </p:txBody>
      </p:sp>
      <p:sp>
        <p:nvSpPr>
          <p:cNvPr id="24" name="正方形/長方形 23">
            <a:extLst>
              <a:ext uri="{FF2B5EF4-FFF2-40B4-BE49-F238E27FC236}">
                <a16:creationId xmlns:a16="http://schemas.microsoft.com/office/drawing/2014/main" id="{A9BA68DC-C93D-DE42-3B2D-DBAC18A669DA}"/>
              </a:ext>
            </a:extLst>
          </p:cNvPr>
          <p:cNvSpPr/>
          <p:nvPr/>
        </p:nvSpPr>
        <p:spPr>
          <a:xfrm>
            <a:off x="5472586" y="5305594"/>
            <a:ext cx="1128559" cy="132556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a:solidFill>
                  <a:schemeClr val="tx1"/>
                </a:solidFill>
              </a:rPr>
              <a:t>⑤納期が短いので最終チェックに時間が徹底できていない。</a:t>
            </a:r>
            <a:endParaRPr lang="en-US" altLang="ja-JP" sz="1400" dirty="0">
              <a:solidFill>
                <a:schemeClr val="tx1"/>
              </a:solidFill>
            </a:endParaRPr>
          </a:p>
        </p:txBody>
      </p:sp>
      <p:sp>
        <p:nvSpPr>
          <p:cNvPr id="25" name="タイトル 1">
            <a:extLst>
              <a:ext uri="{FF2B5EF4-FFF2-40B4-BE49-F238E27FC236}">
                <a16:creationId xmlns:a16="http://schemas.microsoft.com/office/drawing/2014/main" id="{DDAFA318-0D5C-3246-63E3-582E493C1B7A}"/>
              </a:ext>
            </a:extLst>
          </p:cNvPr>
          <p:cNvSpPr>
            <a:spLocks noGrp="1"/>
          </p:cNvSpPr>
          <p:nvPr>
            <p:ph type="title"/>
          </p:nvPr>
        </p:nvSpPr>
        <p:spPr>
          <a:xfrm>
            <a:off x="162993" y="21047"/>
            <a:ext cx="3167149" cy="1325563"/>
          </a:xfrm>
        </p:spPr>
        <p:txBody>
          <a:bodyPr>
            <a:normAutofit/>
          </a:bodyPr>
          <a:lstStyle/>
          <a:p>
            <a:r>
              <a:rPr kumimoji="1" lang="en-US" altLang="ja-JP" dirty="0"/>
              <a:t>P113</a:t>
            </a:r>
            <a:r>
              <a:rPr lang="ja-JP" altLang="en-US" dirty="0"/>
              <a:t> </a:t>
            </a:r>
            <a:r>
              <a:rPr lang="en-US" altLang="ja-JP" dirty="0"/>
              <a:t>3-1</a:t>
            </a:r>
            <a:endParaRPr kumimoji="1" lang="ja-JP" altLang="en-US" dirty="0"/>
          </a:p>
        </p:txBody>
      </p:sp>
    </p:spTree>
    <p:extLst>
      <p:ext uri="{BB962C8B-B14F-4D97-AF65-F5344CB8AC3E}">
        <p14:creationId xmlns:p14="http://schemas.microsoft.com/office/powerpoint/2010/main" val="2806147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4DB07368-0048-F580-EDE3-6C573B336F30}"/>
              </a:ext>
            </a:extLst>
          </p:cNvPr>
          <p:cNvSpPr/>
          <p:nvPr/>
        </p:nvSpPr>
        <p:spPr>
          <a:xfrm>
            <a:off x="4094920" y="157110"/>
            <a:ext cx="4430709" cy="73677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問：顧客</a:t>
            </a:r>
            <a:r>
              <a:rPr kumimoji="1" lang="en-US" altLang="ja-JP" dirty="0">
                <a:solidFill>
                  <a:schemeClr val="tx1"/>
                </a:solidFill>
              </a:rPr>
              <a:t>A</a:t>
            </a:r>
            <a:r>
              <a:rPr kumimoji="1" lang="ja-JP" altLang="en-US" dirty="0">
                <a:solidFill>
                  <a:schemeClr val="tx1"/>
                </a:solidFill>
              </a:rPr>
              <a:t>さん</a:t>
            </a:r>
            <a:r>
              <a:rPr lang="ja-JP" altLang="en-US" dirty="0">
                <a:solidFill>
                  <a:schemeClr val="tx1"/>
                </a:solidFill>
              </a:rPr>
              <a:t>からの要望の内容</a:t>
            </a:r>
            <a:r>
              <a:rPr kumimoji="1" lang="ja-JP" altLang="en-US" dirty="0">
                <a:solidFill>
                  <a:schemeClr val="tx1"/>
                </a:solidFill>
              </a:rPr>
              <a:t>は？</a:t>
            </a:r>
          </a:p>
        </p:txBody>
      </p:sp>
      <p:cxnSp>
        <p:nvCxnSpPr>
          <p:cNvPr id="6" name="直線矢印コネクタ 5">
            <a:extLst>
              <a:ext uri="{FF2B5EF4-FFF2-40B4-BE49-F238E27FC236}">
                <a16:creationId xmlns:a16="http://schemas.microsoft.com/office/drawing/2014/main" id="{59FE4DC2-8E68-0F52-8718-E6874EE2F1D3}"/>
              </a:ext>
            </a:extLst>
          </p:cNvPr>
          <p:cNvCxnSpPr/>
          <p:nvPr/>
        </p:nvCxnSpPr>
        <p:spPr>
          <a:xfrm>
            <a:off x="5462923" y="1002781"/>
            <a:ext cx="0" cy="47045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37A36A1B-44F3-8DFF-0AC9-78529579AB99}"/>
              </a:ext>
            </a:extLst>
          </p:cNvPr>
          <p:cNvSpPr/>
          <p:nvPr/>
        </p:nvSpPr>
        <p:spPr>
          <a:xfrm>
            <a:off x="789410" y="1552406"/>
            <a:ext cx="10420211" cy="98124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結論：</a:t>
            </a:r>
            <a:endParaRPr kumimoji="1" lang="en-US" altLang="ja-JP" dirty="0">
              <a:solidFill>
                <a:schemeClr val="tx1"/>
              </a:solidFill>
            </a:endParaRPr>
          </a:p>
          <a:p>
            <a:r>
              <a:rPr lang="ja-JP" altLang="en-US" dirty="0">
                <a:solidFill>
                  <a:schemeClr val="tx1"/>
                </a:solidFill>
              </a:rPr>
              <a:t>　　オペレータのレベルを上げてほしい。</a:t>
            </a:r>
            <a:endParaRPr kumimoji="1" lang="en-US" altLang="ja-JP" dirty="0">
              <a:solidFill>
                <a:schemeClr val="tx1"/>
              </a:solidFill>
            </a:endParaRPr>
          </a:p>
          <a:p>
            <a:r>
              <a:rPr lang="ja-JP" altLang="en-US" dirty="0">
                <a:solidFill>
                  <a:schemeClr val="tx1"/>
                </a:solidFill>
              </a:rPr>
              <a:t>　　　</a:t>
            </a:r>
            <a:endParaRPr lang="en-US" altLang="ja-JP" dirty="0">
              <a:solidFill>
                <a:schemeClr val="tx1"/>
              </a:solidFill>
            </a:endParaRPr>
          </a:p>
        </p:txBody>
      </p:sp>
      <p:sp>
        <p:nvSpPr>
          <p:cNvPr id="10" name="正方形/長方形 9">
            <a:extLst>
              <a:ext uri="{FF2B5EF4-FFF2-40B4-BE49-F238E27FC236}">
                <a16:creationId xmlns:a16="http://schemas.microsoft.com/office/drawing/2014/main" id="{B63CCBA7-6758-546A-7A15-813C2BB86271}"/>
              </a:ext>
            </a:extLst>
          </p:cNvPr>
          <p:cNvSpPr/>
          <p:nvPr/>
        </p:nvSpPr>
        <p:spPr>
          <a:xfrm>
            <a:off x="67618" y="5305594"/>
            <a:ext cx="1182282" cy="132556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solidFill>
                  <a:schemeClr val="tx1"/>
                </a:solidFill>
              </a:rPr>
              <a:t>品切れの際には代替提案はなく、ただ欠品というだけ。</a:t>
            </a:r>
            <a:endParaRPr lang="en-US" altLang="ja-JP" sz="1200" dirty="0">
              <a:solidFill>
                <a:schemeClr val="tx1"/>
              </a:solidFill>
            </a:endParaRPr>
          </a:p>
        </p:txBody>
      </p:sp>
      <p:sp>
        <p:nvSpPr>
          <p:cNvPr id="2" name="二等辺三角形 1">
            <a:extLst>
              <a:ext uri="{FF2B5EF4-FFF2-40B4-BE49-F238E27FC236}">
                <a16:creationId xmlns:a16="http://schemas.microsoft.com/office/drawing/2014/main" id="{992E3F51-80CB-7F99-D33F-4F10F0FD90AD}"/>
              </a:ext>
            </a:extLst>
          </p:cNvPr>
          <p:cNvSpPr/>
          <p:nvPr/>
        </p:nvSpPr>
        <p:spPr>
          <a:xfrm>
            <a:off x="4596193" y="2761786"/>
            <a:ext cx="2881347" cy="33003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26CA448C-A8B2-389D-D3A3-AC6AC1B60D58}"/>
              </a:ext>
            </a:extLst>
          </p:cNvPr>
          <p:cNvSpPr/>
          <p:nvPr/>
        </p:nvSpPr>
        <p:spPr>
          <a:xfrm>
            <a:off x="5986359" y="3287328"/>
            <a:ext cx="5210106" cy="132556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オペレータの知識・スキル不足。　</a:t>
            </a:r>
            <a:endParaRPr kumimoji="1" lang="en-US" altLang="ja-JP" dirty="0">
              <a:solidFill>
                <a:schemeClr val="tx1"/>
              </a:solidFill>
            </a:endParaRPr>
          </a:p>
        </p:txBody>
      </p:sp>
      <p:sp>
        <p:nvSpPr>
          <p:cNvPr id="5" name="正方形/長方形 4">
            <a:extLst>
              <a:ext uri="{FF2B5EF4-FFF2-40B4-BE49-F238E27FC236}">
                <a16:creationId xmlns:a16="http://schemas.microsoft.com/office/drawing/2014/main" id="{9E6EE7BC-6FCC-4B56-BBE1-B082C2D9BD92}"/>
              </a:ext>
            </a:extLst>
          </p:cNvPr>
          <p:cNvSpPr/>
          <p:nvPr/>
        </p:nvSpPr>
        <p:spPr>
          <a:xfrm>
            <a:off x="446978" y="3248694"/>
            <a:ext cx="4823797" cy="132556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a:solidFill>
                  <a:schemeClr val="tx1"/>
                </a:solidFill>
              </a:rPr>
              <a:t>オペレータのお客様に対する姿勢、態度、対応が悪い。</a:t>
            </a:r>
            <a:endParaRPr lang="en-US" altLang="ja-JP" sz="1400" dirty="0">
              <a:solidFill>
                <a:schemeClr val="tx1"/>
              </a:solidFill>
            </a:endParaRPr>
          </a:p>
        </p:txBody>
      </p:sp>
      <p:sp>
        <p:nvSpPr>
          <p:cNvPr id="15" name="正方形/長方形 14">
            <a:extLst>
              <a:ext uri="{FF2B5EF4-FFF2-40B4-BE49-F238E27FC236}">
                <a16:creationId xmlns:a16="http://schemas.microsoft.com/office/drawing/2014/main" id="{001285AC-B56B-D947-D658-8E2D75AF9C6D}"/>
              </a:ext>
            </a:extLst>
          </p:cNvPr>
          <p:cNvSpPr/>
          <p:nvPr/>
        </p:nvSpPr>
        <p:spPr>
          <a:xfrm>
            <a:off x="1325191" y="5305594"/>
            <a:ext cx="1128559" cy="132556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solidFill>
                  <a:schemeClr val="tx1"/>
                </a:solidFill>
              </a:rPr>
              <a:t>意見を求めても面倒そうな態度をとる。</a:t>
            </a:r>
            <a:endParaRPr lang="en-US" altLang="ja-JP" sz="1100" dirty="0">
              <a:solidFill>
                <a:schemeClr val="tx1"/>
              </a:solidFill>
            </a:endParaRPr>
          </a:p>
          <a:p>
            <a:endParaRPr lang="en-US" altLang="ja-JP" sz="1400" dirty="0">
              <a:solidFill>
                <a:schemeClr val="tx1"/>
              </a:solidFill>
            </a:endParaRPr>
          </a:p>
        </p:txBody>
      </p:sp>
      <p:sp>
        <p:nvSpPr>
          <p:cNvPr id="18" name="吹き出し: 四角形 17">
            <a:extLst>
              <a:ext uri="{FF2B5EF4-FFF2-40B4-BE49-F238E27FC236}">
                <a16:creationId xmlns:a16="http://schemas.microsoft.com/office/drawing/2014/main" id="{BE857EB6-5C2F-7F5A-4425-A4431F0BE873}"/>
              </a:ext>
            </a:extLst>
          </p:cNvPr>
          <p:cNvSpPr/>
          <p:nvPr/>
        </p:nvSpPr>
        <p:spPr>
          <a:xfrm>
            <a:off x="9657118" y="1276213"/>
            <a:ext cx="2259893" cy="1631447"/>
          </a:xfrm>
          <a:prstGeom prst="wedgeRectCallout">
            <a:avLst>
              <a:gd name="adj1" fmla="val -100255"/>
              <a:gd name="adj2" fmla="val 548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MECE</a:t>
            </a:r>
            <a:r>
              <a:rPr kumimoji="1" lang="ja-JP" altLang="en-US" dirty="0"/>
              <a:t>の切り口：オペレータの姿勢</a:t>
            </a:r>
            <a:r>
              <a:rPr kumimoji="1" lang="en-US" altLang="ja-JP" dirty="0"/>
              <a:t>/</a:t>
            </a:r>
            <a:r>
              <a:rPr kumimoji="1" lang="ja-JP" altLang="en-US" dirty="0"/>
              <a:t>スキル</a:t>
            </a:r>
            <a:r>
              <a:rPr lang="ja-JP" altLang="en-US" dirty="0"/>
              <a:t>・</a:t>
            </a:r>
            <a:r>
              <a:rPr kumimoji="1" lang="ja-JP" altLang="en-US" dirty="0"/>
              <a:t>知識</a:t>
            </a:r>
          </a:p>
        </p:txBody>
      </p:sp>
      <p:sp>
        <p:nvSpPr>
          <p:cNvPr id="19" name="二等辺三角形 18">
            <a:extLst>
              <a:ext uri="{FF2B5EF4-FFF2-40B4-BE49-F238E27FC236}">
                <a16:creationId xmlns:a16="http://schemas.microsoft.com/office/drawing/2014/main" id="{4B1B604A-AF33-E263-7F4B-47E2FDE7A0E0}"/>
              </a:ext>
            </a:extLst>
          </p:cNvPr>
          <p:cNvSpPr/>
          <p:nvPr/>
        </p:nvSpPr>
        <p:spPr>
          <a:xfrm>
            <a:off x="448796" y="4780052"/>
            <a:ext cx="2881347" cy="33003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二等辺三角形 19">
            <a:extLst>
              <a:ext uri="{FF2B5EF4-FFF2-40B4-BE49-F238E27FC236}">
                <a16:creationId xmlns:a16="http://schemas.microsoft.com/office/drawing/2014/main" id="{F9EEC87A-49DA-A3B5-4690-13AAC4261180}"/>
              </a:ext>
            </a:extLst>
          </p:cNvPr>
          <p:cNvSpPr/>
          <p:nvPr/>
        </p:nvSpPr>
        <p:spPr>
          <a:xfrm>
            <a:off x="7150738" y="4662529"/>
            <a:ext cx="2881347" cy="33003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67355B79-EDA1-17A9-DA10-C7D594BE4790}"/>
              </a:ext>
            </a:extLst>
          </p:cNvPr>
          <p:cNvSpPr/>
          <p:nvPr/>
        </p:nvSpPr>
        <p:spPr>
          <a:xfrm>
            <a:off x="6036866" y="5190627"/>
            <a:ext cx="2319620" cy="132556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solidFill>
                  <a:schemeClr val="tx1"/>
                </a:solidFill>
              </a:rPr>
              <a:t>素材、サイズ、色などを確認しようとしても返答がすぐ返ってこない。</a:t>
            </a:r>
            <a:endParaRPr lang="en-US" altLang="ja-JP" sz="1200" dirty="0">
              <a:solidFill>
                <a:schemeClr val="tx1"/>
              </a:solidFill>
            </a:endParaRPr>
          </a:p>
        </p:txBody>
      </p:sp>
      <p:sp>
        <p:nvSpPr>
          <p:cNvPr id="25" name="タイトル 1">
            <a:extLst>
              <a:ext uri="{FF2B5EF4-FFF2-40B4-BE49-F238E27FC236}">
                <a16:creationId xmlns:a16="http://schemas.microsoft.com/office/drawing/2014/main" id="{DDAFA318-0D5C-3246-63E3-582E493C1B7A}"/>
              </a:ext>
            </a:extLst>
          </p:cNvPr>
          <p:cNvSpPr>
            <a:spLocks noGrp="1"/>
          </p:cNvSpPr>
          <p:nvPr>
            <p:ph type="title"/>
          </p:nvPr>
        </p:nvSpPr>
        <p:spPr>
          <a:xfrm>
            <a:off x="162993" y="21047"/>
            <a:ext cx="3167149" cy="1325563"/>
          </a:xfrm>
        </p:spPr>
        <p:txBody>
          <a:bodyPr>
            <a:normAutofit/>
          </a:bodyPr>
          <a:lstStyle/>
          <a:p>
            <a:r>
              <a:rPr kumimoji="1" lang="en-US" altLang="ja-JP" dirty="0"/>
              <a:t>P114</a:t>
            </a:r>
            <a:r>
              <a:rPr lang="ja-JP" altLang="en-US" dirty="0"/>
              <a:t> </a:t>
            </a:r>
            <a:r>
              <a:rPr lang="en-US" altLang="ja-JP" dirty="0"/>
              <a:t>3-2</a:t>
            </a:r>
            <a:endParaRPr kumimoji="1" lang="ja-JP" altLang="en-US" dirty="0"/>
          </a:p>
        </p:txBody>
      </p:sp>
      <p:sp>
        <p:nvSpPr>
          <p:cNvPr id="8" name="正方形/長方形 7">
            <a:extLst>
              <a:ext uri="{FF2B5EF4-FFF2-40B4-BE49-F238E27FC236}">
                <a16:creationId xmlns:a16="http://schemas.microsoft.com/office/drawing/2014/main" id="{83FBF169-6305-7407-AC4A-1E07262F5EA7}"/>
              </a:ext>
            </a:extLst>
          </p:cNvPr>
          <p:cNvSpPr/>
          <p:nvPr/>
        </p:nvSpPr>
        <p:spPr>
          <a:xfrm>
            <a:off x="8570648" y="5204883"/>
            <a:ext cx="2319620" cy="132556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solidFill>
                  <a:schemeClr val="tx1"/>
                </a:solidFill>
              </a:rPr>
              <a:t>プロモーションの予定や、次のカタログ発行時期を訪ねても電話の向こうで確認をしている。</a:t>
            </a:r>
            <a:endParaRPr lang="en-US" altLang="ja-JP" sz="1200" dirty="0">
              <a:solidFill>
                <a:schemeClr val="tx1"/>
              </a:solidFill>
            </a:endParaRPr>
          </a:p>
        </p:txBody>
      </p:sp>
    </p:spTree>
    <p:extLst>
      <p:ext uri="{BB962C8B-B14F-4D97-AF65-F5344CB8AC3E}">
        <p14:creationId xmlns:p14="http://schemas.microsoft.com/office/powerpoint/2010/main" val="3212352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A3868A3A-C6AE-7CA5-557A-4CAEDEDA3E44}"/>
              </a:ext>
            </a:extLst>
          </p:cNvPr>
          <p:cNvSpPr>
            <a:spLocks noGrp="1"/>
          </p:cNvSpPr>
          <p:nvPr>
            <p:ph type="subTitle" idx="1"/>
          </p:nvPr>
        </p:nvSpPr>
        <p:spPr/>
        <p:txBody>
          <a:bodyPr/>
          <a:lstStyle/>
          <a:p>
            <a:endParaRPr kumimoji="1" lang="ja-JP" altLang="en-US"/>
          </a:p>
        </p:txBody>
      </p:sp>
      <p:sp>
        <p:nvSpPr>
          <p:cNvPr id="4" name="タイトル 1">
            <a:extLst>
              <a:ext uri="{FF2B5EF4-FFF2-40B4-BE49-F238E27FC236}">
                <a16:creationId xmlns:a16="http://schemas.microsoft.com/office/drawing/2014/main" id="{F09C217A-FF42-CB95-C419-3E8A5FBE7D38}"/>
              </a:ext>
            </a:extLst>
          </p:cNvPr>
          <p:cNvSpPr txBox="1">
            <a:spLocks/>
          </p:cNvSpPr>
          <p:nvPr/>
        </p:nvSpPr>
        <p:spPr>
          <a:xfrm>
            <a:off x="251792" y="2103437"/>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dirty="0"/>
              <a:t>p.107 </a:t>
            </a:r>
            <a:r>
              <a:rPr lang="ja-JP" altLang="en-US" dirty="0"/>
              <a:t>練習</a:t>
            </a:r>
            <a:r>
              <a:rPr lang="en-US" altLang="ja-JP" dirty="0"/>
              <a:t>3-6</a:t>
            </a:r>
            <a:endParaRPr lang="ja-JP" altLang="en-US" dirty="0"/>
          </a:p>
        </p:txBody>
      </p:sp>
    </p:spTree>
    <p:extLst>
      <p:ext uri="{BB962C8B-B14F-4D97-AF65-F5344CB8AC3E}">
        <p14:creationId xmlns:p14="http://schemas.microsoft.com/office/powerpoint/2010/main" val="4257828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4DB07368-0048-F580-EDE3-6C573B336F30}"/>
              </a:ext>
            </a:extLst>
          </p:cNvPr>
          <p:cNvSpPr/>
          <p:nvPr/>
        </p:nvSpPr>
        <p:spPr>
          <a:xfrm>
            <a:off x="4094922" y="475801"/>
            <a:ext cx="2723322" cy="73677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問：予想される問い合わせは？</a:t>
            </a:r>
          </a:p>
        </p:txBody>
      </p:sp>
      <p:cxnSp>
        <p:nvCxnSpPr>
          <p:cNvPr id="6" name="直線矢印コネクタ 5">
            <a:extLst>
              <a:ext uri="{FF2B5EF4-FFF2-40B4-BE49-F238E27FC236}">
                <a16:creationId xmlns:a16="http://schemas.microsoft.com/office/drawing/2014/main" id="{59FE4DC2-8E68-0F52-8718-E6874EE2F1D3}"/>
              </a:ext>
            </a:extLst>
          </p:cNvPr>
          <p:cNvCxnSpPr/>
          <p:nvPr/>
        </p:nvCxnSpPr>
        <p:spPr>
          <a:xfrm>
            <a:off x="5453270" y="1311967"/>
            <a:ext cx="0" cy="47045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37A36A1B-44F3-8DFF-0AC9-78529579AB99}"/>
              </a:ext>
            </a:extLst>
          </p:cNvPr>
          <p:cNvSpPr/>
          <p:nvPr/>
        </p:nvSpPr>
        <p:spPr>
          <a:xfrm>
            <a:off x="2269432" y="1881811"/>
            <a:ext cx="7073349" cy="88789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電話機器の操作・機能に関するものと、</a:t>
            </a:r>
            <a:endParaRPr kumimoji="1" lang="en-US" altLang="ja-JP" dirty="0">
              <a:solidFill>
                <a:schemeClr val="tx1"/>
              </a:solidFill>
            </a:endParaRPr>
          </a:p>
          <a:p>
            <a:pPr algn="ctr"/>
            <a:r>
              <a:rPr lang="ja-JP" altLang="en-US" dirty="0">
                <a:solidFill>
                  <a:schemeClr val="tx1"/>
                </a:solidFill>
              </a:rPr>
              <a:t>ボイスメッセージ・システムに関するもの。</a:t>
            </a:r>
            <a:endParaRPr kumimoji="1" lang="en-US" altLang="ja-JP" dirty="0">
              <a:solidFill>
                <a:schemeClr val="tx1"/>
              </a:solidFill>
            </a:endParaRPr>
          </a:p>
        </p:txBody>
      </p:sp>
      <p:sp>
        <p:nvSpPr>
          <p:cNvPr id="8" name="矢印: 下 7">
            <a:extLst>
              <a:ext uri="{FF2B5EF4-FFF2-40B4-BE49-F238E27FC236}">
                <a16:creationId xmlns:a16="http://schemas.microsoft.com/office/drawing/2014/main" id="{04DC2456-E281-057D-356A-971742B7362C}"/>
              </a:ext>
            </a:extLst>
          </p:cNvPr>
          <p:cNvSpPr/>
          <p:nvPr/>
        </p:nvSpPr>
        <p:spPr>
          <a:xfrm>
            <a:off x="2269432" y="2994991"/>
            <a:ext cx="659298" cy="636105"/>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下 8">
            <a:extLst>
              <a:ext uri="{FF2B5EF4-FFF2-40B4-BE49-F238E27FC236}">
                <a16:creationId xmlns:a16="http://schemas.microsoft.com/office/drawing/2014/main" id="{9811D96E-0C7C-244E-25C5-7AE0F18D8F65}"/>
              </a:ext>
            </a:extLst>
          </p:cNvPr>
          <p:cNvSpPr/>
          <p:nvPr/>
        </p:nvSpPr>
        <p:spPr>
          <a:xfrm rot="10800000">
            <a:off x="8113640" y="2994991"/>
            <a:ext cx="659298" cy="636105"/>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B63CCBA7-6758-546A-7A15-813C2BB86271}"/>
              </a:ext>
            </a:extLst>
          </p:cNvPr>
          <p:cNvSpPr/>
          <p:nvPr/>
        </p:nvSpPr>
        <p:spPr>
          <a:xfrm>
            <a:off x="274980" y="3949151"/>
            <a:ext cx="4668081" cy="132556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電話機器自体が新しいものに変わる。</a:t>
            </a:r>
          </a:p>
        </p:txBody>
      </p:sp>
      <p:sp>
        <p:nvSpPr>
          <p:cNvPr id="11" name="正方形/長方形 10">
            <a:extLst>
              <a:ext uri="{FF2B5EF4-FFF2-40B4-BE49-F238E27FC236}">
                <a16:creationId xmlns:a16="http://schemas.microsoft.com/office/drawing/2014/main" id="{D531A963-C43F-D1FE-9860-23303541AC7E}"/>
              </a:ext>
            </a:extLst>
          </p:cNvPr>
          <p:cNvSpPr/>
          <p:nvPr/>
        </p:nvSpPr>
        <p:spPr>
          <a:xfrm>
            <a:off x="6324598" y="3949151"/>
            <a:ext cx="4668081" cy="132556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ボイスメッセージ・システムが更新される</a:t>
            </a:r>
            <a:endParaRPr kumimoji="1" lang="en-US" altLang="ja-JP" dirty="0">
              <a:solidFill>
                <a:schemeClr val="tx1"/>
              </a:solidFill>
            </a:endParaRPr>
          </a:p>
        </p:txBody>
      </p:sp>
      <p:sp>
        <p:nvSpPr>
          <p:cNvPr id="12" name="テキスト ボックス 11">
            <a:extLst>
              <a:ext uri="{FF2B5EF4-FFF2-40B4-BE49-F238E27FC236}">
                <a16:creationId xmlns:a16="http://schemas.microsoft.com/office/drawing/2014/main" id="{14657085-DF62-297C-190C-9A4AF5FBB342}"/>
              </a:ext>
            </a:extLst>
          </p:cNvPr>
          <p:cNvSpPr txBox="1"/>
          <p:nvPr/>
        </p:nvSpPr>
        <p:spPr>
          <a:xfrm>
            <a:off x="3001617" y="3154017"/>
            <a:ext cx="659298" cy="369332"/>
          </a:xfrm>
          <a:prstGeom prst="rect">
            <a:avLst/>
          </a:prstGeom>
          <a:noFill/>
        </p:spPr>
        <p:txBody>
          <a:bodyPr wrap="square" rtlCol="0">
            <a:spAutoFit/>
          </a:bodyPr>
          <a:lstStyle/>
          <a:p>
            <a:r>
              <a:rPr lang="ja-JP" altLang="en-US" dirty="0"/>
              <a:t>なぜ</a:t>
            </a:r>
            <a:endParaRPr kumimoji="1" lang="ja-JP" altLang="en-US" dirty="0"/>
          </a:p>
        </p:txBody>
      </p:sp>
      <p:sp>
        <p:nvSpPr>
          <p:cNvPr id="13" name="テキスト ボックス 12">
            <a:extLst>
              <a:ext uri="{FF2B5EF4-FFF2-40B4-BE49-F238E27FC236}">
                <a16:creationId xmlns:a16="http://schemas.microsoft.com/office/drawing/2014/main" id="{6E0CA595-D5AF-2D06-198E-DC31B340E597}"/>
              </a:ext>
            </a:extLst>
          </p:cNvPr>
          <p:cNvSpPr txBox="1"/>
          <p:nvPr/>
        </p:nvSpPr>
        <p:spPr>
          <a:xfrm>
            <a:off x="8772937" y="3128377"/>
            <a:ext cx="1477619" cy="369332"/>
          </a:xfrm>
          <a:prstGeom prst="rect">
            <a:avLst/>
          </a:prstGeom>
          <a:noFill/>
        </p:spPr>
        <p:txBody>
          <a:bodyPr wrap="square" rtlCol="0">
            <a:spAutoFit/>
          </a:bodyPr>
          <a:lstStyle/>
          <a:p>
            <a:r>
              <a:rPr kumimoji="1" lang="ja-JP" altLang="en-US" dirty="0"/>
              <a:t>だから</a:t>
            </a:r>
          </a:p>
        </p:txBody>
      </p:sp>
      <p:sp>
        <p:nvSpPr>
          <p:cNvPr id="14" name="テキスト ボックス 13">
            <a:extLst>
              <a:ext uri="{FF2B5EF4-FFF2-40B4-BE49-F238E27FC236}">
                <a16:creationId xmlns:a16="http://schemas.microsoft.com/office/drawing/2014/main" id="{79154BB4-643A-EB47-4E02-C6CAE6290088}"/>
              </a:ext>
            </a:extLst>
          </p:cNvPr>
          <p:cNvSpPr txBox="1"/>
          <p:nvPr/>
        </p:nvSpPr>
        <p:spPr>
          <a:xfrm>
            <a:off x="712303" y="5867097"/>
            <a:ext cx="6765237" cy="369332"/>
          </a:xfrm>
          <a:prstGeom prst="rect">
            <a:avLst/>
          </a:prstGeom>
          <a:noFill/>
        </p:spPr>
        <p:txBody>
          <a:bodyPr wrap="square" rtlCol="0">
            <a:spAutoFit/>
          </a:bodyPr>
          <a:lstStyle/>
          <a:p>
            <a:r>
              <a:rPr kumimoji="1" lang="ja-JP" altLang="en-US" dirty="0"/>
              <a:t>切り口：新しい要素</a:t>
            </a:r>
            <a:r>
              <a:rPr lang="ja-JP" altLang="en-US" dirty="0"/>
              <a:t>と、更新される要素</a:t>
            </a:r>
            <a:endParaRPr kumimoji="1" lang="ja-JP" altLang="en-US" dirty="0"/>
          </a:p>
        </p:txBody>
      </p:sp>
    </p:spTree>
    <p:extLst>
      <p:ext uri="{BB962C8B-B14F-4D97-AF65-F5344CB8AC3E}">
        <p14:creationId xmlns:p14="http://schemas.microsoft.com/office/powerpoint/2010/main" val="3766804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4DB07368-0048-F580-EDE3-6C573B336F30}"/>
              </a:ext>
            </a:extLst>
          </p:cNvPr>
          <p:cNvSpPr/>
          <p:nvPr/>
        </p:nvSpPr>
        <p:spPr>
          <a:xfrm>
            <a:off x="4094922" y="475801"/>
            <a:ext cx="2723322" cy="73677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問：対応案は？</a:t>
            </a:r>
          </a:p>
        </p:txBody>
      </p:sp>
      <p:cxnSp>
        <p:nvCxnSpPr>
          <p:cNvPr id="6" name="直線矢印コネクタ 5">
            <a:extLst>
              <a:ext uri="{FF2B5EF4-FFF2-40B4-BE49-F238E27FC236}">
                <a16:creationId xmlns:a16="http://schemas.microsoft.com/office/drawing/2014/main" id="{59FE4DC2-8E68-0F52-8718-E6874EE2F1D3}"/>
              </a:ext>
            </a:extLst>
          </p:cNvPr>
          <p:cNvCxnSpPr/>
          <p:nvPr/>
        </p:nvCxnSpPr>
        <p:spPr>
          <a:xfrm>
            <a:off x="5453270" y="1311967"/>
            <a:ext cx="0" cy="47045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37A36A1B-44F3-8DFF-0AC9-78529579AB99}"/>
              </a:ext>
            </a:extLst>
          </p:cNvPr>
          <p:cNvSpPr/>
          <p:nvPr/>
        </p:nvSpPr>
        <p:spPr>
          <a:xfrm>
            <a:off x="1848678" y="1881811"/>
            <a:ext cx="9892747" cy="88789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・イントラネット上にアップする「マニュアル」「</a:t>
            </a:r>
            <a:r>
              <a:rPr kumimoji="1" lang="en-US" altLang="ja-JP" dirty="0">
                <a:solidFill>
                  <a:schemeClr val="tx1"/>
                </a:solidFill>
              </a:rPr>
              <a:t>FAQ</a:t>
            </a:r>
            <a:r>
              <a:rPr kumimoji="1" lang="ja-JP" altLang="en-US" dirty="0">
                <a:solidFill>
                  <a:schemeClr val="tx1"/>
                </a:solidFill>
              </a:rPr>
              <a:t>」を参照するように前者に通達する。</a:t>
            </a:r>
            <a:endParaRPr kumimoji="1" lang="en-US" altLang="ja-JP" dirty="0">
              <a:solidFill>
                <a:schemeClr val="tx1"/>
              </a:solidFill>
            </a:endParaRPr>
          </a:p>
          <a:p>
            <a:pPr algn="ctr"/>
            <a:r>
              <a:rPr lang="ja-JP" altLang="en-US" dirty="0">
                <a:solidFill>
                  <a:schemeClr val="tx1"/>
                </a:solidFill>
              </a:rPr>
              <a:t>・</a:t>
            </a:r>
            <a:r>
              <a:rPr lang="en-US" altLang="ja-JP" dirty="0">
                <a:solidFill>
                  <a:schemeClr val="tx1"/>
                </a:solidFill>
              </a:rPr>
              <a:t>10~21</a:t>
            </a:r>
            <a:r>
              <a:rPr lang="ja-JP" altLang="en-US" dirty="0">
                <a:solidFill>
                  <a:schemeClr val="tx1"/>
                </a:solidFill>
              </a:rPr>
              <a:t>日のコアタイムはヘルプデスクは</a:t>
            </a:r>
            <a:r>
              <a:rPr lang="en-US" altLang="ja-JP" dirty="0">
                <a:solidFill>
                  <a:schemeClr val="tx1"/>
                </a:solidFill>
              </a:rPr>
              <a:t>1</a:t>
            </a:r>
            <a:r>
              <a:rPr lang="ja-JP" altLang="en-US" dirty="0">
                <a:solidFill>
                  <a:schemeClr val="tx1"/>
                </a:solidFill>
              </a:rPr>
              <a:t>名増員する。</a:t>
            </a:r>
            <a:endParaRPr kumimoji="1" lang="en-US" altLang="ja-JP" dirty="0">
              <a:solidFill>
                <a:schemeClr val="tx1"/>
              </a:solidFill>
            </a:endParaRPr>
          </a:p>
        </p:txBody>
      </p:sp>
      <p:sp>
        <p:nvSpPr>
          <p:cNvPr id="8" name="矢印: 下 7">
            <a:extLst>
              <a:ext uri="{FF2B5EF4-FFF2-40B4-BE49-F238E27FC236}">
                <a16:creationId xmlns:a16="http://schemas.microsoft.com/office/drawing/2014/main" id="{04DC2456-E281-057D-356A-971742B7362C}"/>
              </a:ext>
            </a:extLst>
          </p:cNvPr>
          <p:cNvSpPr/>
          <p:nvPr/>
        </p:nvSpPr>
        <p:spPr>
          <a:xfrm>
            <a:off x="2269432" y="2994991"/>
            <a:ext cx="659298" cy="636105"/>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下 8">
            <a:extLst>
              <a:ext uri="{FF2B5EF4-FFF2-40B4-BE49-F238E27FC236}">
                <a16:creationId xmlns:a16="http://schemas.microsoft.com/office/drawing/2014/main" id="{9811D96E-0C7C-244E-25C5-7AE0F18D8F65}"/>
              </a:ext>
            </a:extLst>
          </p:cNvPr>
          <p:cNvSpPr/>
          <p:nvPr/>
        </p:nvSpPr>
        <p:spPr>
          <a:xfrm rot="10800000">
            <a:off x="8113640" y="2994991"/>
            <a:ext cx="659298" cy="636105"/>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B63CCBA7-6758-546A-7A15-813C2BB86271}"/>
              </a:ext>
            </a:extLst>
          </p:cNvPr>
          <p:cNvSpPr/>
          <p:nvPr/>
        </p:nvSpPr>
        <p:spPr>
          <a:xfrm>
            <a:off x="274980" y="3949151"/>
            <a:ext cx="4668081" cy="132556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r>
              <a:rPr lang="en-US" altLang="ja-JP" dirty="0">
                <a:solidFill>
                  <a:schemeClr val="tx1"/>
                </a:solidFill>
              </a:rPr>
            </a:br>
            <a:r>
              <a:rPr lang="ja-JP" altLang="en-US" dirty="0">
                <a:solidFill>
                  <a:schemeClr val="tx1"/>
                </a:solidFill>
              </a:rPr>
              <a:t>基本事項については自己解決してもらえるように</a:t>
            </a:r>
            <a:r>
              <a:rPr lang="en-US" altLang="ja-JP" dirty="0">
                <a:solidFill>
                  <a:schemeClr val="tx1"/>
                </a:solidFill>
              </a:rPr>
              <a:t>FAQ</a:t>
            </a:r>
            <a:r>
              <a:rPr lang="ja-JP" altLang="en-US" dirty="0">
                <a:solidFill>
                  <a:schemeClr val="tx1"/>
                </a:solidFill>
              </a:rPr>
              <a:t>を用意している。</a:t>
            </a:r>
            <a:endParaRPr kumimoji="1" lang="ja-JP" altLang="en-US" dirty="0">
              <a:solidFill>
                <a:schemeClr val="tx1"/>
              </a:solidFill>
            </a:endParaRPr>
          </a:p>
        </p:txBody>
      </p:sp>
      <p:sp>
        <p:nvSpPr>
          <p:cNvPr id="11" name="正方形/長方形 10">
            <a:extLst>
              <a:ext uri="{FF2B5EF4-FFF2-40B4-BE49-F238E27FC236}">
                <a16:creationId xmlns:a16="http://schemas.microsoft.com/office/drawing/2014/main" id="{D531A963-C43F-D1FE-9860-23303541AC7E}"/>
              </a:ext>
            </a:extLst>
          </p:cNvPr>
          <p:cNvSpPr/>
          <p:nvPr/>
        </p:nvSpPr>
        <p:spPr>
          <a:xfrm>
            <a:off x="6311346" y="3942525"/>
            <a:ext cx="4668081" cy="132556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新たなオプション設定が煩雑なので、</a:t>
            </a:r>
            <a:endParaRPr kumimoji="1" lang="en-US" altLang="ja-JP" dirty="0">
              <a:solidFill>
                <a:schemeClr val="tx1"/>
              </a:solidFill>
            </a:endParaRPr>
          </a:p>
          <a:p>
            <a:pPr algn="ctr"/>
            <a:r>
              <a:rPr lang="ja-JP" altLang="en-US" dirty="0">
                <a:solidFill>
                  <a:schemeClr val="tx1"/>
                </a:solidFill>
              </a:rPr>
              <a:t>個別に対応する必要がある。</a:t>
            </a:r>
            <a:endParaRPr kumimoji="1" lang="en-US" altLang="ja-JP" dirty="0">
              <a:solidFill>
                <a:schemeClr val="tx1"/>
              </a:solidFill>
            </a:endParaRPr>
          </a:p>
        </p:txBody>
      </p:sp>
      <p:sp>
        <p:nvSpPr>
          <p:cNvPr id="12" name="テキスト ボックス 11">
            <a:extLst>
              <a:ext uri="{FF2B5EF4-FFF2-40B4-BE49-F238E27FC236}">
                <a16:creationId xmlns:a16="http://schemas.microsoft.com/office/drawing/2014/main" id="{14657085-DF62-297C-190C-9A4AF5FBB342}"/>
              </a:ext>
            </a:extLst>
          </p:cNvPr>
          <p:cNvSpPr txBox="1"/>
          <p:nvPr/>
        </p:nvSpPr>
        <p:spPr>
          <a:xfrm>
            <a:off x="3001617" y="3154017"/>
            <a:ext cx="659298" cy="369332"/>
          </a:xfrm>
          <a:prstGeom prst="rect">
            <a:avLst/>
          </a:prstGeom>
          <a:noFill/>
        </p:spPr>
        <p:txBody>
          <a:bodyPr wrap="square" rtlCol="0">
            <a:spAutoFit/>
          </a:bodyPr>
          <a:lstStyle/>
          <a:p>
            <a:r>
              <a:rPr lang="ja-JP" altLang="en-US" dirty="0"/>
              <a:t>なぜ</a:t>
            </a:r>
            <a:endParaRPr kumimoji="1" lang="ja-JP" altLang="en-US" dirty="0"/>
          </a:p>
        </p:txBody>
      </p:sp>
      <p:sp>
        <p:nvSpPr>
          <p:cNvPr id="13" name="テキスト ボックス 12">
            <a:extLst>
              <a:ext uri="{FF2B5EF4-FFF2-40B4-BE49-F238E27FC236}">
                <a16:creationId xmlns:a16="http://schemas.microsoft.com/office/drawing/2014/main" id="{6E0CA595-D5AF-2D06-198E-DC31B340E597}"/>
              </a:ext>
            </a:extLst>
          </p:cNvPr>
          <p:cNvSpPr txBox="1"/>
          <p:nvPr/>
        </p:nvSpPr>
        <p:spPr>
          <a:xfrm>
            <a:off x="8772937" y="3128377"/>
            <a:ext cx="1477619" cy="369332"/>
          </a:xfrm>
          <a:prstGeom prst="rect">
            <a:avLst/>
          </a:prstGeom>
          <a:noFill/>
        </p:spPr>
        <p:txBody>
          <a:bodyPr wrap="square" rtlCol="0">
            <a:spAutoFit/>
          </a:bodyPr>
          <a:lstStyle/>
          <a:p>
            <a:r>
              <a:rPr kumimoji="1" lang="ja-JP" altLang="en-US" dirty="0"/>
              <a:t>だから</a:t>
            </a:r>
          </a:p>
        </p:txBody>
      </p:sp>
      <p:sp>
        <p:nvSpPr>
          <p:cNvPr id="14" name="テキスト ボックス 13">
            <a:extLst>
              <a:ext uri="{FF2B5EF4-FFF2-40B4-BE49-F238E27FC236}">
                <a16:creationId xmlns:a16="http://schemas.microsoft.com/office/drawing/2014/main" id="{79154BB4-643A-EB47-4E02-C6CAE6290088}"/>
              </a:ext>
            </a:extLst>
          </p:cNvPr>
          <p:cNvSpPr txBox="1"/>
          <p:nvPr/>
        </p:nvSpPr>
        <p:spPr>
          <a:xfrm>
            <a:off x="712303" y="5867097"/>
            <a:ext cx="8060634" cy="646331"/>
          </a:xfrm>
          <a:prstGeom prst="rect">
            <a:avLst/>
          </a:prstGeom>
          <a:noFill/>
        </p:spPr>
        <p:txBody>
          <a:bodyPr wrap="square" rtlCol="0">
            <a:spAutoFit/>
          </a:bodyPr>
          <a:lstStyle/>
          <a:p>
            <a:r>
              <a:rPr kumimoji="1" lang="ja-JP" altLang="en-US" dirty="0"/>
              <a:t>切り口：問い合わせの質。</a:t>
            </a:r>
            <a:endParaRPr kumimoji="1" lang="en-US" altLang="ja-JP" dirty="0"/>
          </a:p>
          <a:p>
            <a:r>
              <a:rPr lang="ja-JP" altLang="en-US" dirty="0"/>
              <a:t>　　　　</a:t>
            </a:r>
            <a:r>
              <a:rPr kumimoji="1" lang="ja-JP" altLang="en-US" dirty="0"/>
              <a:t>自己解決してもらえる基本事項</a:t>
            </a:r>
            <a:r>
              <a:rPr kumimoji="1" lang="en-US" altLang="ja-JP" dirty="0"/>
              <a:t>/</a:t>
            </a:r>
            <a:r>
              <a:rPr kumimoji="1" lang="ja-JP" altLang="en-US" dirty="0"/>
              <a:t>個別対応が必要な煩雑なもの。</a:t>
            </a:r>
          </a:p>
        </p:txBody>
      </p:sp>
    </p:spTree>
    <p:extLst>
      <p:ext uri="{BB962C8B-B14F-4D97-AF65-F5344CB8AC3E}">
        <p14:creationId xmlns:p14="http://schemas.microsoft.com/office/powerpoint/2010/main" val="1326131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A3868A3A-C6AE-7CA5-557A-4CAEDEDA3E44}"/>
              </a:ext>
            </a:extLst>
          </p:cNvPr>
          <p:cNvSpPr>
            <a:spLocks noGrp="1"/>
          </p:cNvSpPr>
          <p:nvPr>
            <p:ph type="subTitle" idx="1"/>
          </p:nvPr>
        </p:nvSpPr>
        <p:spPr/>
        <p:txBody>
          <a:bodyPr/>
          <a:lstStyle/>
          <a:p>
            <a:endParaRPr kumimoji="1" lang="ja-JP" altLang="en-US"/>
          </a:p>
        </p:txBody>
      </p:sp>
      <p:sp>
        <p:nvSpPr>
          <p:cNvPr id="4" name="タイトル 1">
            <a:extLst>
              <a:ext uri="{FF2B5EF4-FFF2-40B4-BE49-F238E27FC236}">
                <a16:creationId xmlns:a16="http://schemas.microsoft.com/office/drawing/2014/main" id="{F09C217A-FF42-CB95-C419-3E8A5FBE7D38}"/>
              </a:ext>
            </a:extLst>
          </p:cNvPr>
          <p:cNvSpPr txBox="1">
            <a:spLocks/>
          </p:cNvSpPr>
          <p:nvPr/>
        </p:nvSpPr>
        <p:spPr>
          <a:xfrm>
            <a:off x="251792" y="2103437"/>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dirty="0"/>
              <a:t>p.108 </a:t>
            </a:r>
            <a:r>
              <a:rPr lang="ja-JP" altLang="en-US" dirty="0"/>
              <a:t>練習</a:t>
            </a:r>
            <a:r>
              <a:rPr lang="en-US" altLang="ja-JP" dirty="0"/>
              <a:t>3-7</a:t>
            </a:r>
            <a:endParaRPr lang="ja-JP" altLang="en-US" dirty="0"/>
          </a:p>
        </p:txBody>
      </p:sp>
    </p:spTree>
    <p:extLst>
      <p:ext uri="{BB962C8B-B14F-4D97-AF65-F5344CB8AC3E}">
        <p14:creationId xmlns:p14="http://schemas.microsoft.com/office/powerpoint/2010/main" val="3680431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4DB07368-0048-F580-EDE3-6C573B336F30}"/>
              </a:ext>
            </a:extLst>
          </p:cNvPr>
          <p:cNvSpPr/>
          <p:nvPr/>
        </p:nvSpPr>
        <p:spPr>
          <a:xfrm>
            <a:off x="4094922" y="475801"/>
            <a:ext cx="2723322" cy="73677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問：依頼の背景は？</a:t>
            </a:r>
          </a:p>
        </p:txBody>
      </p:sp>
      <p:cxnSp>
        <p:nvCxnSpPr>
          <p:cNvPr id="6" name="直線矢印コネクタ 5">
            <a:extLst>
              <a:ext uri="{FF2B5EF4-FFF2-40B4-BE49-F238E27FC236}">
                <a16:creationId xmlns:a16="http://schemas.microsoft.com/office/drawing/2014/main" id="{59FE4DC2-8E68-0F52-8718-E6874EE2F1D3}"/>
              </a:ext>
            </a:extLst>
          </p:cNvPr>
          <p:cNvCxnSpPr/>
          <p:nvPr/>
        </p:nvCxnSpPr>
        <p:spPr>
          <a:xfrm>
            <a:off x="5453270" y="1311967"/>
            <a:ext cx="0" cy="47045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37A36A1B-44F3-8DFF-0AC9-78529579AB99}"/>
              </a:ext>
            </a:extLst>
          </p:cNvPr>
          <p:cNvSpPr/>
          <p:nvPr/>
        </p:nvSpPr>
        <p:spPr>
          <a:xfrm>
            <a:off x="1013076" y="1881811"/>
            <a:ext cx="8329705" cy="1358911"/>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ベースは</a:t>
            </a:r>
            <a:r>
              <a:rPr lang="en-US" altLang="ja-JP" dirty="0">
                <a:solidFill>
                  <a:schemeClr val="tx1"/>
                </a:solidFill>
              </a:rPr>
              <a:t>ABC</a:t>
            </a:r>
            <a:r>
              <a:rPr lang="ja-JP" altLang="en-US" dirty="0">
                <a:solidFill>
                  <a:schemeClr val="tx1"/>
                </a:solidFill>
              </a:rPr>
              <a:t>総務人事サービスで作業を行っているが、</a:t>
            </a:r>
            <a:endParaRPr kumimoji="1" lang="en-US" altLang="ja-JP" dirty="0">
              <a:solidFill>
                <a:schemeClr val="tx1"/>
              </a:solidFill>
            </a:endParaRPr>
          </a:p>
          <a:p>
            <a:pPr algn="ctr"/>
            <a:r>
              <a:rPr kumimoji="1" lang="ja-JP" altLang="en-US" dirty="0">
                <a:solidFill>
                  <a:schemeClr val="tx1"/>
                </a:solidFill>
              </a:rPr>
              <a:t>営業第一部については表彰の対象者が存在するかどうか確認できていないから。</a:t>
            </a:r>
            <a:endParaRPr kumimoji="1" lang="en-US" altLang="ja-JP" dirty="0">
              <a:solidFill>
                <a:schemeClr val="tx1"/>
              </a:solidFill>
            </a:endParaRPr>
          </a:p>
        </p:txBody>
      </p:sp>
      <p:sp>
        <p:nvSpPr>
          <p:cNvPr id="14" name="テキスト ボックス 13">
            <a:extLst>
              <a:ext uri="{FF2B5EF4-FFF2-40B4-BE49-F238E27FC236}">
                <a16:creationId xmlns:a16="http://schemas.microsoft.com/office/drawing/2014/main" id="{79154BB4-643A-EB47-4E02-C6CAE6290088}"/>
              </a:ext>
            </a:extLst>
          </p:cNvPr>
          <p:cNvSpPr txBox="1"/>
          <p:nvPr/>
        </p:nvSpPr>
        <p:spPr>
          <a:xfrm>
            <a:off x="1080694" y="3617278"/>
            <a:ext cx="6765237" cy="369332"/>
          </a:xfrm>
          <a:prstGeom prst="rect">
            <a:avLst/>
          </a:prstGeom>
          <a:noFill/>
        </p:spPr>
        <p:txBody>
          <a:bodyPr wrap="square" rtlCol="0">
            <a:spAutoFit/>
          </a:bodyPr>
          <a:lstStyle/>
          <a:p>
            <a:r>
              <a:rPr kumimoji="1" lang="ja-JP" altLang="en-US" dirty="0"/>
              <a:t>相手が依頼されてびっくりしない、納得する理由。</a:t>
            </a:r>
            <a:endParaRPr kumimoji="1" lang="en-US" altLang="ja-JP" dirty="0"/>
          </a:p>
        </p:txBody>
      </p:sp>
    </p:spTree>
    <p:extLst>
      <p:ext uri="{BB962C8B-B14F-4D97-AF65-F5344CB8AC3E}">
        <p14:creationId xmlns:p14="http://schemas.microsoft.com/office/powerpoint/2010/main" val="3837066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4DB07368-0048-F580-EDE3-6C573B336F30}"/>
              </a:ext>
            </a:extLst>
          </p:cNvPr>
          <p:cNvSpPr/>
          <p:nvPr/>
        </p:nvSpPr>
        <p:spPr>
          <a:xfrm>
            <a:off x="4094922" y="475801"/>
            <a:ext cx="2723322" cy="73677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問：依頼の内容は？</a:t>
            </a:r>
          </a:p>
        </p:txBody>
      </p:sp>
      <p:cxnSp>
        <p:nvCxnSpPr>
          <p:cNvPr id="6" name="直線矢印コネクタ 5">
            <a:extLst>
              <a:ext uri="{FF2B5EF4-FFF2-40B4-BE49-F238E27FC236}">
                <a16:creationId xmlns:a16="http://schemas.microsoft.com/office/drawing/2014/main" id="{59FE4DC2-8E68-0F52-8718-E6874EE2F1D3}"/>
              </a:ext>
            </a:extLst>
          </p:cNvPr>
          <p:cNvCxnSpPr/>
          <p:nvPr/>
        </p:nvCxnSpPr>
        <p:spPr>
          <a:xfrm>
            <a:off x="5453270" y="1311967"/>
            <a:ext cx="0" cy="47045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37A36A1B-44F3-8DFF-0AC9-78529579AB99}"/>
              </a:ext>
            </a:extLst>
          </p:cNvPr>
          <p:cNvSpPr/>
          <p:nvPr/>
        </p:nvSpPr>
        <p:spPr>
          <a:xfrm>
            <a:off x="2269432" y="1881811"/>
            <a:ext cx="7073349" cy="88789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営業第一部の表彰対象者を確認して連絡してほしい。</a:t>
            </a:r>
            <a:endParaRPr kumimoji="1" lang="en-US" altLang="ja-JP" dirty="0">
              <a:solidFill>
                <a:schemeClr val="tx1"/>
              </a:solidFill>
            </a:endParaRPr>
          </a:p>
        </p:txBody>
      </p:sp>
      <p:sp>
        <p:nvSpPr>
          <p:cNvPr id="8" name="矢印: 下 7">
            <a:extLst>
              <a:ext uri="{FF2B5EF4-FFF2-40B4-BE49-F238E27FC236}">
                <a16:creationId xmlns:a16="http://schemas.microsoft.com/office/drawing/2014/main" id="{04DC2456-E281-057D-356A-971742B7362C}"/>
              </a:ext>
            </a:extLst>
          </p:cNvPr>
          <p:cNvSpPr/>
          <p:nvPr/>
        </p:nvSpPr>
        <p:spPr>
          <a:xfrm>
            <a:off x="2269432" y="2994991"/>
            <a:ext cx="659298" cy="636105"/>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下 8">
            <a:extLst>
              <a:ext uri="{FF2B5EF4-FFF2-40B4-BE49-F238E27FC236}">
                <a16:creationId xmlns:a16="http://schemas.microsoft.com/office/drawing/2014/main" id="{9811D96E-0C7C-244E-25C5-7AE0F18D8F65}"/>
              </a:ext>
            </a:extLst>
          </p:cNvPr>
          <p:cNvSpPr/>
          <p:nvPr/>
        </p:nvSpPr>
        <p:spPr>
          <a:xfrm rot="10800000">
            <a:off x="8113640" y="2994991"/>
            <a:ext cx="659298" cy="636105"/>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B63CCBA7-6758-546A-7A15-813C2BB86271}"/>
              </a:ext>
            </a:extLst>
          </p:cNvPr>
          <p:cNvSpPr/>
          <p:nvPr/>
        </p:nvSpPr>
        <p:spPr>
          <a:xfrm>
            <a:off x="4222031" y="4032442"/>
            <a:ext cx="3501031" cy="132556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出向期間も含める。</a:t>
            </a:r>
            <a:endParaRPr kumimoji="1" lang="en-US" altLang="ja-JP" dirty="0">
              <a:solidFill>
                <a:schemeClr val="tx1"/>
              </a:solidFill>
            </a:endParaRPr>
          </a:p>
        </p:txBody>
      </p:sp>
      <p:sp>
        <p:nvSpPr>
          <p:cNvPr id="11" name="正方形/長方形 10">
            <a:extLst>
              <a:ext uri="{FF2B5EF4-FFF2-40B4-BE49-F238E27FC236}">
                <a16:creationId xmlns:a16="http://schemas.microsoft.com/office/drawing/2014/main" id="{D531A963-C43F-D1FE-9860-23303541AC7E}"/>
              </a:ext>
            </a:extLst>
          </p:cNvPr>
          <p:cNvSpPr/>
          <p:nvPr/>
        </p:nvSpPr>
        <p:spPr>
          <a:xfrm>
            <a:off x="727710" y="4032442"/>
            <a:ext cx="3083444" cy="132556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勤続</a:t>
            </a:r>
            <a:r>
              <a:rPr lang="en-US" altLang="ja-JP" dirty="0">
                <a:solidFill>
                  <a:schemeClr val="tx1"/>
                </a:solidFill>
              </a:rPr>
              <a:t>30</a:t>
            </a:r>
            <a:r>
              <a:rPr lang="ja-JP" altLang="en-US" dirty="0">
                <a:solidFill>
                  <a:schemeClr val="tx1"/>
                </a:solidFill>
              </a:rPr>
              <a:t>年：</a:t>
            </a:r>
            <a:r>
              <a:rPr lang="en-US" altLang="ja-JP" dirty="0">
                <a:solidFill>
                  <a:schemeClr val="tx1"/>
                </a:solidFill>
              </a:rPr>
              <a:t>~~</a:t>
            </a:r>
          </a:p>
          <a:p>
            <a:pPr algn="ctr"/>
            <a:r>
              <a:rPr kumimoji="1" lang="ja-JP" altLang="en-US" dirty="0">
                <a:solidFill>
                  <a:schemeClr val="tx1"/>
                </a:solidFill>
              </a:rPr>
              <a:t>勤続</a:t>
            </a:r>
            <a:r>
              <a:rPr kumimoji="1" lang="en-US" altLang="ja-JP" dirty="0">
                <a:solidFill>
                  <a:schemeClr val="tx1"/>
                </a:solidFill>
              </a:rPr>
              <a:t>20</a:t>
            </a:r>
            <a:r>
              <a:rPr kumimoji="1" lang="ja-JP" altLang="en-US" dirty="0">
                <a:solidFill>
                  <a:schemeClr val="tx1"/>
                </a:solidFill>
              </a:rPr>
              <a:t>年：</a:t>
            </a:r>
            <a:r>
              <a:rPr kumimoji="1" lang="en-US" altLang="ja-JP" dirty="0">
                <a:solidFill>
                  <a:schemeClr val="tx1"/>
                </a:solidFill>
              </a:rPr>
              <a:t>~~</a:t>
            </a:r>
          </a:p>
        </p:txBody>
      </p:sp>
      <p:sp>
        <p:nvSpPr>
          <p:cNvPr id="12" name="テキスト ボックス 11">
            <a:extLst>
              <a:ext uri="{FF2B5EF4-FFF2-40B4-BE49-F238E27FC236}">
                <a16:creationId xmlns:a16="http://schemas.microsoft.com/office/drawing/2014/main" id="{14657085-DF62-297C-190C-9A4AF5FBB342}"/>
              </a:ext>
            </a:extLst>
          </p:cNvPr>
          <p:cNvSpPr txBox="1"/>
          <p:nvPr/>
        </p:nvSpPr>
        <p:spPr>
          <a:xfrm>
            <a:off x="3001617" y="3154017"/>
            <a:ext cx="659298" cy="369332"/>
          </a:xfrm>
          <a:prstGeom prst="rect">
            <a:avLst/>
          </a:prstGeom>
          <a:noFill/>
        </p:spPr>
        <p:txBody>
          <a:bodyPr wrap="square" rtlCol="0">
            <a:spAutoFit/>
          </a:bodyPr>
          <a:lstStyle/>
          <a:p>
            <a:r>
              <a:rPr lang="ja-JP" altLang="en-US" dirty="0"/>
              <a:t>なぜ</a:t>
            </a:r>
            <a:endParaRPr kumimoji="1" lang="ja-JP" altLang="en-US" dirty="0"/>
          </a:p>
        </p:txBody>
      </p:sp>
      <p:sp>
        <p:nvSpPr>
          <p:cNvPr id="13" name="テキスト ボックス 12">
            <a:extLst>
              <a:ext uri="{FF2B5EF4-FFF2-40B4-BE49-F238E27FC236}">
                <a16:creationId xmlns:a16="http://schemas.microsoft.com/office/drawing/2014/main" id="{6E0CA595-D5AF-2D06-198E-DC31B340E597}"/>
              </a:ext>
            </a:extLst>
          </p:cNvPr>
          <p:cNvSpPr txBox="1"/>
          <p:nvPr/>
        </p:nvSpPr>
        <p:spPr>
          <a:xfrm>
            <a:off x="8772937" y="3128377"/>
            <a:ext cx="1477619" cy="369332"/>
          </a:xfrm>
          <a:prstGeom prst="rect">
            <a:avLst/>
          </a:prstGeom>
          <a:noFill/>
        </p:spPr>
        <p:txBody>
          <a:bodyPr wrap="square" rtlCol="0">
            <a:spAutoFit/>
          </a:bodyPr>
          <a:lstStyle/>
          <a:p>
            <a:r>
              <a:rPr kumimoji="1" lang="ja-JP" altLang="en-US" dirty="0"/>
              <a:t>だから</a:t>
            </a:r>
          </a:p>
        </p:txBody>
      </p:sp>
      <p:sp>
        <p:nvSpPr>
          <p:cNvPr id="14" name="テキスト ボックス 13">
            <a:extLst>
              <a:ext uri="{FF2B5EF4-FFF2-40B4-BE49-F238E27FC236}">
                <a16:creationId xmlns:a16="http://schemas.microsoft.com/office/drawing/2014/main" id="{79154BB4-643A-EB47-4E02-C6CAE6290088}"/>
              </a:ext>
            </a:extLst>
          </p:cNvPr>
          <p:cNvSpPr txBox="1"/>
          <p:nvPr/>
        </p:nvSpPr>
        <p:spPr>
          <a:xfrm>
            <a:off x="712303" y="5867097"/>
            <a:ext cx="6765237" cy="646331"/>
          </a:xfrm>
          <a:prstGeom prst="rect">
            <a:avLst/>
          </a:prstGeom>
          <a:noFill/>
        </p:spPr>
        <p:txBody>
          <a:bodyPr wrap="square" rtlCol="0">
            <a:spAutoFit/>
          </a:bodyPr>
          <a:lstStyle/>
          <a:p>
            <a:r>
              <a:rPr kumimoji="1" lang="ja-JP" altLang="en-US" dirty="0"/>
              <a:t>切り口：対象者の条件</a:t>
            </a:r>
            <a:endParaRPr kumimoji="1" lang="en-US" altLang="ja-JP" dirty="0"/>
          </a:p>
          <a:p>
            <a:r>
              <a:rPr lang="en-US" altLang="ja-JP" dirty="0"/>
              <a:t>So What</a:t>
            </a:r>
            <a:r>
              <a:rPr lang="ja-JP" altLang="en-US" dirty="0"/>
              <a:t>になってない？</a:t>
            </a:r>
            <a:endParaRPr kumimoji="1" lang="ja-JP" altLang="en-US" dirty="0"/>
          </a:p>
        </p:txBody>
      </p:sp>
    </p:spTree>
    <p:extLst>
      <p:ext uri="{BB962C8B-B14F-4D97-AF65-F5344CB8AC3E}">
        <p14:creationId xmlns:p14="http://schemas.microsoft.com/office/powerpoint/2010/main" val="1013361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4DB07368-0048-F580-EDE3-6C573B336F30}"/>
              </a:ext>
            </a:extLst>
          </p:cNvPr>
          <p:cNvSpPr/>
          <p:nvPr/>
        </p:nvSpPr>
        <p:spPr>
          <a:xfrm>
            <a:off x="4094922" y="475801"/>
            <a:ext cx="2723322" cy="73677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問：いつまでに？</a:t>
            </a:r>
          </a:p>
        </p:txBody>
      </p:sp>
      <p:cxnSp>
        <p:nvCxnSpPr>
          <p:cNvPr id="6" name="直線矢印コネクタ 5">
            <a:extLst>
              <a:ext uri="{FF2B5EF4-FFF2-40B4-BE49-F238E27FC236}">
                <a16:creationId xmlns:a16="http://schemas.microsoft.com/office/drawing/2014/main" id="{59FE4DC2-8E68-0F52-8718-E6874EE2F1D3}"/>
              </a:ext>
            </a:extLst>
          </p:cNvPr>
          <p:cNvCxnSpPr/>
          <p:nvPr/>
        </p:nvCxnSpPr>
        <p:spPr>
          <a:xfrm>
            <a:off x="5453270" y="1311967"/>
            <a:ext cx="0" cy="47045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37A36A1B-44F3-8DFF-0AC9-78529579AB99}"/>
              </a:ext>
            </a:extLst>
          </p:cNvPr>
          <p:cNvSpPr/>
          <p:nvPr/>
        </p:nvSpPr>
        <p:spPr>
          <a:xfrm>
            <a:off x="2269432" y="1881811"/>
            <a:ext cx="7073349" cy="88789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8/23</a:t>
            </a:r>
            <a:r>
              <a:rPr kumimoji="1" lang="ja-JP" altLang="en-US" dirty="0">
                <a:solidFill>
                  <a:schemeClr val="tx1"/>
                </a:solidFill>
              </a:rPr>
              <a:t>日までに。</a:t>
            </a:r>
            <a:endParaRPr kumimoji="1" lang="en-US" altLang="ja-JP" dirty="0">
              <a:solidFill>
                <a:schemeClr val="tx1"/>
              </a:solidFill>
            </a:endParaRPr>
          </a:p>
        </p:txBody>
      </p:sp>
      <p:sp>
        <p:nvSpPr>
          <p:cNvPr id="8" name="矢印: 下 7">
            <a:extLst>
              <a:ext uri="{FF2B5EF4-FFF2-40B4-BE49-F238E27FC236}">
                <a16:creationId xmlns:a16="http://schemas.microsoft.com/office/drawing/2014/main" id="{04DC2456-E281-057D-356A-971742B7362C}"/>
              </a:ext>
            </a:extLst>
          </p:cNvPr>
          <p:cNvSpPr/>
          <p:nvPr/>
        </p:nvSpPr>
        <p:spPr>
          <a:xfrm>
            <a:off x="2269432" y="2994991"/>
            <a:ext cx="659298" cy="636105"/>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下 8">
            <a:extLst>
              <a:ext uri="{FF2B5EF4-FFF2-40B4-BE49-F238E27FC236}">
                <a16:creationId xmlns:a16="http://schemas.microsoft.com/office/drawing/2014/main" id="{9811D96E-0C7C-244E-25C5-7AE0F18D8F65}"/>
              </a:ext>
            </a:extLst>
          </p:cNvPr>
          <p:cNvSpPr/>
          <p:nvPr/>
        </p:nvSpPr>
        <p:spPr>
          <a:xfrm rot="10800000">
            <a:off x="8113640" y="2994991"/>
            <a:ext cx="659298" cy="636105"/>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D531A963-C43F-D1FE-9860-23303541AC7E}"/>
              </a:ext>
            </a:extLst>
          </p:cNvPr>
          <p:cNvSpPr/>
          <p:nvPr/>
        </p:nvSpPr>
        <p:spPr>
          <a:xfrm>
            <a:off x="712304" y="4032442"/>
            <a:ext cx="3083444" cy="132556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表彰式の準備があるから。</a:t>
            </a:r>
            <a:endParaRPr kumimoji="1" lang="en-US" altLang="ja-JP" dirty="0">
              <a:solidFill>
                <a:schemeClr val="tx1"/>
              </a:solidFill>
            </a:endParaRPr>
          </a:p>
        </p:txBody>
      </p:sp>
      <p:sp>
        <p:nvSpPr>
          <p:cNvPr id="12" name="テキスト ボックス 11">
            <a:extLst>
              <a:ext uri="{FF2B5EF4-FFF2-40B4-BE49-F238E27FC236}">
                <a16:creationId xmlns:a16="http://schemas.microsoft.com/office/drawing/2014/main" id="{14657085-DF62-297C-190C-9A4AF5FBB342}"/>
              </a:ext>
            </a:extLst>
          </p:cNvPr>
          <p:cNvSpPr txBox="1"/>
          <p:nvPr/>
        </p:nvSpPr>
        <p:spPr>
          <a:xfrm>
            <a:off x="3001617" y="3154017"/>
            <a:ext cx="659298" cy="369332"/>
          </a:xfrm>
          <a:prstGeom prst="rect">
            <a:avLst/>
          </a:prstGeom>
          <a:noFill/>
        </p:spPr>
        <p:txBody>
          <a:bodyPr wrap="square" rtlCol="0">
            <a:spAutoFit/>
          </a:bodyPr>
          <a:lstStyle/>
          <a:p>
            <a:r>
              <a:rPr lang="ja-JP" altLang="en-US" dirty="0"/>
              <a:t>なぜ</a:t>
            </a:r>
            <a:endParaRPr kumimoji="1" lang="ja-JP" altLang="en-US" dirty="0"/>
          </a:p>
        </p:txBody>
      </p:sp>
      <p:sp>
        <p:nvSpPr>
          <p:cNvPr id="13" name="テキスト ボックス 12">
            <a:extLst>
              <a:ext uri="{FF2B5EF4-FFF2-40B4-BE49-F238E27FC236}">
                <a16:creationId xmlns:a16="http://schemas.microsoft.com/office/drawing/2014/main" id="{6E0CA595-D5AF-2D06-198E-DC31B340E597}"/>
              </a:ext>
            </a:extLst>
          </p:cNvPr>
          <p:cNvSpPr txBox="1"/>
          <p:nvPr/>
        </p:nvSpPr>
        <p:spPr>
          <a:xfrm>
            <a:off x="8772937" y="3128377"/>
            <a:ext cx="1477619" cy="369332"/>
          </a:xfrm>
          <a:prstGeom prst="rect">
            <a:avLst/>
          </a:prstGeom>
          <a:noFill/>
        </p:spPr>
        <p:txBody>
          <a:bodyPr wrap="square" rtlCol="0">
            <a:spAutoFit/>
          </a:bodyPr>
          <a:lstStyle/>
          <a:p>
            <a:r>
              <a:rPr kumimoji="1" lang="ja-JP" altLang="en-US" dirty="0"/>
              <a:t>だから</a:t>
            </a:r>
          </a:p>
        </p:txBody>
      </p:sp>
      <p:sp>
        <p:nvSpPr>
          <p:cNvPr id="14" name="テキスト ボックス 13">
            <a:extLst>
              <a:ext uri="{FF2B5EF4-FFF2-40B4-BE49-F238E27FC236}">
                <a16:creationId xmlns:a16="http://schemas.microsoft.com/office/drawing/2014/main" id="{79154BB4-643A-EB47-4E02-C6CAE6290088}"/>
              </a:ext>
            </a:extLst>
          </p:cNvPr>
          <p:cNvSpPr txBox="1"/>
          <p:nvPr/>
        </p:nvSpPr>
        <p:spPr>
          <a:xfrm>
            <a:off x="613627" y="5867098"/>
            <a:ext cx="6765237" cy="369332"/>
          </a:xfrm>
          <a:prstGeom prst="rect">
            <a:avLst/>
          </a:prstGeom>
          <a:noFill/>
        </p:spPr>
        <p:txBody>
          <a:bodyPr wrap="square" rtlCol="0">
            <a:spAutoFit/>
          </a:bodyPr>
          <a:lstStyle/>
          <a:p>
            <a:r>
              <a:rPr kumimoji="1" lang="ja-JP" altLang="en-US" dirty="0"/>
              <a:t>切り口：期日</a:t>
            </a:r>
            <a:r>
              <a:rPr kumimoji="1" lang="en-US" altLang="ja-JP" dirty="0"/>
              <a:t>8/23</a:t>
            </a:r>
            <a:r>
              <a:rPr kumimoji="1" lang="ja-JP" altLang="en-US" dirty="0"/>
              <a:t>に設定する上での理由。</a:t>
            </a:r>
          </a:p>
        </p:txBody>
      </p:sp>
    </p:spTree>
    <p:extLst>
      <p:ext uri="{BB962C8B-B14F-4D97-AF65-F5344CB8AC3E}">
        <p14:creationId xmlns:p14="http://schemas.microsoft.com/office/powerpoint/2010/main" val="372023344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1103</TotalTime>
  <Words>1206</Words>
  <Application>Microsoft Office PowerPoint</Application>
  <PresentationFormat>ワイド画面</PresentationFormat>
  <Paragraphs>147</Paragraphs>
  <Slides>25</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25</vt:i4>
      </vt:variant>
    </vt:vector>
  </HeadingPairs>
  <TitlesOfParts>
    <vt:vector size="29" baseType="lpstr">
      <vt:lpstr>游ゴシック</vt:lpstr>
      <vt:lpstr>游ゴシック Light</vt:lpstr>
      <vt:lpstr>Arial</vt:lpstr>
      <vt:lpstr>Office テーマ</vt:lpstr>
      <vt:lpstr>p.106 練習3-5</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問1:  </vt:lpstr>
      <vt:lpstr>PowerPoint プレゼンテーション</vt:lpstr>
      <vt:lpstr>PowerPoint プレゼンテーション</vt:lpstr>
      <vt:lpstr>PowerPoint プレゼンテーション</vt:lpstr>
      <vt:lpstr>問1:  </vt:lpstr>
      <vt:lpstr>PowerPoint プレゼンテーション</vt:lpstr>
      <vt:lpstr>PowerPoint プレゼンテーション</vt:lpstr>
      <vt:lpstr>P113 3-1</vt:lpstr>
      <vt:lpstr>P114 3-2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akashi naoto</dc:creator>
  <cp:lastModifiedBy>akashi naoto</cp:lastModifiedBy>
  <cp:revision>11</cp:revision>
  <dcterms:created xsi:type="dcterms:W3CDTF">2022-10-01T11:43:49Z</dcterms:created>
  <dcterms:modified xsi:type="dcterms:W3CDTF">2022-10-02T06:07:11Z</dcterms:modified>
</cp:coreProperties>
</file>