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6" r:id="rId2"/>
    <p:sldId id="282" r:id="rId3"/>
    <p:sldId id="284" r:id="rId4"/>
    <p:sldId id="285" r:id="rId5"/>
    <p:sldId id="283" r:id="rId6"/>
    <p:sldId id="28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チャレンジ" id="{287854DE-97DB-4ED2-87E0-F76CE10E60D5}">
          <p14:sldIdLst>
            <p14:sldId id="286"/>
            <p14:sldId id="282"/>
            <p14:sldId id="284"/>
            <p14:sldId id="285"/>
            <p14:sldId id="283"/>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75137" autoAdjust="0"/>
  </p:normalViewPr>
  <p:slideViewPr>
    <p:cSldViewPr snapToGrid="0">
      <p:cViewPr varScale="1">
        <p:scale>
          <a:sx n="74" d="100"/>
          <a:sy n="74" d="100"/>
        </p:scale>
        <p:origin x="9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40680-CFDC-4184-9D98-16D744E2DF92}" type="datetimeFigureOut">
              <a:rPr kumimoji="1" lang="ja-JP" altLang="en-US" smtClean="0"/>
              <a:t>2022/10/15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A0F6C-AAE0-45E7-9BE1-0AF3A75F9479}" type="slidenum">
              <a:rPr kumimoji="1" lang="ja-JP" altLang="en-US" smtClean="0"/>
              <a:t>‹#›</a:t>
            </a:fld>
            <a:endParaRPr kumimoji="1" lang="ja-JP" altLang="en-US"/>
          </a:p>
        </p:txBody>
      </p:sp>
    </p:spTree>
    <p:extLst>
      <p:ext uri="{BB962C8B-B14F-4D97-AF65-F5344CB8AC3E}">
        <p14:creationId xmlns:p14="http://schemas.microsoft.com/office/powerpoint/2010/main" val="2955847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もともとの結論はルールを守るようにすれば課題は解決する。という前提の結論。</a:t>
            </a:r>
            <a:endParaRPr kumimoji="1" lang="en-US" altLang="ja-JP" dirty="0"/>
          </a:p>
          <a:p>
            <a:r>
              <a:rPr kumimoji="1" lang="ja-JP" altLang="en-US" dirty="0"/>
              <a:t>本当にそうなのか？</a:t>
            </a:r>
          </a:p>
        </p:txBody>
      </p:sp>
      <p:sp>
        <p:nvSpPr>
          <p:cNvPr id="4" name="スライド番号プレースホルダー 3"/>
          <p:cNvSpPr>
            <a:spLocks noGrp="1"/>
          </p:cNvSpPr>
          <p:nvPr>
            <p:ph type="sldNum" sz="quarter" idx="5"/>
          </p:nvPr>
        </p:nvSpPr>
        <p:spPr/>
        <p:txBody>
          <a:bodyPr/>
          <a:lstStyle/>
          <a:p>
            <a:fld id="{1D6A0F6C-AAE0-45E7-9BE1-0AF3A75F9479}" type="slidenum">
              <a:rPr kumimoji="1" lang="ja-JP" altLang="en-US" smtClean="0"/>
              <a:t>2</a:t>
            </a:fld>
            <a:endParaRPr kumimoji="1" lang="ja-JP" altLang="en-US"/>
          </a:p>
        </p:txBody>
      </p:sp>
    </p:spTree>
    <p:extLst>
      <p:ext uri="{BB962C8B-B14F-4D97-AF65-F5344CB8AC3E}">
        <p14:creationId xmlns:p14="http://schemas.microsoft.com/office/powerpoint/2010/main" val="65460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ページ①のパータンとは別の見方。</a:t>
            </a:r>
            <a:endParaRPr kumimoji="1" lang="en-US" altLang="ja-JP" dirty="0"/>
          </a:p>
          <a:p>
            <a:r>
              <a:rPr kumimoji="1" lang="ja-JP" altLang="en-US" dirty="0"/>
              <a:t>ルールを守るではなく、今の自社の翻訳ニーズに対してルール、業者が最適な状態になっているか？という見方。</a:t>
            </a:r>
            <a:endParaRPr kumimoji="1" lang="en-US" altLang="ja-JP" dirty="0"/>
          </a:p>
          <a:p>
            <a:r>
              <a:rPr kumimoji="1" lang="ja-JP" altLang="en-US" dirty="0"/>
              <a:t>ちょっと想像が入っている。</a:t>
            </a:r>
          </a:p>
        </p:txBody>
      </p:sp>
      <p:sp>
        <p:nvSpPr>
          <p:cNvPr id="4" name="スライド番号プレースホルダー 3"/>
          <p:cNvSpPr>
            <a:spLocks noGrp="1"/>
          </p:cNvSpPr>
          <p:nvPr>
            <p:ph type="sldNum" sz="quarter" idx="5"/>
          </p:nvPr>
        </p:nvSpPr>
        <p:spPr/>
        <p:txBody>
          <a:bodyPr/>
          <a:lstStyle/>
          <a:p>
            <a:fld id="{1D6A0F6C-AAE0-45E7-9BE1-0AF3A75F9479}" type="slidenum">
              <a:rPr kumimoji="1" lang="ja-JP" altLang="en-US" smtClean="0"/>
              <a:t>3</a:t>
            </a:fld>
            <a:endParaRPr kumimoji="1" lang="ja-JP" altLang="en-US"/>
          </a:p>
        </p:txBody>
      </p:sp>
    </p:spTree>
    <p:extLst>
      <p:ext uri="{BB962C8B-B14F-4D97-AF65-F5344CB8AC3E}">
        <p14:creationId xmlns:p14="http://schemas.microsoft.com/office/powerpoint/2010/main" val="14574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6A0F6C-AAE0-45E7-9BE1-0AF3A75F9479}" type="slidenum">
              <a:rPr kumimoji="1" lang="ja-JP" altLang="en-US" smtClean="0"/>
              <a:t>5</a:t>
            </a:fld>
            <a:endParaRPr kumimoji="1" lang="ja-JP" altLang="en-US"/>
          </a:p>
        </p:txBody>
      </p:sp>
    </p:spTree>
    <p:extLst>
      <p:ext uri="{BB962C8B-B14F-4D97-AF65-F5344CB8AC3E}">
        <p14:creationId xmlns:p14="http://schemas.microsoft.com/office/powerpoint/2010/main" val="390625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r>
              <a:rPr kumimoji="1" lang="ja-JP" altLang="en-US" dirty="0"/>
              <a:t>ー－－めも</a:t>
            </a:r>
            <a:endParaRPr kumimoji="1" lang="en-US" altLang="ja-JP" dirty="0"/>
          </a:p>
          <a:p>
            <a:r>
              <a:rPr kumimoji="1" lang="ja-JP" altLang="en-US" dirty="0"/>
              <a:t>要素→どんな伝え方（結論）をするのがよさそうか。</a:t>
            </a:r>
            <a:endParaRPr kumimoji="1" lang="en-US" altLang="ja-JP" dirty="0"/>
          </a:p>
          <a:p>
            <a:pPr marL="0" indent="0">
              <a:buNone/>
            </a:pPr>
            <a:r>
              <a:rPr kumimoji="1" lang="ja-JP" altLang="en-US" dirty="0"/>
              <a:t>→要素の切り口を考えてツリーを構築→ポイントが入っていて、</a:t>
            </a:r>
            <a:endParaRPr kumimoji="1" lang="en-US" altLang="ja-JP" dirty="0"/>
          </a:p>
          <a:p>
            <a:pPr marL="0" indent="0">
              <a:buNone/>
            </a:pPr>
            <a:r>
              <a:rPr lang="ja-JP" altLang="en-US" dirty="0"/>
              <a:t>かつ端的な日本語で表現する。</a:t>
            </a:r>
            <a:endParaRPr lang="en-US" altLang="ja-JP" dirty="0"/>
          </a:p>
          <a:p>
            <a:pPr marL="0" indent="0">
              <a:buNone/>
            </a:pPr>
            <a:endParaRPr kumimoji="1" lang="en-US" altLang="ja-JP" dirty="0"/>
          </a:p>
          <a:p>
            <a:pPr marL="0" indent="0">
              <a:buNone/>
            </a:pPr>
            <a:r>
              <a:rPr lang="ja-JP" altLang="en-US" dirty="0"/>
              <a:t>イメージ。</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1D6A0F6C-AAE0-45E7-9BE1-0AF3A75F9479}" type="slidenum">
              <a:rPr kumimoji="1" lang="ja-JP" altLang="en-US" smtClean="0"/>
              <a:t>6</a:t>
            </a:fld>
            <a:endParaRPr kumimoji="1" lang="ja-JP" altLang="en-US"/>
          </a:p>
        </p:txBody>
      </p:sp>
    </p:spTree>
    <p:extLst>
      <p:ext uri="{BB962C8B-B14F-4D97-AF65-F5344CB8AC3E}">
        <p14:creationId xmlns:p14="http://schemas.microsoft.com/office/powerpoint/2010/main" val="216809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84D59-82A5-26F8-DC6A-C61A512223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7DD68DB-8EA4-1BBB-C7E6-57E7BB586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2F954EE-AE40-7A8B-0A54-B3B2A6572D9E}"/>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4E707770-AC31-092B-9700-C4800D4E48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AC3AE4-9ACC-577E-E486-0D15698E9D87}"/>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9099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1941CD-3BDA-B3BA-B390-02BB5050448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BA3A54-2ECD-002C-037F-11DA6521F3F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EC6F4B-E41F-47EC-5D7B-9DCEF9A6E7B6}"/>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B5D69430-06E2-728F-219C-A07445B6CC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680B07-761A-DB8A-DCD1-967B46430848}"/>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87821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16EE99-02C9-BE5B-6350-D97777C4F7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990E67-262D-CBD0-2CB5-0DE5D8F954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62AF88-FFC3-DFDB-2CB9-8B3727F9CEFA}"/>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84969A49-C395-4F3D-EA4B-D35C51B675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4F0ADF-6999-EC44-1F68-218293FF666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83968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E048F-BC9F-3DB7-965E-62F433FE1C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52887F-3C4C-D408-478D-51F9CF99B0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7B23AA-5448-B286-74BA-F53396E0C670}"/>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9C6B0A45-1D5E-1C86-0BF1-D22429515D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97E20C-C079-48D8-D4EC-0A94A67C45FF}"/>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3791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15B7D-5BC8-9025-FFDB-2BE841F7F6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026874-33DD-0254-5A62-F3F33AB20B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B785223-B615-1305-439F-69DCBB66E971}"/>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781C929D-84D7-1943-9BD5-22218CD7B3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B86C28-9732-CED9-3F89-6C4208B1D722}"/>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0120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DF888-EB6D-E62F-F700-F69C623D32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3CE813-BD2E-AE4A-5B9E-33E5A7B5BA0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B1C7E63-B1BB-E851-2EE1-9CCDD22FBE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F82663-DC8D-4168-6DC3-4CD35424F99F}"/>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6" name="フッター プレースホルダー 5">
            <a:extLst>
              <a:ext uri="{FF2B5EF4-FFF2-40B4-BE49-F238E27FC236}">
                <a16:creationId xmlns:a16="http://schemas.microsoft.com/office/drawing/2014/main" id="{51B2C105-72A3-55C5-38BF-1663B6DF72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9516A0-9D74-5D7D-5CEA-B7599F09DD4D}"/>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800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9E21E-A84E-CD0D-B0CD-054E7B0DE85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95D011-3D3A-7734-EA08-5A79747D0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13CE5E-8F24-66CA-9D68-53D00E597AE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17C873-4EA7-AFCC-77F5-B63AB4D85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432893C-6359-9E26-D960-FBC906CFF2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B5D163-C6FB-B75A-CDCA-BA64CAF1AF8E}"/>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8" name="フッター プレースホルダー 7">
            <a:extLst>
              <a:ext uri="{FF2B5EF4-FFF2-40B4-BE49-F238E27FC236}">
                <a16:creationId xmlns:a16="http://schemas.microsoft.com/office/drawing/2014/main" id="{C6F17064-C47D-C752-6C53-F560779CEFC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0185FF6-72AC-307C-7098-0698E1341839}"/>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55439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160D-14C1-A7BD-C20B-9973A916F6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928A20-C27A-E8D7-E7FD-8BDD23F484F2}"/>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4" name="フッター プレースホルダー 3">
            <a:extLst>
              <a:ext uri="{FF2B5EF4-FFF2-40B4-BE49-F238E27FC236}">
                <a16:creationId xmlns:a16="http://schemas.microsoft.com/office/drawing/2014/main" id="{3E32720D-E028-439A-EC57-C23EC6674A7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95A207-0EB5-B2F1-C357-6E2980D831D4}"/>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279309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C0C00CB-8782-4CFC-F5B3-ADBEA4AF6E9A}"/>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3" name="フッター プレースホルダー 2">
            <a:extLst>
              <a:ext uri="{FF2B5EF4-FFF2-40B4-BE49-F238E27FC236}">
                <a16:creationId xmlns:a16="http://schemas.microsoft.com/office/drawing/2014/main" id="{06A88340-578F-B24B-9716-D3A6C85E66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E28BD8-253F-51AC-6249-8EDB271388E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713909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FEF5A-C1A1-8ADF-79E4-245E9F9326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703F27-D396-3022-3FF0-EB64BAA34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1B296B-AA43-3C1D-752E-0CA857D4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2438B-80A6-9972-7C04-BB8C82F4DD7F}"/>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6" name="フッター プレースホルダー 5">
            <a:extLst>
              <a:ext uri="{FF2B5EF4-FFF2-40B4-BE49-F238E27FC236}">
                <a16:creationId xmlns:a16="http://schemas.microsoft.com/office/drawing/2014/main" id="{D2B54040-50CA-B21B-690B-AEA4BDAB15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C75319-67B4-C929-0670-1919E4704B1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08690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920CB2-A8C2-481F-0DD6-C9365366DD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1AEBC10-8017-7D73-7CCC-A1D266C8C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7C8D53-2061-0B89-2698-3E3F616FC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4B6FF6-29EE-6FBC-9F86-B9E8C48AB5BA}"/>
              </a:ext>
            </a:extLst>
          </p:cNvPr>
          <p:cNvSpPr>
            <a:spLocks noGrp="1"/>
          </p:cNvSpPr>
          <p:nvPr>
            <p:ph type="dt" sz="half" idx="10"/>
          </p:nvPr>
        </p:nvSpPr>
        <p:spPr/>
        <p:txBody>
          <a:bodyPr/>
          <a:lstStyle/>
          <a:p>
            <a:fld id="{D69173F3-5AC0-42A5-8D99-93DA7788D70B}" type="datetimeFigureOut">
              <a:rPr kumimoji="1" lang="ja-JP" altLang="en-US" smtClean="0"/>
              <a:t>2022/10/15</a:t>
            </a:fld>
            <a:endParaRPr kumimoji="1" lang="ja-JP" altLang="en-US"/>
          </a:p>
        </p:txBody>
      </p:sp>
      <p:sp>
        <p:nvSpPr>
          <p:cNvPr id="6" name="フッター プレースホルダー 5">
            <a:extLst>
              <a:ext uri="{FF2B5EF4-FFF2-40B4-BE49-F238E27FC236}">
                <a16:creationId xmlns:a16="http://schemas.microsoft.com/office/drawing/2014/main" id="{6D4359D1-8D2C-DF4A-230E-3CDBBEE7E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B679B6-8881-A764-8E91-B38C3CEC04AC}"/>
              </a:ext>
            </a:extLst>
          </p:cNvPr>
          <p:cNvSpPr>
            <a:spLocks noGrp="1"/>
          </p:cNvSpPr>
          <p:nvPr>
            <p:ph type="sldNum" sz="quarter" idx="12"/>
          </p:nvPr>
        </p:nvSpPr>
        <p:spPr/>
        <p:txBody>
          <a:body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323760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A7AA263-F89A-D40F-3DD0-CB84A15AD3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1D9A4E-E033-41B5-4763-C04A8A83A3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790824-E54A-1240-5D22-7788A348F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173F3-5AC0-42A5-8D99-93DA7788D70B}" type="datetimeFigureOut">
              <a:rPr kumimoji="1" lang="ja-JP" altLang="en-US" smtClean="0"/>
              <a:t>2022/10/15</a:t>
            </a:fld>
            <a:endParaRPr kumimoji="1" lang="ja-JP" altLang="en-US"/>
          </a:p>
        </p:txBody>
      </p:sp>
      <p:sp>
        <p:nvSpPr>
          <p:cNvPr id="5" name="フッター プレースホルダー 4">
            <a:extLst>
              <a:ext uri="{FF2B5EF4-FFF2-40B4-BE49-F238E27FC236}">
                <a16:creationId xmlns:a16="http://schemas.microsoft.com/office/drawing/2014/main" id="{62DDA893-2AC6-9933-91F3-BEC8C1C047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7B85730-95CD-2397-0D93-77F927C03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2C9BA-9C7B-4675-93F3-583A334E847A}" type="slidenum">
              <a:rPr kumimoji="1" lang="ja-JP" altLang="en-US" smtClean="0"/>
              <a:t>‹#›</a:t>
            </a:fld>
            <a:endParaRPr kumimoji="1" lang="ja-JP" altLang="en-US"/>
          </a:p>
        </p:txBody>
      </p:sp>
    </p:spTree>
    <p:extLst>
      <p:ext uri="{BB962C8B-B14F-4D97-AF65-F5344CB8AC3E}">
        <p14:creationId xmlns:p14="http://schemas.microsoft.com/office/powerpoint/2010/main" val="1871961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8BEEE-2E32-4478-7902-71F5896CF6AC}"/>
              </a:ext>
            </a:extLst>
          </p:cNvPr>
          <p:cNvSpPr>
            <a:spLocks noGrp="1"/>
          </p:cNvSpPr>
          <p:nvPr>
            <p:ph type="title"/>
          </p:nvPr>
        </p:nvSpPr>
        <p:spPr/>
        <p:txBody>
          <a:bodyPr/>
          <a:lstStyle/>
          <a:p>
            <a:r>
              <a:rPr kumimoji="1" lang="ja-JP" altLang="en-US" dirty="0"/>
              <a:t>①</a:t>
            </a:r>
          </a:p>
        </p:txBody>
      </p:sp>
      <p:sp>
        <p:nvSpPr>
          <p:cNvPr id="3" name="コンテンツ プレースホルダー 2">
            <a:extLst>
              <a:ext uri="{FF2B5EF4-FFF2-40B4-BE49-F238E27FC236}">
                <a16:creationId xmlns:a16="http://schemas.microsoft.com/office/drawing/2014/main" id="{F55C2A55-B42B-34DC-BB6A-A87A363BF64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9182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157110"/>
            <a:ext cx="4963560" cy="3888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問：部員の不満の背景にある問題点は何か？</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72586" y="672877"/>
            <a:ext cx="9663" cy="2734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724619" y="908683"/>
            <a:ext cx="10485003" cy="199897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endParaRPr lang="en-US" altLang="ja-JP" sz="1100" dirty="0">
              <a:solidFill>
                <a:schemeClr val="tx1"/>
              </a:solidFill>
            </a:endParaRPr>
          </a:p>
          <a:p>
            <a:r>
              <a:rPr lang="en-US" altLang="ja-JP" sz="1100" dirty="0">
                <a:solidFill>
                  <a:schemeClr val="tx1"/>
                </a:solidFill>
              </a:rPr>
              <a:t>(</a:t>
            </a:r>
            <a:r>
              <a:rPr lang="ja-JP" altLang="en-US" sz="1100" dirty="0">
                <a:solidFill>
                  <a:schemeClr val="tx1"/>
                </a:solidFill>
              </a:rPr>
              <a:t>修正前</a:t>
            </a:r>
            <a:r>
              <a:rPr lang="en-US" altLang="ja-JP" sz="1100" dirty="0">
                <a:solidFill>
                  <a:schemeClr val="tx1"/>
                </a:solidFill>
              </a:rPr>
              <a:t>)</a:t>
            </a:r>
            <a:endParaRPr kumimoji="1" lang="en-US" altLang="ja-JP" sz="1100" dirty="0">
              <a:solidFill>
                <a:schemeClr val="tx1"/>
              </a:solidFill>
            </a:endParaRP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翻訳業者に対して無理な納期での依頼が行ってしまっている。</a:t>
            </a:r>
            <a:endParaRPr lang="en-US" altLang="ja-JP" sz="1100" dirty="0">
              <a:solidFill>
                <a:schemeClr val="tx1"/>
              </a:solidFill>
            </a:endParaRPr>
          </a:p>
          <a:p>
            <a:r>
              <a:rPr lang="ja-JP" altLang="en-US" sz="1100" dirty="0">
                <a:solidFill>
                  <a:schemeClr val="tx1"/>
                </a:solidFill>
              </a:rPr>
              <a:t>　　　そしてそれを是正するアクションもない。</a:t>
            </a:r>
            <a:endParaRPr lang="en-US" altLang="ja-JP" sz="1100" dirty="0">
              <a:solidFill>
                <a:schemeClr val="tx1"/>
              </a:solidFill>
            </a:endParaRPr>
          </a:p>
          <a:p>
            <a:endParaRPr lang="en-US" altLang="ja-JP" sz="1100" dirty="0">
              <a:solidFill>
                <a:schemeClr val="tx1"/>
              </a:solidFill>
            </a:endParaRPr>
          </a:p>
          <a:p>
            <a:r>
              <a:rPr lang="ja-JP" altLang="en-US" sz="1100" dirty="0">
                <a:solidFill>
                  <a:srgbClr val="FF0000"/>
                </a:solidFill>
              </a:rPr>
              <a:t>　　　修正案①自社、翻訳業者ともにルールや運用が徹底されておらず、</a:t>
            </a:r>
            <a:endParaRPr lang="en-US" altLang="ja-JP" sz="1100" dirty="0">
              <a:solidFill>
                <a:srgbClr val="FF0000"/>
              </a:solidFill>
            </a:endParaRPr>
          </a:p>
          <a:p>
            <a:r>
              <a:rPr lang="ja-JP" altLang="en-US" sz="1100" dirty="0">
                <a:solidFill>
                  <a:srgbClr val="FF0000"/>
                </a:solidFill>
              </a:rPr>
              <a:t>　　　お互いによくない状態になってしまっている。結果として部員たちの不満につながっている。</a:t>
            </a:r>
            <a:endParaRPr lang="en-US" altLang="ja-JP" sz="1100" dirty="0">
              <a:solidFill>
                <a:srgbClr val="FF0000"/>
              </a:solidFill>
            </a:endParaRPr>
          </a:p>
          <a:p>
            <a:r>
              <a:rPr lang="ja-JP" altLang="en-US" sz="1100" dirty="0">
                <a:solidFill>
                  <a:srgbClr val="FF0000"/>
                </a:solidFill>
              </a:rPr>
              <a:t>　　　</a:t>
            </a:r>
            <a:endParaRPr lang="en-US" altLang="ja-JP" sz="1100" dirty="0">
              <a:solidFill>
                <a:srgbClr val="FF0000"/>
              </a:solidFill>
            </a:endParaRPr>
          </a:p>
          <a:p>
            <a:endParaRPr lang="en-US" altLang="ja-JP" sz="1100" dirty="0">
              <a:solidFill>
                <a:srgbClr val="FF0000"/>
              </a:solidFill>
            </a:endParaRPr>
          </a:p>
          <a:p>
            <a:r>
              <a:rPr lang="ja-JP" altLang="en-US" sz="1100" dirty="0">
                <a:solidFill>
                  <a:srgbClr val="FF0000"/>
                </a:solidFill>
              </a:rPr>
              <a:t>　　　修正案②自社、翻訳業者ともにルールや運用が徹底されておらず、</a:t>
            </a:r>
            <a:endParaRPr lang="en-US" altLang="ja-JP" sz="1100" dirty="0">
              <a:solidFill>
                <a:srgbClr val="FF0000"/>
              </a:solidFill>
            </a:endParaRPr>
          </a:p>
          <a:p>
            <a:r>
              <a:rPr lang="ja-JP" altLang="en-US" sz="1100" dirty="0">
                <a:solidFill>
                  <a:srgbClr val="FF0000"/>
                </a:solidFill>
              </a:rPr>
              <a:t>　　　翻訳業者へは短納期の依頼が横行している。その結果、翻訳の品質が下がっている。</a:t>
            </a:r>
            <a:endParaRPr lang="en-US" altLang="ja-JP" sz="1100" dirty="0">
              <a:solidFill>
                <a:srgbClr val="FF0000"/>
              </a:solidFill>
            </a:endParaRPr>
          </a:p>
          <a:p>
            <a:r>
              <a:rPr lang="ja-JP" altLang="en-US" sz="1100" dirty="0">
                <a:solidFill>
                  <a:srgbClr val="FF0000"/>
                </a:solidFill>
              </a:rPr>
              <a:t>　　　そして現状に対して改善するアクションがとられていない。</a:t>
            </a:r>
            <a:endParaRPr lang="en-US" altLang="ja-JP" sz="1100" dirty="0">
              <a:solidFill>
                <a:srgbClr val="FF0000"/>
              </a:solidFill>
            </a:endParaRPr>
          </a:p>
          <a:p>
            <a:endParaRPr lang="en-US" altLang="ja-JP" dirty="0">
              <a:solidFill>
                <a:schemeClr val="tx1"/>
              </a:solidFill>
            </a:endParaRPr>
          </a:p>
          <a:p>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③モニター活動を実施してこなかったので課題や対応がわからない状態だった。</a:t>
            </a:r>
            <a:endParaRPr lang="en-US" altLang="ja-JP" sz="1200" dirty="0">
              <a:solidFill>
                <a:schemeClr val="tx1"/>
              </a:solidFill>
            </a:endParaRPr>
          </a:p>
        </p:txBody>
      </p:sp>
      <p:sp>
        <p:nvSpPr>
          <p:cNvPr id="11" name="正方形/長方形 10">
            <a:extLst>
              <a:ext uri="{FF2B5EF4-FFF2-40B4-BE49-F238E27FC236}">
                <a16:creationId xmlns:a16="http://schemas.microsoft.com/office/drawing/2014/main" id="{D531A963-C43F-D1FE-9860-23303541AC7E}"/>
              </a:ext>
            </a:extLst>
          </p:cNvPr>
          <p:cNvSpPr/>
          <p:nvPr/>
        </p:nvSpPr>
        <p:spPr>
          <a:xfrm>
            <a:off x="4297878" y="3373935"/>
            <a:ext cx="3865035"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翻訳御者が作業にに十分な時間</a:t>
            </a:r>
            <a:r>
              <a:rPr kumimoji="1" lang="en-US" altLang="ja-JP" sz="1200" dirty="0">
                <a:solidFill>
                  <a:schemeClr val="tx1"/>
                </a:solidFill>
              </a:rPr>
              <a:t>/</a:t>
            </a:r>
            <a:r>
              <a:rPr kumimoji="1" lang="ja-JP" altLang="en-US" sz="1200" dirty="0">
                <a:solidFill>
                  <a:schemeClr val="tx1"/>
                </a:solidFill>
              </a:rPr>
              <a:t>人材を充てられていない。</a:t>
            </a:r>
            <a:endParaRPr kumimoji="1"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596191" y="2946149"/>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8413308" y="3373934"/>
            <a:ext cx="3533506"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会社間でのルールが守られていない。</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304778" y="3373933"/>
            <a:ext cx="378390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自社での問題を是正する活動、</a:t>
            </a:r>
            <a:endParaRPr lang="en-US" altLang="ja-JP" sz="1400" dirty="0">
              <a:solidFill>
                <a:schemeClr val="tx1"/>
              </a:solidFill>
            </a:endParaRPr>
          </a:p>
          <a:p>
            <a:r>
              <a:rPr lang="ja-JP" altLang="en-US" sz="1400" dirty="0">
                <a:solidFill>
                  <a:schemeClr val="tx1"/>
                </a:solidFill>
              </a:rPr>
              <a:t>ルール周知が徹底されていない。</a:t>
            </a:r>
            <a:endParaRPr lang="en-US" altLang="ja-JP" sz="1400" dirty="0">
              <a:solidFill>
                <a:schemeClr val="tx1"/>
              </a:solidFill>
            </a:endParaRPr>
          </a:p>
          <a:p>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④翻訳業者への</a:t>
            </a:r>
            <a:r>
              <a:rPr lang="en-US" altLang="ja-JP" sz="1100" dirty="0">
                <a:solidFill>
                  <a:schemeClr val="tx1"/>
                </a:solidFill>
              </a:rPr>
              <a:t>FB</a:t>
            </a:r>
            <a:r>
              <a:rPr lang="ja-JP" altLang="en-US" sz="1100" dirty="0">
                <a:solidFill>
                  <a:schemeClr val="tx1"/>
                </a:solidFill>
              </a:rPr>
              <a:t>を行っていないし、翻訳業者のニーズも把握していない。</a:t>
            </a:r>
            <a:endParaRPr lang="en-US" altLang="ja-JP" sz="1100" dirty="0">
              <a:solidFill>
                <a:schemeClr val="tx1"/>
              </a:solidFill>
            </a:endParaRPr>
          </a:p>
          <a:p>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id="{2D29EC86-448E-0BA2-DAC1-E74FF83A78B8}"/>
              </a:ext>
            </a:extLst>
          </p:cNvPr>
          <p:cNvSpPr/>
          <p:nvPr/>
        </p:nvSpPr>
        <p:spPr>
          <a:xfrm>
            <a:off x="2542198" y="5315878"/>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⑦ルールの周知がなされておらず、</a:t>
            </a:r>
            <a:r>
              <a:rPr kumimoji="1" lang="ja-JP" altLang="en-US" sz="1100" dirty="0">
                <a:solidFill>
                  <a:schemeClr val="tx1"/>
                </a:solidFill>
              </a:rPr>
              <a:t>依頼が直前になることが多い。</a:t>
            </a:r>
            <a:endParaRPr kumimoji="1" lang="en-US" altLang="ja-JP" sz="1100" dirty="0">
              <a:solidFill>
                <a:schemeClr val="tx1"/>
              </a:solidFill>
            </a:endParaRPr>
          </a:p>
          <a:p>
            <a:endParaRPr lang="en-US" altLang="ja-JP" sz="1400" dirty="0">
              <a:solidFill>
                <a:schemeClr val="tx1"/>
              </a:solidFill>
            </a:endParaRPr>
          </a:p>
        </p:txBody>
      </p:sp>
      <p:sp>
        <p:nvSpPr>
          <p:cNvPr id="17" name="正方形/長方形 16">
            <a:extLst>
              <a:ext uri="{FF2B5EF4-FFF2-40B4-BE49-F238E27FC236}">
                <a16:creationId xmlns:a16="http://schemas.microsoft.com/office/drawing/2014/main" id="{630CD180-1C40-DBC3-6E3D-E12E4F24613F}"/>
              </a:ext>
            </a:extLst>
          </p:cNvPr>
          <p:cNvSpPr/>
          <p:nvPr/>
        </p:nvSpPr>
        <p:spPr>
          <a:xfrm>
            <a:off x="4142216" y="5289305"/>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②翻訳期間が短いので翻訳後のプルーフリードに時間がかけれない。</a:t>
            </a:r>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7624694" y="648907"/>
            <a:ext cx="4322120" cy="2258754"/>
          </a:xfrm>
          <a:prstGeom prst="wedgeRectCallout">
            <a:avLst>
              <a:gd name="adj1" fmla="val -66993"/>
              <a:gd name="adj2" fmla="val 44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endParaRPr lang="en-US" altLang="ja-JP" dirty="0"/>
          </a:p>
          <a:p>
            <a:pPr algn="ctr"/>
            <a:r>
              <a:rPr kumimoji="1" lang="en-US" altLang="ja-JP" dirty="0"/>
              <a:t>MECE</a:t>
            </a:r>
            <a:r>
              <a:rPr kumimoji="1" lang="ja-JP" altLang="en-US" dirty="0"/>
              <a:t>の切り口：自社の問題、翻訳業者の問題、双方の問題。</a:t>
            </a:r>
            <a:endParaRPr kumimoji="1" lang="en-US" altLang="ja-JP" dirty="0"/>
          </a:p>
          <a:p>
            <a:pPr algn="ctr"/>
            <a:endParaRPr kumimoji="1" lang="en-US" altLang="ja-JP" dirty="0"/>
          </a:p>
          <a:p>
            <a:pPr algn="ctr"/>
            <a:r>
              <a:rPr lang="ja-JP" altLang="en-US" dirty="0"/>
              <a:t>上長に伝える結論は</a:t>
            </a:r>
            <a:endParaRPr lang="en-US" altLang="ja-JP" dirty="0"/>
          </a:p>
          <a:p>
            <a:pPr algn="ctr"/>
            <a:r>
              <a:rPr lang="ja-JP" altLang="en-US" dirty="0"/>
              <a:t>ルールを周知して、徹底すれば今の課題が解決できる。</a:t>
            </a:r>
            <a:endParaRPr lang="en-US" altLang="ja-JP" dirty="0"/>
          </a:p>
          <a:p>
            <a:pPr algn="ctr"/>
            <a:r>
              <a:rPr lang="ja-JP" altLang="en-US" dirty="0"/>
              <a:t>になりそう。</a:t>
            </a:r>
            <a:endParaRPr lang="en-US" altLang="ja-JP" dirty="0"/>
          </a:p>
          <a:p>
            <a:pPr algn="ctr"/>
            <a:endParaRPr lang="en-US" altLang="ja-JP" dirty="0"/>
          </a:p>
          <a:p>
            <a:pPr algn="ctr"/>
            <a:endParaRPr kumimoji="1" lang="ja-JP" altLang="en-US" dirty="0"/>
          </a:p>
          <a:p>
            <a:pPr algn="ctr"/>
            <a:endParaRPr kumimoji="1" lang="ja-JP" altLang="en-US" dirty="0"/>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4658985"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8924F673-CB5C-9A35-D548-FEB101B7D98A}"/>
              </a:ext>
            </a:extLst>
          </p:cNvPr>
          <p:cNvSpPr/>
          <p:nvPr/>
        </p:nvSpPr>
        <p:spPr>
          <a:xfrm>
            <a:off x="8791327" y="4677155"/>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644637-483D-AEC1-CB11-A7DBCA7FC5E9}"/>
              </a:ext>
            </a:extLst>
          </p:cNvPr>
          <p:cNvSpPr/>
          <p:nvPr/>
        </p:nvSpPr>
        <p:spPr>
          <a:xfrm>
            <a:off x="6818243" y="5289302"/>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⑥直前の依頼があると、高スキルな翻訳者は予定が決まっているのでスキルの高くないメンバに振るしかなくなる。</a:t>
            </a:r>
            <a:r>
              <a:rPr lang="ja-JP" altLang="en-US" sz="1400" dirty="0">
                <a:solidFill>
                  <a:schemeClr val="tx1"/>
                </a:solidFill>
              </a:rPr>
              <a:t>。</a:t>
            </a:r>
            <a:endParaRPr lang="en-US" altLang="ja-JP" sz="1400" dirty="0">
              <a:solidFill>
                <a:schemeClr val="tx1"/>
              </a:solidFill>
            </a:endParaRPr>
          </a:p>
        </p:txBody>
      </p:sp>
      <p:sp>
        <p:nvSpPr>
          <p:cNvPr id="23" name="正方形/長方形 22">
            <a:extLst>
              <a:ext uri="{FF2B5EF4-FFF2-40B4-BE49-F238E27FC236}">
                <a16:creationId xmlns:a16="http://schemas.microsoft.com/office/drawing/2014/main" id="{67355B79-EDA1-17A9-DA10-C7D594BE4790}"/>
              </a:ext>
            </a:extLst>
          </p:cNvPr>
          <p:cNvSpPr/>
          <p:nvPr/>
        </p:nvSpPr>
        <p:spPr>
          <a:xfrm>
            <a:off x="8791327" y="5289303"/>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①会社間で依頼を何日前にすべきというルールがあるが、形骸化している。</a:t>
            </a:r>
            <a:endParaRPr lang="en-US" altLang="ja-JP" sz="1200" dirty="0">
              <a:solidFill>
                <a:schemeClr val="tx1"/>
              </a:solidFill>
            </a:endParaRPr>
          </a:p>
        </p:txBody>
      </p:sp>
      <p:sp>
        <p:nvSpPr>
          <p:cNvPr id="24" name="正方形/長方形 23">
            <a:extLst>
              <a:ext uri="{FF2B5EF4-FFF2-40B4-BE49-F238E27FC236}">
                <a16:creationId xmlns:a16="http://schemas.microsoft.com/office/drawing/2014/main" id="{A9BA68DC-C93D-DE42-3B2D-DBAC18A669DA}"/>
              </a:ext>
            </a:extLst>
          </p:cNvPr>
          <p:cNvSpPr/>
          <p:nvPr/>
        </p:nvSpPr>
        <p:spPr>
          <a:xfrm>
            <a:off x="5472586"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⑤納期が短いので最終チェックに時間が徹底できていない。</a:t>
            </a:r>
            <a:endParaRPr lang="en-US" altLang="ja-JP" sz="14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7"/>
            <a:ext cx="3167149" cy="681841"/>
          </a:xfrm>
        </p:spPr>
        <p:txBody>
          <a:bodyPr>
            <a:normAutofit fontScale="90000"/>
          </a:bodyPr>
          <a:lstStyle/>
          <a:p>
            <a:r>
              <a:rPr kumimoji="1" lang="en-US" altLang="ja-JP" dirty="0"/>
              <a:t>P113</a:t>
            </a:r>
            <a:r>
              <a:rPr lang="ja-JP" altLang="en-US" dirty="0"/>
              <a:t> </a:t>
            </a:r>
            <a:r>
              <a:rPr lang="en-US" altLang="ja-JP" dirty="0"/>
              <a:t>3-1</a:t>
            </a:r>
            <a:endParaRPr kumimoji="1" lang="ja-JP" altLang="en-US" dirty="0"/>
          </a:p>
        </p:txBody>
      </p:sp>
    </p:spTree>
    <p:extLst>
      <p:ext uri="{BB962C8B-B14F-4D97-AF65-F5344CB8AC3E}">
        <p14:creationId xmlns:p14="http://schemas.microsoft.com/office/powerpoint/2010/main" val="28061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1" y="157110"/>
            <a:ext cx="4963560" cy="38889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問：部員の不満の背景にある問題点は何か？</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72586" y="672877"/>
            <a:ext cx="9663" cy="2734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789410" y="994095"/>
            <a:ext cx="10420211" cy="176769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endParaRPr lang="en-US" altLang="ja-JP" sz="1100" dirty="0">
              <a:solidFill>
                <a:schemeClr val="tx1"/>
              </a:solidFill>
            </a:endParaRPr>
          </a:p>
          <a:p>
            <a:endParaRPr kumimoji="1" lang="en-US" altLang="ja-JP" sz="1100" dirty="0">
              <a:solidFill>
                <a:schemeClr val="tx1"/>
              </a:solidFill>
            </a:endParaRP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現状のルール、業者は自社の翻訳ニーズとあっていない可能性がある。</a:t>
            </a:r>
            <a:endParaRPr lang="en-US" altLang="ja-JP" sz="1100" dirty="0">
              <a:solidFill>
                <a:schemeClr val="tx1"/>
              </a:solidFill>
            </a:endParaRPr>
          </a:p>
          <a:p>
            <a:r>
              <a:rPr lang="ja-JP" altLang="en-US" sz="1100" dirty="0">
                <a:solidFill>
                  <a:schemeClr val="tx1"/>
                </a:solidFill>
              </a:rPr>
              <a:t>　　　結果としてルールが守られていない状況であったり、質の低い翻訳結果が生まれてしまっている。</a:t>
            </a:r>
            <a:endParaRPr lang="en-US" altLang="ja-JP" sz="1100" dirty="0">
              <a:solidFill>
                <a:schemeClr val="tx1"/>
              </a:solidFill>
            </a:endParaRPr>
          </a:p>
          <a:p>
            <a:r>
              <a:rPr lang="ja-JP" altLang="en-US" sz="1100" dirty="0">
                <a:solidFill>
                  <a:schemeClr val="tx1"/>
                </a:solidFill>
              </a:rPr>
              <a:t>　　　</a:t>
            </a:r>
            <a:endParaRPr lang="en-US" altLang="ja-JP" dirty="0">
              <a:solidFill>
                <a:schemeClr val="tx1"/>
              </a:solidFill>
            </a:endParaRPr>
          </a:p>
          <a:p>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1481179" y="5201124"/>
            <a:ext cx="1261217" cy="14403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③モニター活動を実施してこなかったので課題や対応がわからない状態だった。</a:t>
            </a:r>
            <a:endParaRPr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596193" y="2761786"/>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6096000" y="3248695"/>
            <a:ext cx="5821018"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自社での翻訳ニーズに対して</a:t>
            </a:r>
            <a:endParaRPr lang="en-US" altLang="ja-JP" dirty="0">
              <a:solidFill>
                <a:schemeClr val="tx1"/>
              </a:solidFill>
            </a:endParaRPr>
          </a:p>
          <a:p>
            <a:r>
              <a:rPr lang="ja-JP" altLang="en-US" dirty="0">
                <a:solidFill>
                  <a:schemeClr val="tx1"/>
                </a:solidFill>
              </a:rPr>
              <a:t>現状の翻訳業者は最適になっていない可能性がある。</a:t>
            </a:r>
            <a:endParaRPr lang="en-US" altLang="ja-JP" dirty="0">
              <a:solidFill>
                <a:schemeClr val="tx1"/>
              </a:solidFill>
            </a:endParaRPr>
          </a:p>
          <a:p>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274981" y="3248694"/>
            <a:ext cx="5421927"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そもそものルールが自社の翻訳ニーズの実態とあっていないし、</a:t>
            </a:r>
            <a:endParaRPr lang="en-US" altLang="ja-JP" sz="1400" dirty="0">
              <a:solidFill>
                <a:schemeClr val="tx1"/>
              </a:solidFill>
            </a:endParaRPr>
          </a:p>
          <a:p>
            <a:r>
              <a:rPr lang="ja-JP" altLang="en-US" sz="1400" dirty="0">
                <a:solidFill>
                  <a:schemeClr val="tx1"/>
                </a:solidFill>
              </a:rPr>
              <a:t>周知も不十分な状態になっている。</a:t>
            </a:r>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2833040" y="5201123"/>
            <a:ext cx="1323350" cy="144031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④翻訳業者への</a:t>
            </a:r>
            <a:r>
              <a:rPr lang="en-US" altLang="ja-JP" sz="1100" dirty="0">
                <a:solidFill>
                  <a:schemeClr val="tx1"/>
                </a:solidFill>
              </a:rPr>
              <a:t>FB</a:t>
            </a:r>
            <a:r>
              <a:rPr lang="ja-JP" altLang="en-US" sz="1100" dirty="0">
                <a:solidFill>
                  <a:schemeClr val="tx1"/>
                </a:solidFill>
              </a:rPr>
              <a:t>を行っていないし、翻訳業者のニーズも把握していない。</a:t>
            </a:r>
            <a:endParaRPr lang="en-US" altLang="ja-JP" sz="1100" dirty="0">
              <a:solidFill>
                <a:schemeClr val="tx1"/>
              </a:solidFill>
            </a:endParaRPr>
          </a:p>
          <a:p>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id="{2D29EC86-448E-0BA2-DAC1-E74FF83A78B8}"/>
              </a:ext>
            </a:extLst>
          </p:cNvPr>
          <p:cNvSpPr/>
          <p:nvPr/>
        </p:nvSpPr>
        <p:spPr>
          <a:xfrm>
            <a:off x="4247033" y="5201124"/>
            <a:ext cx="1509081" cy="144031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⑦ルールの周知がなされておらず、</a:t>
            </a:r>
            <a:r>
              <a:rPr kumimoji="1" lang="ja-JP" altLang="en-US" sz="1100" dirty="0">
                <a:solidFill>
                  <a:schemeClr val="tx1"/>
                </a:solidFill>
              </a:rPr>
              <a:t>依頼が直前になることが多い。</a:t>
            </a:r>
            <a:endParaRPr kumimoji="1" lang="en-US" altLang="ja-JP" sz="1100" dirty="0">
              <a:solidFill>
                <a:schemeClr val="tx1"/>
              </a:solidFill>
            </a:endParaRPr>
          </a:p>
          <a:p>
            <a:endParaRPr kumimoji="1" lang="en-US" altLang="ja-JP" sz="1100" dirty="0">
              <a:solidFill>
                <a:schemeClr val="tx1"/>
              </a:solidFill>
            </a:endParaRPr>
          </a:p>
          <a:p>
            <a:r>
              <a:rPr kumimoji="1" lang="en-US" altLang="ja-JP" sz="1100" dirty="0">
                <a:solidFill>
                  <a:srgbClr val="FF0000"/>
                </a:solidFill>
              </a:rPr>
              <a:t>(</a:t>
            </a:r>
            <a:r>
              <a:rPr kumimoji="1" lang="ja-JP" altLang="en-US" sz="1100" dirty="0">
                <a:solidFill>
                  <a:srgbClr val="FF0000"/>
                </a:solidFill>
              </a:rPr>
              <a:t>周知すれば改善するの？）</a:t>
            </a:r>
            <a:endParaRPr kumimoji="1" lang="en-US" altLang="ja-JP" sz="1100" dirty="0">
              <a:solidFill>
                <a:srgbClr val="FF0000"/>
              </a:solidFill>
            </a:endParaRPr>
          </a:p>
          <a:p>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8012512" y="868351"/>
            <a:ext cx="3676279" cy="2461445"/>
          </a:xfrm>
          <a:prstGeom prst="wedgeRectCallout">
            <a:avLst>
              <a:gd name="adj1" fmla="val -66335"/>
              <a:gd name="adj2" fmla="val 519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a:t>
            </a:r>
            <a:endParaRPr kumimoji="1" lang="en-US" altLang="ja-JP" dirty="0"/>
          </a:p>
          <a:p>
            <a:pPr algn="ctr"/>
            <a:r>
              <a:rPr lang="ja-JP" altLang="en-US" dirty="0"/>
              <a:t>プロセス</a:t>
            </a:r>
            <a:r>
              <a:rPr lang="en-US" altLang="ja-JP" dirty="0"/>
              <a:t>/</a:t>
            </a:r>
            <a:r>
              <a:rPr lang="ja-JP" altLang="en-US" dirty="0"/>
              <a:t>翻訳業者自体</a:t>
            </a:r>
            <a:endParaRPr lang="en-US" altLang="ja-JP" dirty="0"/>
          </a:p>
          <a:p>
            <a:pPr algn="ctr"/>
            <a:endParaRPr kumimoji="1" lang="en-US" altLang="ja-JP" dirty="0"/>
          </a:p>
          <a:p>
            <a:pPr algn="ctr"/>
            <a:r>
              <a:rPr lang="ja-JP" altLang="en-US" dirty="0"/>
              <a:t>上長への伝え方としては</a:t>
            </a:r>
            <a:endParaRPr lang="en-US" altLang="ja-JP" dirty="0"/>
          </a:p>
          <a:p>
            <a:pPr algn="ctr"/>
            <a:endParaRPr lang="en-US" altLang="ja-JP" dirty="0"/>
          </a:p>
          <a:p>
            <a:pPr algn="ctr"/>
            <a:r>
              <a:rPr lang="ja-JP" altLang="en-US" dirty="0"/>
              <a:t>ルールを変える、もしくは</a:t>
            </a:r>
            <a:endParaRPr lang="en-US" altLang="ja-JP" dirty="0"/>
          </a:p>
          <a:p>
            <a:pPr algn="ctr"/>
            <a:r>
              <a:rPr kumimoji="1" lang="ja-JP" altLang="en-US" dirty="0"/>
              <a:t>業者自体を変えることを検討する必要がある。などの方向。</a:t>
            </a:r>
          </a:p>
        </p:txBody>
      </p:sp>
      <p:sp>
        <p:nvSpPr>
          <p:cNvPr id="19" name="二等辺三角形 18">
            <a:extLst>
              <a:ext uri="{FF2B5EF4-FFF2-40B4-BE49-F238E27FC236}">
                <a16:creationId xmlns:a16="http://schemas.microsoft.com/office/drawing/2014/main" id="{4B1B604A-AF33-E263-7F4B-47E2FDE7A0E0}"/>
              </a:ext>
            </a:extLst>
          </p:cNvPr>
          <p:cNvSpPr/>
          <p:nvPr/>
        </p:nvSpPr>
        <p:spPr>
          <a:xfrm>
            <a:off x="1392366" y="4663870"/>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7617807" y="4663870"/>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7644637-483D-AEC1-CB11-A7DBCA7FC5E9}"/>
              </a:ext>
            </a:extLst>
          </p:cNvPr>
          <p:cNvSpPr/>
          <p:nvPr/>
        </p:nvSpPr>
        <p:spPr>
          <a:xfrm>
            <a:off x="8131650" y="5201123"/>
            <a:ext cx="3557141" cy="144031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solidFill>
                  <a:schemeClr val="tx1"/>
                </a:solidFill>
              </a:rPr>
              <a:t>⑥直前の依頼があると、高スキルな翻訳者は予定が決まっているのでスキルの高くないメンバに振るしかなくなる。</a:t>
            </a:r>
            <a:endParaRPr lang="en-US" altLang="ja-JP" sz="1050" dirty="0">
              <a:solidFill>
                <a:schemeClr val="tx1"/>
              </a:solidFill>
            </a:endParaRPr>
          </a:p>
          <a:p>
            <a:endParaRPr lang="en-US" altLang="ja-JP" sz="1050" dirty="0">
              <a:solidFill>
                <a:schemeClr val="tx1"/>
              </a:solidFill>
            </a:endParaRPr>
          </a:p>
          <a:p>
            <a:r>
              <a:rPr lang="ja-JP" altLang="en-US" sz="1400" dirty="0">
                <a:solidFill>
                  <a:srgbClr val="FF0000"/>
                </a:solidFill>
              </a:rPr>
              <a:t>業者はリソースが足りていないともとれる。</a:t>
            </a:r>
            <a:endParaRPr lang="en-US" altLang="ja-JP" sz="1400" dirty="0">
              <a:solidFill>
                <a:srgbClr val="FF0000"/>
              </a:solidFill>
            </a:endParaRPr>
          </a:p>
        </p:txBody>
      </p:sp>
      <p:sp>
        <p:nvSpPr>
          <p:cNvPr id="23" name="正方形/長方形 22">
            <a:extLst>
              <a:ext uri="{FF2B5EF4-FFF2-40B4-BE49-F238E27FC236}">
                <a16:creationId xmlns:a16="http://schemas.microsoft.com/office/drawing/2014/main" id="{67355B79-EDA1-17A9-DA10-C7D594BE4790}"/>
              </a:ext>
            </a:extLst>
          </p:cNvPr>
          <p:cNvSpPr/>
          <p:nvPr/>
        </p:nvSpPr>
        <p:spPr>
          <a:xfrm>
            <a:off x="145202" y="5201124"/>
            <a:ext cx="1245333" cy="144031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①会社間で依頼を何日前にすべきというルールがある。</a:t>
            </a:r>
            <a:endParaRPr lang="en-US" altLang="ja-JP" sz="1200" dirty="0">
              <a:solidFill>
                <a:schemeClr val="tx1"/>
              </a:solidFill>
            </a:endParaRPr>
          </a:p>
        </p:txBody>
      </p:sp>
      <p:sp>
        <p:nvSpPr>
          <p:cNvPr id="24" name="正方形/長方形 23">
            <a:extLst>
              <a:ext uri="{FF2B5EF4-FFF2-40B4-BE49-F238E27FC236}">
                <a16:creationId xmlns:a16="http://schemas.microsoft.com/office/drawing/2014/main" id="{A9BA68DC-C93D-DE42-3B2D-DBAC18A669DA}"/>
              </a:ext>
            </a:extLst>
          </p:cNvPr>
          <p:cNvSpPr/>
          <p:nvPr/>
        </p:nvSpPr>
        <p:spPr>
          <a:xfrm>
            <a:off x="6435888" y="5201123"/>
            <a:ext cx="1599725" cy="144031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②、⑤</a:t>
            </a:r>
            <a:endParaRPr lang="en-US" altLang="ja-JP" sz="1400" dirty="0">
              <a:solidFill>
                <a:schemeClr val="tx1"/>
              </a:solidFill>
            </a:endParaRPr>
          </a:p>
          <a:p>
            <a:endParaRPr lang="en-US" altLang="ja-JP" sz="1400" dirty="0">
              <a:solidFill>
                <a:schemeClr val="tx1"/>
              </a:solidFill>
            </a:endParaRPr>
          </a:p>
          <a:p>
            <a:r>
              <a:rPr lang="ja-JP" altLang="en-US" sz="1400" dirty="0">
                <a:solidFill>
                  <a:srgbClr val="FF0000"/>
                </a:solidFill>
              </a:rPr>
              <a:t>短納期では十分な品質の翻訳を行うことはできない。ともとれる。</a:t>
            </a:r>
            <a:endParaRPr lang="en-US" altLang="ja-JP" sz="1400" dirty="0">
              <a:solidFill>
                <a:srgbClr val="FF0000"/>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7"/>
            <a:ext cx="3167149" cy="1325563"/>
          </a:xfrm>
        </p:spPr>
        <p:txBody>
          <a:bodyPr>
            <a:normAutofit/>
          </a:bodyPr>
          <a:lstStyle/>
          <a:p>
            <a:r>
              <a:rPr kumimoji="1" lang="en-US" altLang="ja-JP" dirty="0"/>
              <a:t>P113</a:t>
            </a:r>
            <a:r>
              <a:rPr lang="ja-JP" altLang="en-US" dirty="0"/>
              <a:t> </a:t>
            </a:r>
            <a:r>
              <a:rPr lang="en-US" altLang="ja-JP" dirty="0"/>
              <a:t>3-1</a:t>
            </a:r>
            <a:endParaRPr kumimoji="1" lang="ja-JP" altLang="en-US" dirty="0"/>
          </a:p>
        </p:txBody>
      </p:sp>
    </p:spTree>
    <p:extLst>
      <p:ext uri="{BB962C8B-B14F-4D97-AF65-F5344CB8AC3E}">
        <p14:creationId xmlns:p14="http://schemas.microsoft.com/office/powerpoint/2010/main" val="33611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D8BEEE-2E32-4478-7902-71F5896CF6AC}"/>
              </a:ext>
            </a:extLst>
          </p:cNvPr>
          <p:cNvSpPr>
            <a:spLocks noGrp="1"/>
          </p:cNvSpPr>
          <p:nvPr>
            <p:ph type="title"/>
          </p:nvPr>
        </p:nvSpPr>
        <p:spPr/>
        <p:txBody>
          <a:bodyPr/>
          <a:lstStyle/>
          <a:p>
            <a:r>
              <a:rPr kumimoji="1" lang="ja-JP" altLang="en-US" dirty="0"/>
              <a:t>②</a:t>
            </a:r>
          </a:p>
        </p:txBody>
      </p:sp>
      <p:sp>
        <p:nvSpPr>
          <p:cNvPr id="3" name="コンテンツ プレースホルダー 2">
            <a:extLst>
              <a:ext uri="{FF2B5EF4-FFF2-40B4-BE49-F238E27FC236}">
                <a16:creationId xmlns:a16="http://schemas.microsoft.com/office/drawing/2014/main" id="{F55C2A55-B42B-34DC-BB6A-A87A363BF64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411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94920" y="117642"/>
            <a:ext cx="4430709" cy="46742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問：顧客</a:t>
            </a:r>
            <a:r>
              <a:rPr kumimoji="1" lang="en-US" altLang="ja-JP" dirty="0">
                <a:solidFill>
                  <a:schemeClr val="tx1"/>
                </a:solidFill>
              </a:rPr>
              <a:t>A</a:t>
            </a:r>
            <a:r>
              <a:rPr kumimoji="1" lang="ja-JP" altLang="en-US" dirty="0">
                <a:solidFill>
                  <a:schemeClr val="tx1"/>
                </a:solidFill>
              </a:rPr>
              <a:t>さん</a:t>
            </a:r>
            <a:r>
              <a:rPr lang="ja-JP" altLang="en-US" dirty="0">
                <a:solidFill>
                  <a:schemeClr val="tx1"/>
                </a:solidFill>
              </a:rPr>
              <a:t>からの要望の内容</a:t>
            </a:r>
            <a:r>
              <a:rPr kumimoji="1" lang="ja-JP" altLang="en-US" dirty="0">
                <a:solidFill>
                  <a:schemeClr val="tx1"/>
                </a:solidFill>
              </a:rPr>
              <a:t>は？</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62923" y="624955"/>
            <a:ext cx="0" cy="3026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598636" y="977200"/>
            <a:ext cx="10420211" cy="247254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endParaRPr kumimoji="1" lang="en-US" altLang="ja-JP" sz="1100" dirty="0">
              <a:solidFill>
                <a:schemeClr val="tx1"/>
              </a:solidFill>
            </a:endParaRPr>
          </a:p>
          <a:p>
            <a:r>
              <a:rPr lang="en-US" altLang="ja-JP" sz="1100" dirty="0">
                <a:solidFill>
                  <a:schemeClr val="tx1"/>
                </a:solidFill>
              </a:rPr>
              <a:t>(</a:t>
            </a:r>
            <a:r>
              <a:rPr lang="ja-JP" altLang="en-US" sz="1100" dirty="0">
                <a:solidFill>
                  <a:schemeClr val="tx1"/>
                </a:solidFill>
              </a:rPr>
              <a:t>修正前</a:t>
            </a:r>
            <a:r>
              <a:rPr lang="en-US" altLang="ja-JP" sz="1100" dirty="0">
                <a:solidFill>
                  <a:schemeClr val="tx1"/>
                </a:solidFill>
              </a:rPr>
              <a:t>)</a:t>
            </a: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オペレータのレベルを上げてほしい。</a:t>
            </a:r>
            <a:endParaRPr lang="en-US" altLang="ja-JP" sz="1100" dirty="0">
              <a:solidFill>
                <a:schemeClr val="tx1"/>
              </a:solidFill>
            </a:endParaRPr>
          </a:p>
          <a:p>
            <a:endParaRPr kumimoji="1" lang="en-US" altLang="ja-JP" sz="1050" dirty="0">
              <a:solidFill>
                <a:schemeClr val="tx1"/>
              </a:solidFill>
            </a:endParaRPr>
          </a:p>
          <a:p>
            <a:r>
              <a:rPr lang="ja-JP" altLang="en-US" sz="1050" dirty="0">
                <a:solidFill>
                  <a:srgbClr val="FF0000"/>
                </a:solidFill>
              </a:rPr>
              <a:t>　　修正案①オペレータのレベルを上げてほしいという要望。</a:t>
            </a:r>
            <a:endParaRPr lang="en-US" altLang="ja-JP" sz="1050" dirty="0">
              <a:solidFill>
                <a:srgbClr val="FF0000"/>
              </a:solidFill>
            </a:endParaRPr>
          </a:p>
          <a:p>
            <a:r>
              <a:rPr lang="ja-JP" altLang="en-US" sz="1050" dirty="0">
                <a:solidFill>
                  <a:srgbClr val="FF0000"/>
                </a:solidFill>
              </a:rPr>
              <a:t>　　　　　　スキル面と姿勢面の両面に関してご指摘をいただいている。</a:t>
            </a:r>
            <a:endParaRPr lang="en-US" altLang="ja-JP" sz="1050" dirty="0">
              <a:solidFill>
                <a:srgbClr val="FF0000"/>
              </a:solidFill>
            </a:endParaRPr>
          </a:p>
          <a:p>
            <a:endParaRPr lang="en-US" altLang="ja-JP" sz="1050" dirty="0">
              <a:solidFill>
                <a:srgbClr val="FF0000"/>
              </a:solidFill>
            </a:endParaRPr>
          </a:p>
          <a:p>
            <a:r>
              <a:rPr lang="ja-JP" altLang="en-US" sz="1050" dirty="0">
                <a:solidFill>
                  <a:srgbClr val="FF0000"/>
                </a:solidFill>
              </a:rPr>
              <a:t>　　修正案②オペレータのレベルを上げてほしいという要望。</a:t>
            </a:r>
            <a:endParaRPr lang="en-US" altLang="ja-JP" sz="1050" dirty="0">
              <a:solidFill>
                <a:srgbClr val="FF0000"/>
              </a:solidFill>
            </a:endParaRPr>
          </a:p>
          <a:p>
            <a:r>
              <a:rPr lang="ja-JP" altLang="en-US" sz="1050" dirty="0">
                <a:solidFill>
                  <a:srgbClr val="FF0000"/>
                </a:solidFill>
              </a:rPr>
              <a:t>　　　　　　スキル面と姿勢面の両面に関してご指摘をいただいている。</a:t>
            </a:r>
            <a:endParaRPr lang="en-US" altLang="ja-JP" sz="1050" dirty="0">
              <a:solidFill>
                <a:srgbClr val="FF0000"/>
              </a:solidFill>
            </a:endParaRPr>
          </a:p>
          <a:p>
            <a:r>
              <a:rPr lang="ja-JP" altLang="en-US" sz="1050" dirty="0">
                <a:solidFill>
                  <a:srgbClr val="FF0000"/>
                </a:solidFill>
              </a:rPr>
              <a:t>　　　　　　速やかに実態の確認と対策が必要であると考えている。</a:t>
            </a:r>
            <a:endParaRPr lang="en-US" altLang="ja-JP" sz="1050" dirty="0">
              <a:solidFill>
                <a:srgbClr val="FF0000"/>
              </a:solidFill>
            </a:endParaRPr>
          </a:p>
          <a:p>
            <a:endParaRPr lang="en-US" altLang="ja-JP" sz="1050" dirty="0">
              <a:solidFill>
                <a:srgbClr val="FF0000"/>
              </a:solidFill>
            </a:endParaRPr>
          </a:p>
          <a:p>
            <a:endParaRPr lang="en-US" altLang="ja-JP" sz="1050" dirty="0">
              <a:solidFill>
                <a:srgbClr val="FF0000"/>
              </a:solidFill>
            </a:endParaRPr>
          </a:p>
          <a:p>
            <a:endParaRPr lang="en-US" altLang="ja-JP" sz="1050" dirty="0">
              <a:solidFill>
                <a:srgbClr val="FF0000"/>
              </a:solidFill>
            </a:endParaRPr>
          </a:p>
          <a:p>
            <a:r>
              <a:rPr lang="ja-JP" altLang="en-US" sz="1050" dirty="0">
                <a:solidFill>
                  <a:srgbClr val="FF0000"/>
                </a:solidFill>
              </a:rPr>
              <a:t>　</a:t>
            </a:r>
            <a:endParaRPr lang="en-US" altLang="ja-JP" sz="1050" dirty="0">
              <a:solidFill>
                <a:srgbClr val="FF0000"/>
              </a:solidFill>
            </a:endParaRPr>
          </a:p>
          <a:p>
            <a:endParaRPr kumimoji="1" lang="en-US" altLang="ja-JP" sz="1050" dirty="0">
              <a:solidFill>
                <a:schemeClr val="tx1"/>
              </a:solidFill>
            </a:endParaRPr>
          </a:p>
          <a:p>
            <a:r>
              <a:rPr lang="ja-JP" altLang="en-US" dirty="0">
                <a:solidFill>
                  <a:schemeClr val="tx1"/>
                </a:solidFill>
              </a:rPr>
              <a:t>　　　</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品切れの際には代替提案はなく、ただ欠品というだけ。</a:t>
            </a:r>
            <a:endParaRPr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655326" y="3499384"/>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5986359" y="3977971"/>
            <a:ext cx="5210106" cy="634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オペレータの知識・スキル不足。　</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446978" y="3939337"/>
            <a:ext cx="4823797" cy="634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オペレータのお客様に対する姿勢、態度、対応が悪い。</a:t>
            </a:r>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意見を求めても面倒そうな態度をとる。</a:t>
            </a:r>
            <a:endParaRPr lang="en-US" altLang="ja-JP" sz="1100" dirty="0">
              <a:solidFill>
                <a:schemeClr val="tx1"/>
              </a:solidFill>
            </a:endParaRPr>
          </a:p>
          <a:p>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657118" y="1276213"/>
            <a:ext cx="2259893"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の切り口：オペレータの姿勢</a:t>
            </a:r>
            <a:r>
              <a:rPr kumimoji="1" lang="en-US" altLang="ja-JP" dirty="0"/>
              <a:t>/</a:t>
            </a:r>
            <a:r>
              <a:rPr kumimoji="1" lang="ja-JP" altLang="en-US" dirty="0"/>
              <a:t>スキル</a:t>
            </a:r>
            <a:r>
              <a:rPr lang="ja-JP" altLang="en-US" dirty="0"/>
              <a:t>・</a:t>
            </a:r>
            <a:r>
              <a:rPr kumimoji="1" lang="ja-JP" altLang="en-US" dirty="0"/>
              <a:t>知識</a:t>
            </a:r>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7150738" y="4662529"/>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355B79-EDA1-17A9-DA10-C7D594BE4790}"/>
              </a:ext>
            </a:extLst>
          </p:cNvPr>
          <p:cNvSpPr/>
          <p:nvPr/>
        </p:nvSpPr>
        <p:spPr>
          <a:xfrm>
            <a:off x="6036866" y="5190627"/>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素材、サイズ、色などを確認しようとしても返答がすぐ返ってこない。</a:t>
            </a:r>
            <a:endParaRPr lang="en-US" altLang="ja-JP" sz="1200" dirty="0">
              <a:solidFill>
                <a:schemeClr val="tx1"/>
              </a:solidFill>
            </a:endParaRPr>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8"/>
            <a:ext cx="3167149" cy="603908"/>
          </a:xfrm>
        </p:spPr>
        <p:txBody>
          <a:bodyPr>
            <a:normAutofit fontScale="90000"/>
          </a:bodyPr>
          <a:lstStyle/>
          <a:p>
            <a:r>
              <a:rPr kumimoji="1" lang="en-US" altLang="ja-JP" dirty="0"/>
              <a:t>P114</a:t>
            </a:r>
            <a:r>
              <a:rPr lang="ja-JP" altLang="en-US" dirty="0"/>
              <a:t> </a:t>
            </a:r>
            <a:r>
              <a:rPr lang="en-US" altLang="ja-JP" dirty="0"/>
              <a:t>3-2</a:t>
            </a:r>
            <a:endParaRPr kumimoji="1" lang="ja-JP" altLang="en-US" dirty="0"/>
          </a:p>
        </p:txBody>
      </p:sp>
      <p:sp>
        <p:nvSpPr>
          <p:cNvPr id="8" name="正方形/長方形 7">
            <a:extLst>
              <a:ext uri="{FF2B5EF4-FFF2-40B4-BE49-F238E27FC236}">
                <a16:creationId xmlns:a16="http://schemas.microsoft.com/office/drawing/2014/main" id="{83FBF169-6305-7407-AC4A-1E07262F5EA7}"/>
              </a:ext>
            </a:extLst>
          </p:cNvPr>
          <p:cNvSpPr/>
          <p:nvPr/>
        </p:nvSpPr>
        <p:spPr>
          <a:xfrm>
            <a:off x="8570648" y="5204883"/>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プロモーションの予定や、次のカタログ発行時期を訪ねても電話の向こうで確認をしている。</a:t>
            </a:r>
            <a:endParaRPr lang="en-US" altLang="ja-JP" sz="1200" dirty="0">
              <a:solidFill>
                <a:schemeClr val="tx1"/>
              </a:solidFill>
            </a:endParaRPr>
          </a:p>
        </p:txBody>
      </p:sp>
    </p:spTree>
    <p:extLst>
      <p:ext uri="{BB962C8B-B14F-4D97-AF65-F5344CB8AC3E}">
        <p14:creationId xmlns:p14="http://schemas.microsoft.com/office/powerpoint/2010/main" val="321235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DB07368-0048-F580-EDE3-6C573B336F30}"/>
              </a:ext>
            </a:extLst>
          </p:cNvPr>
          <p:cNvSpPr/>
          <p:nvPr/>
        </p:nvSpPr>
        <p:spPr>
          <a:xfrm>
            <a:off x="4000029" y="430173"/>
            <a:ext cx="4430709" cy="46742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問：顧客</a:t>
            </a:r>
            <a:r>
              <a:rPr kumimoji="1" lang="en-US" altLang="ja-JP" dirty="0">
                <a:solidFill>
                  <a:schemeClr val="tx1"/>
                </a:solidFill>
              </a:rPr>
              <a:t>A</a:t>
            </a:r>
            <a:r>
              <a:rPr kumimoji="1" lang="ja-JP" altLang="en-US" dirty="0">
                <a:solidFill>
                  <a:schemeClr val="tx1"/>
                </a:solidFill>
              </a:rPr>
              <a:t>さん</a:t>
            </a:r>
            <a:r>
              <a:rPr lang="ja-JP" altLang="en-US" dirty="0">
                <a:solidFill>
                  <a:schemeClr val="tx1"/>
                </a:solidFill>
              </a:rPr>
              <a:t>からの要望の内容</a:t>
            </a:r>
            <a:r>
              <a:rPr kumimoji="1" lang="ja-JP" altLang="en-US" dirty="0">
                <a:solidFill>
                  <a:schemeClr val="tx1"/>
                </a:solidFill>
              </a:rPr>
              <a:t>は？</a:t>
            </a:r>
          </a:p>
        </p:txBody>
      </p:sp>
      <p:cxnSp>
        <p:nvCxnSpPr>
          <p:cNvPr id="6" name="直線矢印コネクタ 5">
            <a:extLst>
              <a:ext uri="{FF2B5EF4-FFF2-40B4-BE49-F238E27FC236}">
                <a16:creationId xmlns:a16="http://schemas.microsoft.com/office/drawing/2014/main" id="{59FE4DC2-8E68-0F52-8718-E6874EE2F1D3}"/>
              </a:ext>
            </a:extLst>
          </p:cNvPr>
          <p:cNvCxnSpPr>
            <a:cxnSpLocks/>
          </p:cNvCxnSpPr>
          <p:nvPr/>
        </p:nvCxnSpPr>
        <p:spPr>
          <a:xfrm>
            <a:off x="5471550" y="973606"/>
            <a:ext cx="0" cy="3026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7A36A1B-44F3-8DFF-0AC9-78529579AB99}"/>
              </a:ext>
            </a:extLst>
          </p:cNvPr>
          <p:cNvSpPr/>
          <p:nvPr/>
        </p:nvSpPr>
        <p:spPr>
          <a:xfrm>
            <a:off x="577980" y="1386137"/>
            <a:ext cx="10414988" cy="161143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0" dirty="0">
              <a:solidFill>
                <a:schemeClr val="tx1"/>
              </a:solidFill>
            </a:endParaRPr>
          </a:p>
          <a:p>
            <a:endParaRPr kumimoji="1" lang="en-US" altLang="ja-JP" sz="1100" dirty="0">
              <a:solidFill>
                <a:schemeClr val="tx1"/>
              </a:solidFill>
            </a:endParaRPr>
          </a:p>
          <a:p>
            <a:endParaRPr lang="en-US" altLang="ja-JP" sz="1100" dirty="0">
              <a:solidFill>
                <a:schemeClr val="tx1"/>
              </a:solidFill>
            </a:endParaRPr>
          </a:p>
          <a:p>
            <a:endParaRPr kumimoji="1" lang="en-US" altLang="ja-JP" sz="1100" dirty="0">
              <a:solidFill>
                <a:schemeClr val="tx1"/>
              </a:solidFill>
            </a:endParaRPr>
          </a:p>
          <a:p>
            <a:r>
              <a:rPr lang="en-US" altLang="ja-JP" sz="1100" dirty="0">
                <a:solidFill>
                  <a:schemeClr val="tx1"/>
                </a:solidFill>
              </a:rPr>
              <a:t>MECE</a:t>
            </a:r>
            <a:r>
              <a:rPr lang="ja-JP" altLang="en-US" sz="1100" dirty="0">
                <a:solidFill>
                  <a:schemeClr val="tx1"/>
                </a:solidFill>
              </a:rPr>
              <a:t>の切り口をオペレータのレベルの理想と現実に変えてみた案。</a:t>
            </a:r>
            <a:endParaRPr lang="en-US" altLang="ja-JP" sz="1100" dirty="0">
              <a:solidFill>
                <a:schemeClr val="tx1"/>
              </a:solidFill>
            </a:endParaRPr>
          </a:p>
          <a:p>
            <a:endParaRPr kumimoji="1" lang="en-US" altLang="ja-JP" sz="1100" dirty="0">
              <a:solidFill>
                <a:schemeClr val="tx1"/>
              </a:solidFill>
            </a:endParaRPr>
          </a:p>
          <a:p>
            <a:r>
              <a:rPr kumimoji="1" lang="ja-JP" altLang="en-US" sz="1100" dirty="0">
                <a:solidFill>
                  <a:schemeClr val="tx1"/>
                </a:solidFill>
              </a:rPr>
              <a:t>結論：</a:t>
            </a:r>
            <a:endParaRPr kumimoji="1" lang="en-US" altLang="ja-JP" sz="1100" dirty="0">
              <a:solidFill>
                <a:schemeClr val="tx1"/>
              </a:solidFill>
            </a:endParaRPr>
          </a:p>
          <a:p>
            <a:r>
              <a:rPr lang="ja-JP" altLang="en-US" sz="1100" dirty="0">
                <a:solidFill>
                  <a:schemeClr val="tx1"/>
                </a:solidFill>
              </a:rPr>
              <a:t>　　オペレータのレベルを上げてほしい。</a:t>
            </a:r>
            <a:endParaRPr lang="en-US" altLang="ja-JP" sz="1100" dirty="0">
              <a:solidFill>
                <a:schemeClr val="tx1"/>
              </a:solidFill>
            </a:endParaRPr>
          </a:p>
          <a:p>
            <a:r>
              <a:rPr kumimoji="1" lang="ja-JP" altLang="en-US" sz="1100" dirty="0">
                <a:solidFill>
                  <a:schemeClr val="tx1"/>
                </a:solidFill>
              </a:rPr>
              <a:t>　　現状は</a:t>
            </a:r>
            <a:r>
              <a:rPr kumimoji="1" lang="ja-JP" altLang="en-US" sz="1050" dirty="0">
                <a:solidFill>
                  <a:schemeClr val="tx1"/>
                </a:solidFill>
              </a:rPr>
              <a:t>キャッチフレーズの「オペレータはなたのショッピングサーポータ」に対して</a:t>
            </a:r>
            <a:endParaRPr kumimoji="1" lang="en-US" altLang="ja-JP" sz="1050" dirty="0">
              <a:solidFill>
                <a:schemeClr val="tx1"/>
              </a:solidFill>
            </a:endParaRPr>
          </a:p>
          <a:p>
            <a:r>
              <a:rPr lang="ja-JP" altLang="en-US" sz="1050" dirty="0">
                <a:solidFill>
                  <a:schemeClr val="tx1"/>
                </a:solidFill>
              </a:rPr>
              <a:t>　　</a:t>
            </a:r>
            <a:r>
              <a:rPr kumimoji="1" lang="ja-JP" altLang="en-US" sz="1050" dirty="0">
                <a:solidFill>
                  <a:schemeClr val="tx1"/>
                </a:solidFill>
              </a:rPr>
              <a:t>お客様が思う理想のレベルとは</a:t>
            </a:r>
            <a:r>
              <a:rPr lang="ja-JP" altLang="en-US" sz="1050" dirty="0">
                <a:solidFill>
                  <a:schemeClr val="tx1"/>
                </a:solidFill>
              </a:rPr>
              <a:t>乖離している。</a:t>
            </a:r>
            <a:endParaRPr lang="en-US" altLang="ja-JP" sz="1050" dirty="0">
              <a:solidFill>
                <a:schemeClr val="tx1"/>
              </a:solidFill>
            </a:endParaRPr>
          </a:p>
          <a:p>
            <a:endParaRPr lang="en-US" altLang="ja-JP" sz="1050" dirty="0">
              <a:solidFill>
                <a:srgbClr val="FF0000"/>
              </a:solidFill>
            </a:endParaRPr>
          </a:p>
          <a:p>
            <a:r>
              <a:rPr lang="ja-JP" altLang="en-US" sz="1050" dirty="0">
                <a:solidFill>
                  <a:srgbClr val="FF0000"/>
                </a:solidFill>
              </a:rPr>
              <a:t>　</a:t>
            </a:r>
            <a:endParaRPr lang="en-US" altLang="ja-JP" sz="1050" dirty="0">
              <a:solidFill>
                <a:srgbClr val="FF0000"/>
              </a:solidFill>
            </a:endParaRPr>
          </a:p>
          <a:p>
            <a:endParaRPr kumimoji="1" lang="en-US" altLang="ja-JP" sz="1050" dirty="0">
              <a:solidFill>
                <a:schemeClr val="tx1"/>
              </a:solidFill>
            </a:endParaRPr>
          </a:p>
          <a:p>
            <a:r>
              <a:rPr lang="ja-JP" altLang="en-US" dirty="0">
                <a:solidFill>
                  <a:schemeClr val="tx1"/>
                </a:solidFill>
              </a:rPr>
              <a:t>　　　</a:t>
            </a:r>
            <a:endParaRPr lang="en-US" altLang="ja-JP" dirty="0">
              <a:solidFill>
                <a:schemeClr val="tx1"/>
              </a:solidFill>
            </a:endParaRPr>
          </a:p>
        </p:txBody>
      </p:sp>
      <p:sp>
        <p:nvSpPr>
          <p:cNvPr id="10" name="正方形/長方形 9">
            <a:extLst>
              <a:ext uri="{FF2B5EF4-FFF2-40B4-BE49-F238E27FC236}">
                <a16:creationId xmlns:a16="http://schemas.microsoft.com/office/drawing/2014/main" id="{B63CCBA7-6758-546A-7A15-813C2BB86271}"/>
              </a:ext>
            </a:extLst>
          </p:cNvPr>
          <p:cNvSpPr/>
          <p:nvPr/>
        </p:nvSpPr>
        <p:spPr>
          <a:xfrm>
            <a:off x="67618" y="5305594"/>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品切れの際にはただ欠品というだけ。</a:t>
            </a:r>
            <a:endParaRPr lang="en-US" altLang="ja-JP" sz="1200" dirty="0">
              <a:solidFill>
                <a:schemeClr val="tx1"/>
              </a:solidFill>
            </a:endParaRPr>
          </a:p>
        </p:txBody>
      </p:sp>
      <p:sp>
        <p:nvSpPr>
          <p:cNvPr id="2" name="二等辺三角形 1">
            <a:extLst>
              <a:ext uri="{FF2B5EF4-FFF2-40B4-BE49-F238E27FC236}">
                <a16:creationId xmlns:a16="http://schemas.microsoft.com/office/drawing/2014/main" id="{992E3F51-80CB-7F99-D33F-4F10F0FD90AD}"/>
              </a:ext>
            </a:extLst>
          </p:cNvPr>
          <p:cNvSpPr/>
          <p:nvPr/>
        </p:nvSpPr>
        <p:spPr>
          <a:xfrm>
            <a:off x="4655326" y="3277801"/>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6CA448C-A8B2-389D-D3A3-AC6AC1B60D58}"/>
              </a:ext>
            </a:extLst>
          </p:cNvPr>
          <p:cNvSpPr/>
          <p:nvPr/>
        </p:nvSpPr>
        <p:spPr>
          <a:xfrm>
            <a:off x="6921226" y="3805899"/>
            <a:ext cx="5026359" cy="8069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買い物に当たって親身に情報提供してくれたり、</a:t>
            </a:r>
            <a:endParaRPr kumimoji="1" lang="en-US" altLang="ja-JP" dirty="0">
              <a:solidFill>
                <a:schemeClr val="tx1"/>
              </a:solidFill>
            </a:endParaRPr>
          </a:p>
          <a:p>
            <a:r>
              <a:rPr lang="ja-JP" altLang="en-US" dirty="0">
                <a:solidFill>
                  <a:schemeClr val="tx1"/>
                </a:solidFill>
              </a:rPr>
              <a:t>基本的な情報は即答できる。</a:t>
            </a:r>
            <a:endParaRPr kumimoji="1" lang="en-US" altLang="ja-JP" dirty="0">
              <a:solidFill>
                <a:schemeClr val="tx1"/>
              </a:solidFill>
            </a:endParaRPr>
          </a:p>
        </p:txBody>
      </p:sp>
      <p:sp>
        <p:nvSpPr>
          <p:cNvPr id="5" name="正方形/長方形 4">
            <a:extLst>
              <a:ext uri="{FF2B5EF4-FFF2-40B4-BE49-F238E27FC236}">
                <a16:creationId xmlns:a16="http://schemas.microsoft.com/office/drawing/2014/main" id="{9E6EE7BC-6FCC-4B56-BBE1-B082C2D9BD92}"/>
              </a:ext>
            </a:extLst>
          </p:cNvPr>
          <p:cNvSpPr/>
          <p:nvPr/>
        </p:nvSpPr>
        <p:spPr>
          <a:xfrm>
            <a:off x="446978" y="3939337"/>
            <a:ext cx="4823797" cy="6349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不親切な態度に加えて、基本的な情報も入っていない。</a:t>
            </a:r>
            <a:endParaRPr lang="en-US" altLang="ja-JP" sz="1400" dirty="0">
              <a:solidFill>
                <a:schemeClr val="tx1"/>
              </a:solidFill>
            </a:endParaRPr>
          </a:p>
        </p:txBody>
      </p:sp>
      <p:sp>
        <p:nvSpPr>
          <p:cNvPr id="15" name="正方形/長方形 14">
            <a:extLst>
              <a:ext uri="{FF2B5EF4-FFF2-40B4-BE49-F238E27FC236}">
                <a16:creationId xmlns:a16="http://schemas.microsoft.com/office/drawing/2014/main" id="{001285AC-B56B-D947-D658-8E2D75AF9C6D}"/>
              </a:ext>
            </a:extLst>
          </p:cNvPr>
          <p:cNvSpPr/>
          <p:nvPr/>
        </p:nvSpPr>
        <p:spPr>
          <a:xfrm>
            <a:off x="1325191" y="5305594"/>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意見を求めても面倒そうな態度をとる。</a:t>
            </a:r>
            <a:endParaRPr lang="en-US" altLang="ja-JP" sz="1100" dirty="0">
              <a:solidFill>
                <a:schemeClr val="tx1"/>
              </a:solidFill>
            </a:endParaRPr>
          </a:p>
          <a:p>
            <a:endParaRPr lang="en-US" altLang="ja-JP" sz="1400" dirty="0">
              <a:solidFill>
                <a:schemeClr val="tx1"/>
              </a:solidFill>
            </a:endParaRPr>
          </a:p>
        </p:txBody>
      </p:sp>
      <p:sp>
        <p:nvSpPr>
          <p:cNvPr id="18" name="吹き出し: 四角形 17">
            <a:extLst>
              <a:ext uri="{FF2B5EF4-FFF2-40B4-BE49-F238E27FC236}">
                <a16:creationId xmlns:a16="http://schemas.microsoft.com/office/drawing/2014/main" id="{BE857EB6-5C2F-7F5A-4425-A4431F0BE873}"/>
              </a:ext>
            </a:extLst>
          </p:cNvPr>
          <p:cNvSpPr/>
          <p:nvPr/>
        </p:nvSpPr>
        <p:spPr>
          <a:xfrm>
            <a:off x="9588107" y="1276213"/>
            <a:ext cx="2259893" cy="1631447"/>
          </a:xfrm>
          <a:prstGeom prst="wedgeRectCallout">
            <a:avLst>
              <a:gd name="adj1" fmla="val -100255"/>
              <a:gd name="adj2" fmla="val 54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MECE</a:t>
            </a:r>
            <a:r>
              <a:rPr kumimoji="1" lang="ja-JP" altLang="en-US" dirty="0"/>
              <a:t>の切り口：オペレータの</a:t>
            </a:r>
            <a:r>
              <a:rPr lang="ja-JP" altLang="en-US" dirty="0"/>
              <a:t>レベルの理想</a:t>
            </a:r>
            <a:r>
              <a:rPr lang="en-US" altLang="ja-JP" dirty="0"/>
              <a:t>/</a:t>
            </a:r>
            <a:r>
              <a:rPr lang="ja-JP" altLang="en-US" dirty="0"/>
              <a:t>現実</a:t>
            </a:r>
            <a:endParaRPr kumimoji="1" lang="ja-JP" altLang="en-US" dirty="0"/>
          </a:p>
        </p:txBody>
      </p:sp>
      <p:sp>
        <p:nvSpPr>
          <p:cNvPr id="19" name="二等辺三角形 18">
            <a:extLst>
              <a:ext uri="{FF2B5EF4-FFF2-40B4-BE49-F238E27FC236}">
                <a16:creationId xmlns:a16="http://schemas.microsoft.com/office/drawing/2014/main" id="{4B1B604A-AF33-E263-7F4B-47E2FDE7A0E0}"/>
              </a:ext>
            </a:extLst>
          </p:cNvPr>
          <p:cNvSpPr/>
          <p:nvPr/>
        </p:nvSpPr>
        <p:spPr>
          <a:xfrm>
            <a:off x="448796" y="4780052"/>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F9EEC87A-49DA-A3B5-4690-13AAC4261180}"/>
              </a:ext>
            </a:extLst>
          </p:cNvPr>
          <p:cNvSpPr/>
          <p:nvPr/>
        </p:nvSpPr>
        <p:spPr>
          <a:xfrm>
            <a:off x="7836706" y="4656034"/>
            <a:ext cx="2881347" cy="330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タイトル 1">
            <a:extLst>
              <a:ext uri="{FF2B5EF4-FFF2-40B4-BE49-F238E27FC236}">
                <a16:creationId xmlns:a16="http://schemas.microsoft.com/office/drawing/2014/main" id="{DDAFA318-0D5C-3246-63E3-582E493C1B7A}"/>
              </a:ext>
            </a:extLst>
          </p:cNvPr>
          <p:cNvSpPr>
            <a:spLocks noGrp="1"/>
          </p:cNvSpPr>
          <p:nvPr>
            <p:ph type="title"/>
          </p:nvPr>
        </p:nvSpPr>
        <p:spPr>
          <a:xfrm>
            <a:off x="162993" y="21048"/>
            <a:ext cx="3167149" cy="603908"/>
          </a:xfrm>
        </p:spPr>
        <p:txBody>
          <a:bodyPr>
            <a:normAutofit fontScale="90000"/>
          </a:bodyPr>
          <a:lstStyle/>
          <a:p>
            <a:r>
              <a:rPr kumimoji="1" lang="en-US" altLang="ja-JP" dirty="0"/>
              <a:t>P114</a:t>
            </a:r>
            <a:r>
              <a:rPr lang="ja-JP" altLang="en-US" dirty="0"/>
              <a:t> </a:t>
            </a:r>
            <a:r>
              <a:rPr lang="en-US" altLang="ja-JP" dirty="0"/>
              <a:t>3-2</a:t>
            </a:r>
            <a:endParaRPr kumimoji="1" lang="ja-JP" altLang="en-US" dirty="0"/>
          </a:p>
        </p:txBody>
      </p:sp>
      <p:sp>
        <p:nvSpPr>
          <p:cNvPr id="8" name="正方形/長方形 7">
            <a:extLst>
              <a:ext uri="{FF2B5EF4-FFF2-40B4-BE49-F238E27FC236}">
                <a16:creationId xmlns:a16="http://schemas.microsoft.com/office/drawing/2014/main" id="{83FBF169-6305-7407-AC4A-1E07262F5EA7}"/>
              </a:ext>
            </a:extLst>
          </p:cNvPr>
          <p:cNvSpPr/>
          <p:nvPr/>
        </p:nvSpPr>
        <p:spPr>
          <a:xfrm>
            <a:off x="2635204" y="5315877"/>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基本的な情報ですら、電話先で確認してから回答してくる。</a:t>
            </a:r>
            <a:endParaRPr lang="en-US" altLang="ja-JP" sz="1200" dirty="0">
              <a:solidFill>
                <a:schemeClr val="tx1"/>
              </a:solidFill>
            </a:endParaRPr>
          </a:p>
        </p:txBody>
      </p:sp>
      <p:sp>
        <p:nvSpPr>
          <p:cNvPr id="9" name="正方形/長方形 8">
            <a:extLst>
              <a:ext uri="{FF2B5EF4-FFF2-40B4-BE49-F238E27FC236}">
                <a16:creationId xmlns:a16="http://schemas.microsoft.com/office/drawing/2014/main" id="{8BB86DE2-5D7D-3082-74C2-A30E68D2FDCD}"/>
              </a:ext>
            </a:extLst>
          </p:cNvPr>
          <p:cNvSpPr/>
          <p:nvPr/>
        </p:nvSpPr>
        <p:spPr>
          <a:xfrm>
            <a:off x="9528380" y="5175956"/>
            <a:ext cx="2319620"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素材、サイズ、色、プロモーションの予定など、</a:t>
            </a:r>
            <a:endParaRPr lang="en-US" altLang="ja-JP" sz="1200" dirty="0">
              <a:solidFill>
                <a:schemeClr val="tx1"/>
              </a:solidFill>
            </a:endParaRPr>
          </a:p>
          <a:p>
            <a:r>
              <a:rPr lang="ja-JP" altLang="en-US" sz="1200" dirty="0">
                <a:solidFill>
                  <a:schemeClr val="tx1"/>
                </a:solidFill>
              </a:rPr>
              <a:t>基本的な情報は即答してほしい。</a:t>
            </a:r>
            <a:endParaRPr lang="en-US" altLang="ja-JP" sz="1200" dirty="0">
              <a:solidFill>
                <a:schemeClr val="tx1"/>
              </a:solidFill>
            </a:endParaRPr>
          </a:p>
        </p:txBody>
      </p:sp>
      <p:sp>
        <p:nvSpPr>
          <p:cNvPr id="11" name="正方形/長方形 10">
            <a:extLst>
              <a:ext uri="{FF2B5EF4-FFF2-40B4-BE49-F238E27FC236}">
                <a16:creationId xmlns:a16="http://schemas.microsoft.com/office/drawing/2014/main" id="{85461CA1-A9C5-0A96-85BA-0EB62A4A2F22}"/>
              </a:ext>
            </a:extLst>
          </p:cNvPr>
          <p:cNvSpPr/>
          <p:nvPr/>
        </p:nvSpPr>
        <p:spPr>
          <a:xfrm>
            <a:off x="7072473" y="5165673"/>
            <a:ext cx="1182282"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品切れの際には代替提案をしてほしい。</a:t>
            </a:r>
            <a:endParaRPr lang="en-US" altLang="ja-JP" sz="1200" dirty="0">
              <a:solidFill>
                <a:schemeClr val="tx1"/>
              </a:solidFill>
            </a:endParaRPr>
          </a:p>
        </p:txBody>
      </p:sp>
      <p:sp>
        <p:nvSpPr>
          <p:cNvPr id="12" name="正方形/長方形 11">
            <a:extLst>
              <a:ext uri="{FF2B5EF4-FFF2-40B4-BE49-F238E27FC236}">
                <a16:creationId xmlns:a16="http://schemas.microsoft.com/office/drawing/2014/main" id="{86414B5A-85E9-2C63-EEF3-98A373ED7BE6}"/>
              </a:ext>
            </a:extLst>
          </p:cNvPr>
          <p:cNvSpPr/>
          <p:nvPr/>
        </p:nvSpPr>
        <p:spPr>
          <a:xfrm>
            <a:off x="8309795" y="5175956"/>
            <a:ext cx="1128559" cy="132556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tx1"/>
                </a:solidFill>
              </a:rPr>
              <a:t>意見を求めたときには親身にアドバイスが欲しい。</a:t>
            </a:r>
            <a:endParaRPr lang="en-US" altLang="ja-JP" sz="1100" dirty="0">
              <a:solidFill>
                <a:schemeClr val="tx1"/>
              </a:solidFill>
            </a:endParaRPr>
          </a:p>
          <a:p>
            <a:endParaRPr lang="en-US" altLang="ja-JP" sz="1400" dirty="0">
              <a:solidFill>
                <a:schemeClr val="tx1"/>
              </a:solidFill>
            </a:endParaRPr>
          </a:p>
        </p:txBody>
      </p:sp>
    </p:spTree>
    <p:extLst>
      <p:ext uri="{BB962C8B-B14F-4D97-AF65-F5344CB8AC3E}">
        <p14:creationId xmlns:p14="http://schemas.microsoft.com/office/powerpoint/2010/main" val="45605584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1132</Words>
  <Application>Microsoft Office PowerPoint</Application>
  <PresentationFormat>ワイド画面</PresentationFormat>
  <Paragraphs>142</Paragraphs>
  <Slides>6</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①</vt:lpstr>
      <vt:lpstr>P113 3-1</vt:lpstr>
      <vt:lpstr>P113 3-1</vt:lpstr>
      <vt:lpstr>②</vt:lpstr>
      <vt:lpstr>P114 3-2</vt:lpstr>
      <vt:lpstr>P114 3-2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akashi naoto</dc:creator>
  <cp:lastModifiedBy>akashi naoto</cp:lastModifiedBy>
  <cp:revision>17</cp:revision>
  <dcterms:created xsi:type="dcterms:W3CDTF">2022-10-01T11:43:49Z</dcterms:created>
  <dcterms:modified xsi:type="dcterms:W3CDTF">2022-10-15T01:46:34Z</dcterms:modified>
</cp:coreProperties>
</file>