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58" r:id="rId5"/>
    <p:sldId id="259" r:id="rId6"/>
    <p:sldId id="262" r:id="rId7"/>
    <p:sldId id="264" r:id="rId8"/>
    <p:sldId id="263" r:id="rId9"/>
    <p:sldId id="265" r:id="rId10"/>
    <p:sldId id="266" r:id="rId11"/>
    <p:sldId id="267" r:id="rId12"/>
    <p:sldId id="270" r:id="rId13"/>
    <p:sldId id="271" r:id="rId14"/>
    <p:sldId id="268" r:id="rId15"/>
    <p:sldId id="269" r:id="rId16"/>
    <p:sldId id="272" r:id="rId17"/>
    <p:sldId id="274" r:id="rId18"/>
    <p:sldId id="273" r:id="rId19"/>
    <p:sldId id="275" r:id="rId20"/>
    <p:sldId id="277" r:id="rId21"/>
    <p:sldId id="278" r:id="rId22"/>
    <p:sldId id="279" r:id="rId23"/>
    <p:sldId id="276" r:id="rId24"/>
    <p:sldId id="282" r:id="rId25"/>
    <p:sldId id="283"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練習" id="{5EFD833B-7B1F-439B-B222-D3992FD96BF7}">
          <p14:sldIdLst>
            <p14:sldId id="260"/>
            <p14:sldId id="257"/>
            <p14:sldId id="261"/>
            <p14:sldId id="258"/>
            <p14:sldId id="259"/>
            <p14:sldId id="262"/>
            <p14:sldId id="264"/>
            <p14:sldId id="263"/>
            <p14:sldId id="265"/>
            <p14:sldId id="266"/>
            <p14:sldId id="267"/>
            <p14:sldId id="270"/>
            <p14:sldId id="271"/>
            <p14:sldId id="268"/>
            <p14:sldId id="269"/>
            <p14:sldId id="272"/>
            <p14:sldId id="274"/>
            <p14:sldId id="273"/>
            <p14:sldId id="275"/>
            <p14:sldId id="277"/>
            <p14:sldId id="278"/>
            <p14:sldId id="279"/>
            <p14:sldId id="276"/>
          </p14:sldIdLst>
        </p14:section>
        <p14:section name="チャレンジ" id="{287854DE-97DB-4ED2-87E0-F76CE10E60D5}">
          <p14:sldIdLst>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97" d="100"/>
          <a:sy n="97" d="100"/>
        </p:scale>
        <p:origin x="76"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84D59-82A5-26F8-DC6A-C61A512223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7DD68DB-8EA4-1BBB-C7E6-57E7BB586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2F954EE-AE40-7A8B-0A54-B3B2A6572D9E}"/>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5" name="フッター プレースホルダー 4">
            <a:extLst>
              <a:ext uri="{FF2B5EF4-FFF2-40B4-BE49-F238E27FC236}">
                <a16:creationId xmlns:a16="http://schemas.microsoft.com/office/drawing/2014/main" id="{4E707770-AC31-092B-9700-C4800D4E4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AC3AE4-9ACC-577E-E486-0D15698E9D87}"/>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9099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941CD-3BDA-B3BA-B390-02BB5050448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BA3A54-2ECD-002C-037F-11DA6521F3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EC6F4B-E41F-47EC-5D7B-9DCEF9A6E7B6}"/>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5" name="フッター プレースホルダー 4">
            <a:extLst>
              <a:ext uri="{FF2B5EF4-FFF2-40B4-BE49-F238E27FC236}">
                <a16:creationId xmlns:a16="http://schemas.microsoft.com/office/drawing/2014/main" id="{B5D69430-06E2-728F-219C-A07445B6CC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680B07-761A-DB8A-DCD1-967B46430848}"/>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87821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16EE99-02C9-BE5B-6350-D97777C4F7E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990E67-262D-CBD0-2CB5-0DE5D8F954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62AF88-FFC3-DFDB-2CB9-8B3727F9CEFA}"/>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5" name="フッター プレースホルダー 4">
            <a:extLst>
              <a:ext uri="{FF2B5EF4-FFF2-40B4-BE49-F238E27FC236}">
                <a16:creationId xmlns:a16="http://schemas.microsoft.com/office/drawing/2014/main" id="{84969A49-C395-4F3D-EA4B-D35C51B675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4F0ADF-6999-EC44-1F68-218293FF666F}"/>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83968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E048F-BC9F-3DB7-965E-62F433FE1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52887F-3C4C-D408-478D-51F9CF99B0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7B23AA-5448-B286-74BA-F53396E0C670}"/>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5" name="フッター プレースホルダー 4">
            <a:extLst>
              <a:ext uri="{FF2B5EF4-FFF2-40B4-BE49-F238E27FC236}">
                <a16:creationId xmlns:a16="http://schemas.microsoft.com/office/drawing/2014/main" id="{9C6B0A45-1D5E-1C86-0BF1-D22429515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97E20C-C079-48D8-D4EC-0A94A67C45FF}"/>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83791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15B7D-5BC8-9025-FFDB-2BE841F7F6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026874-33DD-0254-5A62-F3F33AB20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785223-B615-1305-439F-69DCBB66E971}"/>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5" name="フッター プレースホルダー 4">
            <a:extLst>
              <a:ext uri="{FF2B5EF4-FFF2-40B4-BE49-F238E27FC236}">
                <a16:creationId xmlns:a16="http://schemas.microsoft.com/office/drawing/2014/main" id="{781C929D-84D7-1943-9BD5-22218CD7B3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B86C28-9732-CED9-3F89-6C4208B1D722}"/>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20120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DF888-EB6D-E62F-F700-F69C623D32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3CE813-BD2E-AE4A-5B9E-33E5A7B5BA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1C7E63-B1BB-E851-2EE1-9CCDD22FBE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82663-DC8D-4168-6DC3-4CD35424F99F}"/>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6" name="フッター プレースホルダー 5">
            <a:extLst>
              <a:ext uri="{FF2B5EF4-FFF2-40B4-BE49-F238E27FC236}">
                <a16:creationId xmlns:a16="http://schemas.microsoft.com/office/drawing/2014/main" id="{51B2C105-72A3-55C5-38BF-1663B6DF72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9516A0-9D74-5D7D-5CEA-B7599F09DD4D}"/>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800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9E21E-A84E-CD0D-B0CD-054E7B0DE85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95D011-3D3A-7734-EA08-5A79747D0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13CE5E-8F24-66CA-9D68-53D00E597AE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17C873-4EA7-AFCC-77F5-B63AB4D85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432893C-6359-9E26-D960-FBC906CFF2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B5D163-C6FB-B75A-CDCA-BA64CAF1AF8E}"/>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8" name="フッター プレースホルダー 7">
            <a:extLst>
              <a:ext uri="{FF2B5EF4-FFF2-40B4-BE49-F238E27FC236}">
                <a16:creationId xmlns:a16="http://schemas.microsoft.com/office/drawing/2014/main" id="{C6F17064-C47D-C752-6C53-F560779CEFC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0185FF6-72AC-307C-7098-0698E1341839}"/>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55439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A160D-14C1-A7BD-C20B-9973A916F6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928A20-C27A-E8D7-E7FD-8BDD23F484F2}"/>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4" name="フッター プレースホルダー 3">
            <a:extLst>
              <a:ext uri="{FF2B5EF4-FFF2-40B4-BE49-F238E27FC236}">
                <a16:creationId xmlns:a16="http://schemas.microsoft.com/office/drawing/2014/main" id="{3E32720D-E028-439A-EC57-C23EC6674A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95A207-0EB5-B2F1-C357-6E2980D831D4}"/>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79309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0C00CB-8782-4CFC-F5B3-ADBEA4AF6E9A}"/>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3" name="フッター プレースホルダー 2">
            <a:extLst>
              <a:ext uri="{FF2B5EF4-FFF2-40B4-BE49-F238E27FC236}">
                <a16:creationId xmlns:a16="http://schemas.microsoft.com/office/drawing/2014/main" id="{06A88340-578F-B24B-9716-D3A6C85E66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E28BD8-253F-51AC-6249-8EDB271388E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71390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FEF5A-C1A1-8ADF-79E4-245E9F9326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703F27-D396-3022-3FF0-EB64BAA34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1B296B-AA43-3C1D-752E-0CA857D4B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2438B-80A6-9972-7C04-BB8C82F4DD7F}"/>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6" name="フッター プレースホルダー 5">
            <a:extLst>
              <a:ext uri="{FF2B5EF4-FFF2-40B4-BE49-F238E27FC236}">
                <a16:creationId xmlns:a16="http://schemas.microsoft.com/office/drawing/2014/main" id="{D2B54040-50CA-B21B-690B-AEA4BDAB15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C75319-67B4-C929-0670-1919E4704B1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08690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920CB2-A8C2-481F-0DD6-C9365366DD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1AEBC10-8017-7D73-7CCC-A1D266C8C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7C8D53-2061-0B89-2698-3E3F616FC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4B6FF6-29EE-6FBC-9F86-B9E8C48AB5BA}"/>
              </a:ext>
            </a:extLst>
          </p:cNvPr>
          <p:cNvSpPr>
            <a:spLocks noGrp="1"/>
          </p:cNvSpPr>
          <p:nvPr>
            <p:ph type="dt" sz="half" idx="10"/>
          </p:nvPr>
        </p:nvSpPr>
        <p:spPr/>
        <p:txBody>
          <a:bodyPr/>
          <a:lstStyle/>
          <a:p>
            <a:fld id="{D69173F3-5AC0-42A5-8D99-93DA7788D70B}" type="datetimeFigureOut">
              <a:rPr kumimoji="1" lang="ja-JP" altLang="en-US" smtClean="0"/>
              <a:t>2022/10/9</a:t>
            </a:fld>
            <a:endParaRPr kumimoji="1" lang="ja-JP" altLang="en-US"/>
          </a:p>
        </p:txBody>
      </p:sp>
      <p:sp>
        <p:nvSpPr>
          <p:cNvPr id="6" name="フッター プレースホルダー 5">
            <a:extLst>
              <a:ext uri="{FF2B5EF4-FFF2-40B4-BE49-F238E27FC236}">
                <a16:creationId xmlns:a16="http://schemas.microsoft.com/office/drawing/2014/main" id="{6D4359D1-8D2C-DF4A-230E-3CDBBEE7E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B679B6-8881-A764-8E91-B38C3CEC04A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23760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7AA263-F89A-D40F-3DD0-CB84A15AD3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1D9A4E-E033-41B5-4763-C04A8A83A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790824-E54A-1240-5D22-7788A348F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173F3-5AC0-42A5-8D99-93DA7788D70B}" type="datetimeFigureOut">
              <a:rPr kumimoji="1" lang="ja-JP" altLang="en-US" smtClean="0"/>
              <a:t>2022/10/9</a:t>
            </a:fld>
            <a:endParaRPr kumimoji="1" lang="ja-JP" altLang="en-US"/>
          </a:p>
        </p:txBody>
      </p:sp>
      <p:sp>
        <p:nvSpPr>
          <p:cNvPr id="5" name="フッター プレースホルダー 4">
            <a:extLst>
              <a:ext uri="{FF2B5EF4-FFF2-40B4-BE49-F238E27FC236}">
                <a16:creationId xmlns:a16="http://schemas.microsoft.com/office/drawing/2014/main" id="{62DDA893-2AC6-9933-91F3-BEC8C1C04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B85730-95CD-2397-0D93-77F927C03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871961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56BA5B6-C530-7164-0329-37B2A96A0CD2}"/>
              </a:ext>
            </a:extLst>
          </p:cNvPr>
          <p:cNvSpPr>
            <a:spLocks noGrp="1"/>
          </p:cNvSpPr>
          <p:nvPr>
            <p:ph type="ctrTitle"/>
          </p:nvPr>
        </p:nvSpPr>
        <p:spPr>
          <a:xfrm>
            <a:off x="1524000" y="1122363"/>
            <a:ext cx="9144000" cy="2387600"/>
          </a:xfrm>
        </p:spPr>
        <p:txBody>
          <a:bodyPr/>
          <a:lstStyle/>
          <a:p>
            <a:r>
              <a:rPr kumimoji="1" lang="en-US" altLang="ja-JP" dirty="0"/>
              <a:t>p.106 </a:t>
            </a:r>
            <a:r>
              <a:rPr kumimoji="1" lang="ja-JP" altLang="en-US" dirty="0"/>
              <a:t>練習</a:t>
            </a:r>
            <a:r>
              <a:rPr kumimoji="1" lang="en-US" altLang="ja-JP" dirty="0"/>
              <a:t>3-5</a:t>
            </a:r>
            <a:endParaRPr kumimoji="1" lang="ja-JP" altLang="en-US" dirty="0"/>
          </a:p>
        </p:txBody>
      </p:sp>
    </p:spTree>
    <p:extLst>
      <p:ext uri="{BB962C8B-B14F-4D97-AF65-F5344CB8AC3E}">
        <p14:creationId xmlns:p14="http://schemas.microsoft.com/office/powerpoint/2010/main" val="427333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p.109 </a:t>
            </a:r>
            <a:r>
              <a:rPr lang="ja-JP" altLang="en-US" dirty="0"/>
              <a:t>練習</a:t>
            </a:r>
            <a:r>
              <a:rPr lang="en-US" altLang="ja-JP" dirty="0"/>
              <a:t>3-8</a:t>
            </a:r>
            <a:endParaRPr lang="ja-JP" altLang="en-US" dirty="0"/>
          </a:p>
        </p:txBody>
      </p:sp>
    </p:spTree>
    <p:extLst>
      <p:ext uri="{BB962C8B-B14F-4D97-AF65-F5344CB8AC3E}">
        <p14:creationId xmlns:p14="http://schemas.microsoft.com/office/powerpoint/2010/main" val="3756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問：研修所の入館は？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832970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23</a:t>
            </a:r>
            <a:r>
              <a:rPr kumimoji="1" lang="ja-JP" altLang="en-US" dirty="0">
                <a:solidFill>
                  <a:schemeClr val="tx1"/>
                </a:solidFill>
              </a:rPr>
              <a:t>日</a:t>
            </a:r>
            <a:r>
              <a:rPr kumimoji="1" lang="en-US" altLang="ja-JP" dirty="0">
                <a:solidFill>
                  <a:schemeClr val="tx1"/>
                </a:solidFill>
              </a:rPr>
              <a:t>23</a:t>
            </a:r>
            <a:r>
              <a:rPr lang="ja-JP" altLang="en-US" dirty="0">
                <a:solidFill>
                  <a:schemeClr val="tx1"/>
                </a:solidFill>
              </a:rPr>
              <a:t>時までに済ませる。</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372155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施設の門限が</a:t>
            </a:r>
            <a:r>
              <a:rPr lang="en-US" altLang="ja-JP" dirty="0">
                <a:solidFill>
                  <a:schemeClr val="tx1"/>
                </a:solidFill>
              </a:rPr>
              <a:t>23</a:t>
            </a:r>
            <a:r>
              <a:rPr lang="ja-JP" altLang="en-US" dirty="0">
                <a:solidFill>
                  <a:schemeClr val="tx1"/>
                </a:solidFill>
              </a:rPr>
              <a:t>時までだから。</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Tree>
    <p:extLst>
      <p:ext uri="{BB962C8B-B14F-4D97-AF65-F5344CB8AC3E}">
        <p14:creationId xmlns:p14="http://schemas.microsoft.com/office/powerpoint/2010/main" val="31475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問：食事は？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r>
              <a:rPr lang="en-US" altLang="ja-JP" dirty="0">
                <a:solidFill>
                  <a:schemeClr val="tx1"/>
                </a:solidFill>
              </a:rPr>
              <a:t>23</a:t>
            </a:r>
            <a:r>
              <a:rPr lang="ja-JP" altLang="en-US" dirty="0">
                <a:solidFill>
                  <a:schemeClr val="tx1"/>
                </a:solidFill>
              </a:rPr>
              <a:t>日の夜は入館前に済ませるか、入館後に購入したものを研修所の食堂で食べる。</a:t>
            </a:r>
            <a:endParaRPr lang="en-US" altLang="ja-JP" dirty="0">
              <a:solidFill>
                <a:schemeClr val="tx1"/>
              </a:solidFill>
            </a:endParaRPr>
          </a:p>
          <a:p>
            <a:pPr algn="ctr"/>
            <a:r>
              <a:rPr kumimoji="1" lang="ja-JP" altLang="en-US" dirty="0">
                <a:solidFill>
                  <a:schemeClr val="tx1"/>
                </a:solidFill>
              </a:rPr>
              <a:t>・</a:t>
            </a:r>
            <a:r>
              <a:rPr kumimoji="1" lang="en-US" altLang="ja-JP" dirty="0">
                <a:solidFill>
                  <a:schemeClr val="tx1"/>
                </a:solidFill>
              </a:rPr>
              <a:t>24</a:t>
            </a:r>
            <a:r>
              <a:rPr kumimoji="1" lang="ja-JP" altLang="en-US" dirty="0">
                <a:solidFill>
                  <a:schemeClr val="tx1"/>
                </a:solidFill>
              </a:rPr>
              <a:t>日の朝は各自で済ませる。</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372155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研修所での食事の提供はないか</a:t>
            </a:r>
            <a:r>
              <a:rPr lang="ja-JP" altLang="en-US" dirty="0">
                <a:solidFill>
                  <a:schemeClr val="tx1"/>
                </a:solidFill>
              </a:rPr>
              <a:t>ら。</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Tree>
    <p:extLst>
      <p:ext uri="{BB962C8B-B14F-4D97-AF65-F5344CB8AC3E}">
        <p14:creationId xmlns:p14="http://schemas.microsoft.com/office/powerpoint/2010/main" val="259803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問：持参品は？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必須：</a:t>
            </a:r>
            <a:r>
              <a:rPr lang="en-US" altLang="ja-JP" dirty="0">
                <a:solidFill>
                  <a:schemeClr val="tx1"/>
                </a:solidFill>
              </a:rPr>
              <a:t>ID</a:t>
            </a:r>
            <a:r>
              <a:rPr lang="ja-JP" altLang="en-US" dirty="0">
                <a:solidFill>
                  <a:schemeClr val="tx1"/>
                </a:solidFill>
              </a:rPr>
              <a:t>カード</a:t>
            </a:r>
            <a:endParaRPr lang="en-US" altLang="ja-JP" dirty="0">
              <a:solidFill>
                <a:schemeClr val="tx1"/>
              </a:solidFill>
            </a:endParaRPr>
          </a:p>
          <a:p>
            <a:pPr algn="ctr"/>
            <a:r>
              <a:rPr lang="ja-JP" altLang="en-US" dirty="0">
                <a:solidFill>
                  <a:schemeClr val="tx1"/>
                </a:solidFill>
              </a:rPr>
              <a:t>任意：宿泊に必要な用具</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372155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本社に入るのに</a:t>
            </a:r>
            <a:r>
              <a:rPr kumimoji="1" lang="en-US" altLang="ja-JP" dirty="0">
                <a:solidFill>
                  <a:schemeClr val="tx1"/>
                </a:solidFill>
              </a:rPr>
              <a:t>ID</a:t>
            </a:r>
            <a:r>
              <a:rPr kumimoji="1" lang="ja-JP" altLang="en-US" dirty="0">
                <a:solidFill>
                  <a:schemeClr val="tx1"/>
                </a:solidFill>
              </a:rPr>
              <a:t>カードが必要</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
        <p:nvSpPr>
          <p:cNvPr id="10" name="テキスト ボックス 9">
            <a:extLst>
              <a:ext uri="{FF2B5EF4-FFF2-40B4-BE49-F238E27FC236}">
                <a16:creationId xmlns:a16="http://schemas.microsoft.com/office/drawing/2014/main" id="{77CB0215-F196-56AA-7EF5-AE664CA08C62}"/>
              </a:ext>
            </a:extLst>
          </p:cNvPr>
          <p:cNvSpPr txBox="1"/>
          <p:nvPr/>
        </p:nvSpPr>
        <p:spPr>
          <a:xfrm>
            <a:off x="528108" y="6175814"/>
            <a:ext cx="6765237" cy="369332"/>
          </a:xfrm>
          <a:prstGeom prst="rect">
            <a:avLst/>
          </a:prstGeom>
          <a:noFill/>
        </p:spPr>
        <p:txBody>
          <a:bodyPr wrap="square" rtlCol="0">
            <a:spAutoFit/>
          </a:bodyPr>
          <a:lstStyle/>
          <a:p>
            <a:r>
              <a:rPr kumimoji="1" lang="ja-JP" altLang="en-US" dirty="0"/>
              <a:t>切り口：必須な持ち物と任意の持ち物。</a:t>
            </a:r>
          </a:p>
        </p:txBody>
      </p:sp>
      <p:sp>
        <p:nvSpPr>
          <p:cNvPr id="11" name="正方形/長方形 10">
            <a:extLst>
              <a:ext uri="{FF2B5EF4-FFF2-40B4-BE49-F238E27FC236}">
                <a16:creationId xmlns:a16="http://schemas.microsoft.com/office/drawing/2014/main" id="{2D4E8E3F-EF7B-E830-2C17-C59E939B5346}"/>
              </a:ext>
            </a:extLst>
          </p:cNvPr>
          <p:cNvSpPr/>
          <p:nvPr/>
        </p:nvSpPr>
        <p:spPr>
          <a:xfrm>
            <a:off x="4620979" y="4525824"/>
            <a:ext cx="427961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研修所に宿泊用品の用意はないから。</a:t>
            </a:r>
            <a:endParaRPr kumimoji="1" lang="en-US" altLang="ja-JP" dirty="0">
              <a:solidFill>
                <a:schemeClr val="tx1"/>
              </a:solidFill>
            </a:endParaRPr>
          </a:p>
        </p:txBody>
      </p:sp>
    </p:spTree>
    <p:extLst>
      <p:ext uri="{BB962C8B-B14F-4D97-AF65-F5344CB8AC3E}">
        <p14:creationId xmlns:p14="http://schemas.microsoft.com/office/powerpoint/2010/main" val="26542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問：アクセスは？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電車で約</a:t>
            </a:r>
            <a:r>
              <a:rPr kumimoji="1" lang="en-US" altLang="ja-JP" dirty="0">
                <a:solidFill>
                  <a:schemeClr val="tx1"/>
                </a:solidFill>
              </a:rPr>
              <a:t>40</a:t>
            </a:r>
            <a:r>
              <a:rPr kumimoji="1" lang="ja-JP" altLang="en-US" dirty="0">
                <a:solidFill>
                  <a:schemeClr val="tx1"/>
                </a:solidFill>
              </a:rPr>
              <a:t>分だが、</a:t>
            </a:r>
            <a:r>
              <a:rPr lang="ja-JP" altLang="en-US" dirty="0">
                <a:solidFill>
                  <a:schemeClr val="tx1"/>
                </a:solidFill>
              </a:rPr>
              <a:t>余裕をもって行動してほしい。</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531A963-C43F-D1FE-9860-23303541AC7E}"/>
              </a:ext>
            </a:extLst>
          </p:cNvPr>
          <p:cNvSpPr/>
          <p:nvPr/>
        </p:nvSpPr>
        <p:spPr>
          <a:xfrm>
            <a:off x="727710"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通勤ラッシュで遅れがち</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10089458" cy="923330"/>
          </a:xfrm>
          <a:prstGeom prst="rect">
            <a:avLst/>
          </a:prstGeom>
          <a:noFill/>
        </p:spPr>
        <p:txBody>
          <a:bodyPr wrap="square" rtlCol="0">
            <a:spAutoFit/>
          </a:bodyPr>
          <a:lstStyle/>
          <a:p>
            <a:r>
              <a:rPr kumimoji="1" lang="ja-JP" altLang="en-US" dirty="0"/>
              <a:t>切り口：余裕を持って行動してほしい理由。</a:t>
            </a:r>
            <a:endParaRPr kumimoji="1" lang="en-US" altLang="ja-JP" dirty="0"/>
          </a:p>
          <a:p>
            <a:endParaRPr lang="en-US" altLang="ja-JP" dirty="0"/>
          </a:p>
          <a:p>
            <a:r>
              <a:rPr kumimoji="1" lang="ja-JP" altLang="en-US" dirty="0"/>
              <a:t>・ここで伝えたいのは本社アクセスの詳細ではなく、朝は混み合うからはやめに来いって話。</a:t>
            </a:r>
          </a:p>
        </p:txBody>
      </p:sp>
    </p:spTree>
    <p:extLst>
      <p:ext uri="{BB962C8B-B14F-4D97-AF65-F5344CB8AC3E}">
        <p14:creationId xmlns:p14="http://schemas.microsoft.com/office/powerpoint/2010/main" val="136169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問：いつまでに？</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8/23</a:t>
            </a:r>
            <a:r>
              <a:rPr kumimoji="1" lang="ja-JP" altLang="en-US" dirty="0">
                <a:solidFill>
                  <a:schemeClr val="tx1"/>
                </a:solidFill>
              </a:rPr>
              <a:t>日までに。</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531A963-C43F-D1FE-9860-23303541AC7E}"/>
              </a:ext>
            </a:extLst>
          </p:cNvPr>
          <p:cNvSpPr/>
          <p:nvPr/>
        </p:nvSpPr>
        <p:spPr>
          <a:xfrm>
            <a:off x="712304"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表彰式の準備があるから。</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613627" y="5867098"/>
            <a:ext cx="6765237" cy="369332"/>
          </a:xfrm>
          <a:prstGeom prst="rect">
            <a:avLst/>
          </a:prstGeom>
          <a:noFill/>
        </p:spPr>
        <p:txBody>
          <a:bodyPr wrap="square" rtlCol="0">
            <a:spAutoFit/>
          </a:bodyPr>
          <a:lstStyle/>
          <a:p>
            <a:r>
              <a:rPr kumimoji="1" lang="ja-JP" altLang="en-US" dirty="0"/>
              <a:t>切り口：期日</a:t>
            </a:r>
            <a:r>
              <a:rPr kumimoji="1" lang="en-US" altLang="ja-JP" dirty="0"/>
              <a:t>8/23</a:t>
            </a:r>
            <a:r>
              <a:rPr kumimoji="1" lang="ja-JP" altLang="en-US" dirty="0"/>
              <a:t>に設定する上での理由。</a:t>
            </a:r>
          </a:p>
        </p:txBody>
      </p:sp>
    </p:spTree>
    <p:extLst>
      <p:ext uri="{BB962C8B-B14F-4D97-AF65-F5344CB8AC3E}">
        <p14:creationId xmlns:p14="http://schemas.microsoft.com/office/powerpoint/2010/main" val="416025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p.110 </a:t>
            </a:r>
            <a:r>
              <a:rPr lang="ja-JP" altLang="en-US" dirty="0"/>
              <a:t>練習</a:t>
            </a:r>
            <a:r>
              <a:rPr lang="en-US" altLang="ja-JP" dirty="0"/>
              <a:t>3-9</a:t>
            </a:r>
            <a:endParaRPr lang="ja-JP" altLang="en-US" dirty="0"/>
          </a:p>
        </p:txBody>
      </p:sp>
    </p:spTree>
    <p:extLst>
      <p:ext uri="{BB962C8B-B14F-4D97-AF65-F5344CB8AC3E}">
        <p14:creationId xmlns:p14="http://schemas.microsoft.com/office/powerpoint/2010/main" val="339267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13CAE-D5A5-8DBD-6803-D53EB1622C00}"/>
              </a:ext>
            </a:extLst>
          </p:cNvPr>
          <p:cNvSpPr>
            <a:spLocks noGrp="1"/>
          </p:cNvSpPr>
          <p:nvPr>
            <p:ph type="title"/>
          </p:nvPr>
        </p:nvSpPr>
        <p:spPr/>
        <p:txBody>
          <a:bodyPr/>
          <a:lstStyle/>
          <a:p>
            <a:r>
              <a:rPr kumimoji="1" lang="ja-JP" altLang="en-US" dirty="0"/>
              <a:t>問</a:t>
            </a:r>
            <a:r>
              <a:rPr kumimoji="1" lang="en-US" altLang="ja-JP" dirty="0"/>
              <a:t>1:</a:t>
            </a:r>
            <a:br>
              <a:rPr kumimoji="1" lang="en-US" altLang="ja-JP" dirty="0"/>
            </a:b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4C155BE1-CDCA-8F55-6F16-1DED5F5B021F}"/>
              </a:ext>
            </a:extLst>
          </p:cNvPr>
          <p:cNvSpPr>
            <a:spLocks noGrp="1"/>
          </p:cNvSpPr>
          <p:nvPr>
            <p:ph idx="1"/>
          </p:nvPr>
        </p:nvSpPr>
        <p:spPr>
          <a:xfrm>
            <a:off x="930298" y="1325665"/>
            <a:ext cx="10515600" cy="4351338"/>
          </a:xfrm>
        </p:spPr>
        <p:txBody>
          <a:bodyPr/>
          <a:lstStyle/>
          <a:p>
            <a:pPr marL="0" indent="0">
              <a:buNone/>
            </a:pPr>
            <a:r>
              <a:rPr lang="ja-JP" altLang="en-US" dirty="0"/>
              <a:t>・いつまでに計画を立てたいと思っているかの目論見。</a:t>
            </a:r>
            <a:endParaRPr kumimoji="1" lang="ja-JP" altLang="en-US" dirty="0"/>
          </a:p>
        </p:txBody>
      </p:sp>
    </p:spTree>
    <p:extLst>
      <p:ext uri="{BB962C8B-B14F-4D97-AF65-F5344CB8AC3E}">
        <p14:creationId xmlns:p14="http://schemas.microsoft.com/office/powerpoint/2010/main" val="286138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問：依頼の背景は？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商品化のための条件を満たすものにするために</a:t>
            </a:r>
            <a:endParaRPr kumimoji="1" lang="en-US" altLang="ja-JP" dirty="0">
              <a:solidFill>
                <a:schemeClr val="tx1"/>
              </a:solidFill>
            </a:endParaRPr>
          </a:p>
          <a:p>
            <a:pPr algn="ctr"/>
            <a:r>
              <a:rPr kumimoji="1" lang="ja-JP" altLang="en-US" dirty="0">
                <a:solidFill>
                  <a:schemeClr val="tx1"/>
                </a:solidFill>
              </a:rPr>
              <a:t>検討を進める計画を立てたい。</a:t>
            </a:r>
            <a:endParaRPr kumimoji="1" lang="en-US" altLang="ja-JP" dirty="0">
              <a:solidFill>
                <a:schemeClr val="tx1"/>
              </a:solidFill>
            </a:endParaRPr>
          </a:p>
        </p:txBody>
      </p:sp>
    </p:spTree>
    <p:extLst>
      <p:ext uri="{BB962C8B-B14F-4D97-AF65-F5344CB8AC3E}">
        <p14:creationId xmlns:p14="http://schemas.microsoft.com/office/powerpoint/2010/main" val="310553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問：依頼の内容は？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ヒアリングをしたいのでスケジュールを教えてほしい。</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10082878"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計画検討のために、</a:t>
            </a:r>
            <a:endParaRPr kumimoji="1" lang="en-US" altLang="ja-JP" dirty="0">
              <a:solidFill>
                <a:schemeClr val="tx1"/>
              </a:solidFill>
            </a:endParaRPr>
          </a:p>
          <a:p>
            <a:pPr algn="ctr"/>
            <a:r>
              <a:rPr lang="ja-JP" altLang="en-US" dirty="0">
                <a:solidFill>
                  <a:schemeClr val="tx1"/>
                </a:solidFill>
              </a:rPr>
              <a:t>・どのような商品に海洋性コラーゲンが活用できそうか？</a:t>
            </a:r>
            <a:endParaRPr lang="en-US" altLang="ja-JP" dirty="0">
              <a:solidFill>
                <a:schemeClr val="tx1"/>
              </a:solidFill>
            </a:endParaRPr>
          </a:p>
          <a:p>
            <a:pPr algn="ctr"/>
            <a:r>
              <a:rPr kumimoji="1" lang="ja-JP" altLang="en-US" dirty="0">
                <a:solidFill>
                  <a:schemeClr val="tx1"/>
                </a:solidFill>
              </a:rPr>
              <a:t>・海洋性コラーゲンを活用する際の安全面、コスト面についてどう考えるか？</a:t>
            </a:r>
            <a:endParaRPr kumimoji="1" lang="en-US" altLang="ja-JP" dirty="0">
              <a:solidFill>
                <a:schemeClr val="tx1"/>
              </a:solidFill>
            </a:endParaRPr>
          </a:p>
          <a:p>
            <a:pPr algn="ctr"/>
            <a:r>
              <a:rPr kumimoji="1" lang="ja-JP" altLang="en-US" dirty="0">
                <a:solidFill>
                  <a:schemeClr val="tx1"/>
                </a:solidFill>
              </a:rPr>
              <a:t>について見解を聞きたい。</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
        <p:nvSpPr>
          <p:cNvPr id="10" name="テキスト ボックス 9">
            <a:extLst>
              <a:ext uri="{FF2B5EF4-FFF2-40B4-BE49-F238E27FC236}">
                <a16:creationId xmlns:a16="http://schemas.microsoft.com/office/drawing/2014/main" id="{77CB0215-F196-56AA-7EF5-AE664CA08C62}"/>
              </a:ext>
            </a:extLst>
          </p:cNvPr>
          <p:cNvSpPr txBox="1"/>
          <p:nvPr/>
        </p:nvSpPr>
        <p:spPr>
          <a:xfrm>
            <a:off x="528108" y="6175814"/>
            <a:ext cx="6765237" cy="369332"/>
          </a:xfrm>
          <a:prstGeom prst="rect">
            <a:avLst/>
          </a:prstGeom>
          <a:noFill/>
        </p:spPr>
        <p:txBody>
          <a:bodyPr wrap="square" rtlCol="0">
            <a:spAutoFit/>
          </a:bodyPr>
          <a:lstStyle/>
          <a:p>
            <a:r>
              <a:rPr kumimoji="1" lang="ja-JP" altLang="en-US" dirty="0"/>
              <a:t>切り口：どうしてヒアリングを行いたいか</a:t>
            </a:r>
          </a:p>
        </p:txBody>
      </p:sp>
    </p:spTree>
    <p:extLst>
      <p:ext uri="{BB962C8B-B14F-4D97-AF65-F5344CB8AC3E}">
        <p14:creationId xmlns:p14="http://schemas.microsoft.com/office/powerpoint/2010/main" val="312679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問：社内便利用者に何をしてほしいか？</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伝票の記載漏れについて見直すように協力してもらいたい。</a:t>
            </a: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274980"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どこに配布していいか確認するのに工数がかかる</a:t>
            </a:r>
          </a:p>
        </p:txBody>
      </p:sp>
      <p:sp>
        <p:nvSpPr>
          <p:cNvPr id="11" name="正方形/長方形 10">
            <a:extLst>
              <a:ext uri="{FF2B5EF4-FFF2-40B4-BE49-F238E27FC236}">
                <a16:creationId xmlns:a16="http://schemas.microsoft.com/office/drawing/2014/main" id="{D531A963-C43F-D1FE-9860-23303541AC7E}"/>
              </a:ext>
            </a:extLst>
          </p:cNvPr>
          <p:cNvSpPr/>
          <p:nvPr/>
        </p:nvSpPr>
        <p:spPr>
          <a:xfrm>
            <a:off x="6324598"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新人が多いので記載に漏れがあると</a:t>
            </a:r>
            <a:endParaRPr kumimoji="1" lang="en-US" altLang="ja-JP" dirty="0">
              <a:solidFill>
                <a:schemeClr val="tx1"/>
              </a:solidFill>
            </a:endParaRPr>
          </a:p>
          <a:p>
            <a:pPr algn="ctr"/>
            <a:r>
              <a:rPr kumimoji="1" lang="ja-JP" altLang="en-US" dirty="0">
                <a:solidFill>
                  <a:schemeClr val="tx1"/>
                </a:solidFill>
              </a:rPr>
              <a:t>仕分けに時間がかかる。</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6765237" cy="369332"/>
          </a:xfrm>
          <a:prstGeom prst="rect">
            <a:avLst/>
          </a:prstGeom>
          <a:noFill/>
        </p:spPr>
        <p:txBody>
          <a:bodyPr wrap="square" rtlCol="0">
            <a:spAutoFit/>
          </a:bodyPr>
          <a:lstStyle/>
          <a:p>
            <a:r>
              <a:rPr kumimoji="1" lang="ja-JP" altLang="en-US" dirty="0"/>
              <a:t>切り口：工数がかかる内部的、外部的な要因</a:t>
            </a:r>
          </a:p>
        </p:txBody>
      </p:sp>
    </p:spTree>
    <p:extLst>
      <p:ext uri="{BB962C8B-B14F-4D97-AF65-F5344CB8AC3E}">
        <p14:creationId xmlns:p14="http://schemas.microsoft.com/office/powerpoint/2010/main" val="2288352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p.111 </a:t>
            </a:r>
            <a:r>
              <a:rPr lang="ja-JP" altLang="en-US" dirty="0"/>
              <a:t>練習</a:t>
            </a:r>
            <a:r>
              <a:rPr lang="en-US" altLang="ja-JP" dirty="0"/>
              <a:t>3-10</a:t>
            </a:r>
            <a:endParaRPr lang="ja-JP" altLang="en-US" dirty="0"/>
          </a:p>
        </p:txBody>
      </p:sp>
    </p:spTree>
    <p:extLst>
      <p:ext uri="{BB962C8B-B14F-4D97-AF65-F5344CB8AC3E}">
        <p14:creationId xmlns:p14="http://schemas.microsoft.com/office/powerpoint/2010/main" val="45423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13CAE-D5A5-8DBD-6803-D53EB1622C00}"/>
              </a:ext>
            </a:extLst>
          </p:cNvPr>
          <p:cNvSpPr>
            <a:spLocks noGrp="1"/>
          </p:cNvSpPr>
          <p:nvPr>
            <p:ph type="title"/>
          </p:nvPr>
        </p:nvSpPr>
        <p:spPr/>
        <p:txBody>
          <a:bodyPr/>
          <a:lstStyle/>
          <a:p>
            <a:r>
              <a:rPr kumimoji="1" lang="ja-JP" altLang="en-US" dirty="0"/>
              <a:t>問</a:t>
            </a:r>
            <a:r>
              <a:rPr kumimoji="1" lang="en-US" altLang="ja-JP" dirty="0"/>
              <a:t>1:</a:t>
            </a:r>
            <a:br>
              <a:rPr kumimoji="1" lang="en-US" altLang="ja-JP" dirty="0"/>
            </a:b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4C155BE1-CDCA-8F55-6F16-1DED5F5B021F}"/>
              </a:ext>
            </a:extLst>
          </p:cNvPr>
          <p:cNvSpPr>
            <a:spLocks noGrp="1"/>
          </p:cNvSpPr>
          <p:nvPr>
            <p:ph idx="1"/>
          </p:nvPr>
        </p:nvSpPr>
        <p:spPr>
          <a:xfrm>
            <a:off x="930298" y="1325665"/>
            <a:ext cx="10515600" cy="4351338"/>
          </a:xfrm>
        </p:spPr>
        <p:txBody>
          <a:bodyPr>
            <a:normAutofit fontScale="92500" lnSpcReduction="20000"/>
          </a:bodyPr>
          <a:lstStyle/>
          <a:p>
            <a:pPr marL="0" indent="0">
              <a:buNone/>
            </a:pPr>
            <a:r>
              <a:rPr kumimoji="1" lang="ja-JP" altLang="en-US" dirty="0"/>
              <a:t>依頼事項</a:t>
            </a:r>
            <a:endParaRPr kumimoji="1" lang="en-US" altLang="ja-JP" dirty="0"/>
          </a:p>
          <a:p>
            <a:pPr marL="0" indent="0">
              <a:buNone/>
            </a:pPr>
            <a:r>
              <a:rPr lang="ja-JP" altLang="en-US" dirty="0"/>
              <a:t>・ガスオーブンのパワーを</a:t>
            </a:r>
            <a:r>
              <a:rPr lang="en-US" altLang="ja-JP" dirty="0"/>
              <a:t>12.3kw</a:t>
            </a:r>
            <a:r>
              <a:rPr lang="ja-JP" altLang="en-US" dirty="0"/>
              <a:t>に変更。</a:t>
            </a:r>
            <a:endParaRPr lang="en-US" altLang="ja-JP" dirty="0"/>
          </a:p>
          <a:p>
            <a:pPr marL="0" indent="0">
              <a:buNone/>
            </a:pPr>
            <a:r>
              <a:rPr lang="ja-JP" altLang="en-US" dirty="0"/>
              <a:t>・機器入れ替え期間を</a:t>
            </a:r>
            <a:r>
              <a:rPr lang="en-US" altLang="ja-JP" dirty="0"/>
              <a:t>2</a:t>
            </a:r>
            <a:r>
              <a:rPr lang="ja-JP" altLang="en-US" dirty="0"/>
              <a:t>日→</a:t>
            </a:r>
            <a:r>
              <a:rPr lang="en-US" altLang="ja-JP" dirty="0"/>
              <a:t>1.5</a:t>
            </a:r>
            <a:r>
              <a:rPr lang="ja-JP" altLang="en-US" dirty="0"/>
              <a:t>日に変更。</a:t>
            </a:r>
            <a:endParaRPr lang="en-US" altLang="ja-JP" dirty="0"/>
          </a:p>
          <a:p>
            <a:pPr marL="0" indent="0">
              <a:buNone/>
            </a:pPr>
            <a:r>
              <a:rPr lang="ja-JP" altLang="en-US" dirty="0"/>
              <a:t>・作業内容にすべての機器の稼働チェックを含める。</a:t>
            </a:r>
            <a:endParaRPr lang="en-US" altLang="ja-JP" dirty="0"/>
          </a:p>
          <a:p>
            <a:pPr marL="0" indent="0">
              <a:buNone/>
            </a:pPr>
            <a:r>
              <a:rPr lang="ja-JP" altLang="en-US" dirty="0"/>
              <a:t>・</a:t>
            </a:r>
            <a:r>
              <a:rPr lang="en-US" altLang="ja-JP" dirty="0"/>
              <a:t>10/20</a:t>
            </a:r>
            <a:r>
              <a:rPr lang="ja-JP" altLang="en-US" dirty="0"/>
              <a:t>までに見積もりを再提出してもらう。</a:t>
            </a:r>
            <a:endParaRPr lang="en-US" altLang="ja-JP" dirty="0"/>
          </a:p>
          <a:p>
            <a:pPr marL="0" indent="0">
              <a:buNone/>
            </a:pPr>
            <a:endParaRPr kumimoji="1" lang="en-US" altLang="ja-JP" dirty="0"/>
          </a:p>
          <a:p>
            <a:pPr marL="0" indent="0">
              <a:buNone/>
            </a:pPr>
            <a:r>
              <a:rPr lang="ja-JP" altLang="en-US" dirty="0"/>
              <a:t>連絡事項</a:t>
            </a:r>
            <a:endParaRPr lang="en-US" altLang="ja-JP" dirty="0"/>
          </a:p>
          <a:p>
            <a:pPr marL="0" indent="0">
              <a:buNone/>
            </a:pPr>
            <a:r>
              <a:rPr kumimoji="1" lang="ja-JP" altLang="en-US" dirty="0"/>
              <a:t>・入れ替えは</a:t>
            </a:r>
            <a:r>
              <a:rPr kumimoji="1" lang="en-US" altLang="ja-JP" dirty="0"/>
              <a:t>2/10~11 or 2/17~18</a:t>
            </a:r>
            <a:r>
              <a:rPr kumimoji="1" lang="ja-JP" altLang="en-US" dirty="0"/>
              <a:t>で行う。</a:t>
            </a:r>
            <a:endParaRPr kumimoji="1" lang="en-US" altLang="ja-JP" dirty="0"/>
          </a:p>
          <a:p>
            <a:pPr marL="0" indent="0">
              <a:buNone/>
            </a:pPr>
            <a:r>
              <a:rPr lang="ja-JP" altLang="en-US" dirty="0"/>
              <a:t>・</a:t>
            </a:r>
            <a:r>
              <a:rPr lang="en-US" altLang="ja-JP" dirty="0"/>
              <a:t>12/11</a:t>
            </a:r>
            <a:r>
              <a:rPr lang="ja-JP" altLang="en-US" dirty="0"/>
              <a:t>に搬入経路と設置場所の事前確認をしてもらう。</a:t>
            </a:r>
            <a:endParaRPr lang="en-US" altLang="ja-JP" dirty="0"/>
          </a:p>
          <a:p>
            <a:pPr marL="0" indent="0">
              <a:buNone/>
            </a:pPr>
            <a:r>
              <a:rPr kumimoji="1" lang="ja-JP" altLang="en-US" dirty="0"/>
              <a:t>・予定は後日加藤さんと相談して決める。</a:t>
            </a:r>
          </a:p>
        </p:txBody>
      </p:sp>
    </p:spTree>
    <p:extLst>
      <p:ext uri="{BB962C8B-B14F-4D97-AF65-F5344CB8AC3E}">
        <p14:creationId xmlns:p14="http://schemas.microsoft.com/office/powerpoint/2010/main" val="2720314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1" y="475801"/>
            <a:ext cx="3437363"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問：加藤さん依頼の内容は？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974263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ヒアリングをしたいのでスケジュールを教えてほしい。</a:t>
            </a:r>
            <a:endParaRPr kumimoji="1" lang="en-US" altLang="ja-JP" dirty="0">
              <a:solidFill>
                <a:schemeClr val="tx1"/>
              </a:solidFill>
            </a:endParaRPr>
          </a:p>
        </p:txBody>
      </p:sp>
      <p:sp>
        <p:nvSpPr>
          <p:cNvPr id="2" name="矢印: 下 1">
            <a:extLst>
              <a:ext uri="{FF2B5EF4-FFF2-40B4-BE49-F238E27FC236}">
                <a16:creationId xmlns:a16="http://schemas.microsoft.com/office/drawing/2014/main" id="{94795111-A860-0888-1AB9-0A0C1B56602C}"/>
              </a:ext>
            </a:extLst>
          </p:cNvPr>
          <p:cNvSpPr/>
          <p:nvPr/>
        </p:nvSpPr>
        <p:spPr>
          <a:xfrm>
            <a:off x="2229961"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下 2">
            <a:extLst>
              <a:ext uri="{FF2B5EF4-FFF2-40B4-BE49-F238E27FC236}">
                <a16:creationId xmlns:a16="http://schemas.microsoft.com/office/drawing/2014/main" id="{06EAB565-5701-CECE-F3DB-B69861E047CB}"/>
              </a:ext>
            </a:extLst>
          </p:cNvPr>
          <p:cNvSpPr/>
          <p:nvPr/>
        </p:nvSpPr>
        <p:spPr>
          <a:xfrm rot="10800000">
            <a:off x="8074169" y="3488373"/>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27B57A5-AB5B-E15B-2116-6190F51CA134}"/>
              </a:ext>
            </a:extLst>
          </p:cNvPr>
          <p:cNvSpPr/>
          <p:nvPr/>
        </p:nvSpPr>
        <p:spPr>
          <a:xfrm>
            <a:off x="672833" y="4525824"/>
            <a:ext cx="10082878"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計画検討のために、</a:t>
            </a:r>
            <a:endParaRPr kumimoji="1" lang="en-US" altLang="ja-JP" dirty="0">
              <a:solidFill>
                <a:schemeClr val="tx1"/>
              </a:solidFill>
            </a:endParaRPr>
          </a:p>
          <a:p>
            <a:pPr algn="ctr"/>
            <a:r>
              <a:rPr lang="ja-JP" altLang="en-US" dirty="0">
                <a:solidFill>
                  <a:schemeClr val="tx1"/>
                </a:solidFill>
              </a:rPr>
              <a:t>・どのような商品に海洋性コラーゲンが活用できそうか？</a:t>
            </a:r>
            <a:endParaRPr lang="en-US" altLang="ja-JP" dirty="0">
              <a:solidFill>
                <a:schemeClr val="tx1"/>
              </a:solidFill>
            </a:endParaRPr>
          </a:p>
          <a:p>
            <a:pPr algn="ctr"/>
            <a:r>
              <a:rPr kumimoji="1" lang="ja-JP" altLang="en-US" dirty="0">
                <a:solidFill>
                  <a:schemeClr val="tx1"/>
                </a:solidFill>
              </a:rPr>
              <a:t>・海洋性コラーゲンを活用する際の安全面、コスト面についてどう考えるか？</a:t>
            </a:r>
            <a:endParaRPr kumimoji="1" lang="en-US" altLang="ja-JP" dirty="0">
              <a:solidFill>
                <a:schemeClr val="tx1"/>
              </a:solidFill>
            </a:endParaRPr>
          </a:p>
          <a:p>
            <a:pPr algn="ctr"/>
            <a:r>
              <a:rPr kumimoji="1" lang="ja-JP" altLang="en-US" dirty="0">
                <a:solidFill>
                  <a:schemeClr val="tx1"/>
                </a:solidFill>
              </a:rPr>
              <a:t>について見解を聞きたい。</a:t>
            </a:r>
            <a:endParaRPr kumimoji="1" lang="en-US" altLang="ja-JP" dirty="0">
              <a:solidFill>
                <a:schemeClr val="tx1"/>
              </a:solidFill>
            </a:endParaRPr>
          </a:p>
        </p:txBody>
      </p:sp>
      <p:sp>
        <p:nvSpPr>
          <p:cNvPr id="8" name="テキスト ボックス 7">
            <a:extLst>
              <a:ext uri="{FF2B5EF4-FFF2-40B4-BE49-F238E27FC236}">
                <a16:creationId xmlns:a16="http://schemas.microsoft.com/office/drawing/2014/main" id="{8D220A58-78AC-F6B3-6B38-2A6F443EC192}"/>
              </a:ext>
            </a:extLst>
          </p:cNvPr>
          <p:cNvSpPr txBox="1"/>
          <p:nvPr/>
        </p:nvSpPr>
        <p:spPr>
          <a:xfrm>
            <a:off x="2962146" y="3647399"/>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9" name="テキスト ボックス 8">
            <a:extLst>
              <a:ext uri="{FF2B5EF4-FFF2-40B4-BE49-F238E27FC236}">
                <a16:creationId xmlns:a16="http://schemas.microsoft.com/office/drawing/2014/main" id="{15DDEC70-588D-BDCA-3B54-172A2CC2D703}"/>
              </a:ext>
            </a:extLst>
          </p:cNvPr>
          <p:cNvSpPr txBox="1"/>
          <p:nvPr/>
        </p:nvSpPr>
        <p:spPr>
          <a:xfrm>
            <a:off x="8733466" y="3621759"/>
            <a:ext cx="1477619" cy="369332"/>
          </a:xfrm>
          <a:prstGeom prst="rect">
            <a:avLst/>
          </a:prstGeom>
          <a:noFill/>
        </p:spPr>
        <p:txBody>
          <a:bodyPr wrap="square" rtlCol="0">
            <a:spAutoFit/>
          </a:bodyPr>
          <a:lstStyle/>
          <a:p>
            <a:r>
              <a:rPr kumimoji="1" lang="ja-JP" altLang="en-US" dirty="0"/>
              <a:t>だから</a:t>
            </a:r>
          </a:p>
        </p:txBody>
      </p:sp>
      <p:sp>
        <p:nvSpPr>
          <p:cNvPr id="10" name="テキスト ボックス 9">
            <a:extLst>
              <a:ext uri="{FF2B5EF4-FFF2-40B4-BE49-F238E27FC236}">
                <a16:creationId xmlns:a16="http://schemas.microsoft.com/office/drawing/2014/main" id="{77CB0215-F196-56AA-7EF5-AE664CA08C62}"/>
              </a:ext>
            </a:extLst>
          </p:cNvPr>
          <p:cNvSpPr txBox="1"/>
          <p:nvPr/>
        </p:nvSpPr>
        <p:spPr>
          <a:xfrm>
            <a:off x="528108" y="6175814"/>
            <a:ext cx="6765237" cy="369332"/>
          </a:xfrm>
          <a:prstGeom prst="rect">
            <a:avLst/>
          </a:prstGeom>
          <a:noFill/>
        </p:spPr>
        <p:txBody>
          <a:bodyPr wrap="square" rtlCol="0">
            <a:spAutoFit/>
          </a:bodyPr>
          <a:lstStyle/>
          <a:p>
            <a:r>
              <a:rPr kumimoji="1" lang="ja-JP" altLang="en-US" dirty="0"/>
              <a:t>切り口：どうしてヒアリングを行いたいか</a:t>
            </a:r>
          </a:p>
        </p:txBody>
      </p:sp>
    </p:spTree>
    <p:extLst>
      <p:ext uri="{BB962C8B-B14F-4D97-AF65-F5344CB8AC3E}">
        <p14:creationId xmlns:p14="http://schemas.microsoft.com/office/powerpoint/2010/main" val="258667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69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1" y="157110"/>
            <a:ext cx="4963560" cy="38889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問：部員の不満の背景にある問題点は何か？</a:t>
            </a:r>
          </a:p>
        </p:txBody>
      </p:sp>
      <p:cxnSp>
        <p:nvCxnSpPr>
          <p:cNvPr id="6" name="直線矢印コネクタ 5">
            <a:extLst>
              <a:ext uri="{FF2B5EF4-FFF2-40B4-BE49-F238E27FC236}">
                <a16:creationId xmlns:a16="http://schemas.microsoft.com/office/drawing/2014/main" id="{59FE4DC2-8E68-0F52-8718-E6874EE2F1D3}"/>
              </a:ext>
            </a:extLst>
          </p:cNvPr>
          <p:cNvCxnSpPr>
            <a:cxnSpLocks/>
          </p:cNvCxnSpPr>
          <p:nvPr/>
        </p:nvCxnSpPr>
        <p:spPr>
          <a:xfrm>
            <a:off x="5472586" y="672877"/>
            <a:ext cx="9663" cy="2734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789410" y="994095"/>
            <a:ext cx="10420211" cy="176769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0" dirty="0">
              <a:solidFill>
                <a:schemeClr val="tx1"/>
              </a:solidFill>
            </a:endParaRPr>
          </a:p>
          <a:p>
            <a:endParaRPr lang="en-US" altLang="ja-JP" sz="1100" dirty="0">
              <a:solidFill>
                <a:schemeClr val="tx1"/>
              </a:solidFill>
            </a:endParaRPr>
          </a:p>
          <a:p>
            <a:endParaRPr kumimoji="1" lang="en-US" altLang="ja-JP" sz="1100" dirty="0">
              <a:solidFill>
                <a:schemeClr val="tx1"/>
              </a:solidFill>
            </a:endParaRPr>
          </a:p>
          <a:p>
            <a:r>
              <a:rPr kumimoji="1" lang="ja-JP" altLang="en-US" sz="1100" dirty="0">
                <a:solidFill>
                  <a:schemeClr val="tx1"/>
                </a:solidFill>
              </a:rPr>
              <a:t>結論：</a:t>
            </a:r>
            <a:endParaRPr kumimoji="1" lang="en-US" altLang="ja-JP" sz="1100" dirty="0">
              <a:solidFill>
                <a:schemeClr val="tx1"/>
              </a:solidFill>
            </a:endParaRPr>
          </a:p>
          <a:p>
            <a:r>
              <a:rPr lang="ja-JP" altLang="en-US" sz="1100" dirty="0">
                <a:solidFill>
                  <a:schemeClr val="tx1"/>
                </a:solidFill>
              </a:rPr>
              <a:t>　　　翻訳業者に対して無理な納期での依頼が行ってしまっている。</a:t>
            </a:r>
            <a:endParaRPr lang="en-US" altLang="ja-JP" sz="1100" dirty="0">
              <a:solidFill>
                <a:schemeClr val="tx1"/>
              </a:solidFill>
            </a:endParaRPr>
          </a:p>
          <a:p>
            <a:r>
              <a:rPr lang="ja-JP" altLang="en-US" sz="1100" dirty="0">
                <a:solidFill>
                  <a:schemeClr val="tx1"/>
                </a:solidFill>
              </a:rPr>
              <a:t>　　　そしてそれを是正するアクションもない。</a:t>
            </a:r>
            <a:endParaRPr lang="en-US" altLang="ja-JP" sz="1100" dirty="0">
              <a:solidFill>
                <a:schemeClr val="tx1"/>
              </a:solidFill>
            </a:endParaRPr>
          </a:p>
          <a:p>
            <a:endParaRPr lang="en-US" altLang="ja-JP" sz="1100" dirty="0">
              <a:solidFill>
                <a:schemeClr val="tx1"/>
              </a:solidFill>
            </a:endParaRPr>
          </a:p>
          <a:p>
            <a:r>
              <a:rPr lang="ja-JP" altLang="en-US" sz="1100" dirty="0">
                <a:solidFill>
                  <a:srgbClr val="FF0000"/>
                </a:solidFill>
              </a:rPr>
              <a:t>　　　修正案①自社、翻訳業者ともにルールや運用が徹底されておらず、</a:t>
            </a:r>
            <a:endParaRPr lang="en-US" altLang="ja-JP" sz="1100" dirty="0">
              <a:solidFill>
                <a:srgbClr val="FF0000"/>
              </a:solidFill>
            </a:endParaRPr>
          </a:p>
          <a:p>
            <a:r>
              <a:rPr lang="ja-JP" altLang="en-US" sz="1100" dirty="0">
                <a:solidFill>
                  <a:srgbClr val="FF0000"/>
                </a:solidFill>
              </a:rPr>
              <a:t>　　　お互いによくない状態になってしまっている。結果として部員たちの不満につながっている。</a:t>
            </a:r>
            <a:endParaRPr lang="en-US" altLang="ja-JP" sz="1100" dirty="0">
              <a:solidFill>
                <a:srgbClr val="FF0000"/>
              </a:solidFill>
            </a:endParaRPr>
          </a:p>
          <a:p>
            <a:endParaRPr lang="en-US" altLang="ja-JP" sz="1100" dirty="0">
              <a:solidFill>
                <a:srgbClr val="FF0000"/>
              </a:solidFill>
            </a:endParaRPr>
          </a:p>
          <a:p>
            <a:r>
              <a:rPr lang="ja-JP" altLang="en-US" sz="1100" dirty="0">
                <a:solidFill>
                  <a:srgbClr val="FF0000"/>
                </a:solidFill>
              </a:rPr>
              <a:t>　　　修正案②自社、翻訳業者ともにルールや運用が徹底されておらず、</a:t>
            </a:r>
            <a:endParaRPr lang="en-US" altLang="ja-JP" sz="1100" dirty="0">
              <a:solidFill>
                <a:srgbClr val="FF0000"/>
              </a:solidFill>
            </a:endParaRPr>
          </a:p>
          <a:p>
            <a:r>
              <a:rPr lang="ja-JP" altLang="en-US" sz="1100" dirty="0">
                <a:solidFill>
                  <a:srgbClr val="FF0000"/>
                </a:solidFill>
              </a:rPr>
              <a:t>　　　翻訳業者へは短納期の依頼が横行している。その結果、翻訳の品質が下がっている。</a:t>
            </a:r>
            <a:endParaRPr lang="en-US" altLang="ja-JP" sz="1100" dirty="0">
              <a:solidFill>
                <a:srgbClr val="FF0000"/>
              </a:solidFill>
            </a:endParaRPr>
          </a:p>
          <a:p>
            <a:r>
              <a:rPr lang="ja-JP" altLang="en-US" sz="1100" dirty="0">
                <a:solidFill>
                  <a:srgbClr val="FF0000"/>
                </a:solidFill>
              </a:rPr>
              <a:t>　　　そして現状に対して改善するアクションがとられていない。</a:t>
            </a:r>
            <a:endParaRPr lang="en-US" altLang="ja-JP" sz="1100" dirty="0">
              <a:solidFill>
                <a:srgbClr val="FF0000"/>
              </a:solidFill>
            </a:endParaRPr>
          </a:p>
          <a:p>
            <a:endParaRPr lang="en-US" altLang="ja-JP" dirty="0">
              <a:solidFill>
                <a:schemeClr val="tx1"/>
              </a:solidFill>
            </a:endParaRPr>
          </a:p>
          <a:p>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③モニター活動を実施してこなかったので課題や対応がわからない状態だった。</a:t>
            </a:r>
            <a:endParaRPr lang="en-US" altLang="ja-JP" sz="1200"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4268082" y="3248696"/>
            <a:ext cx="3865035"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翻訳御者が作業にに十分な時間</a:t>
            </a:r>
            <a:r>
              <a:rPr kumimoji="1" lang="en-US" altLang="ja-JP" sz="1200" dirty="0">
                <a:solidFill>
                  <a:schemeClr val="tx1"/>
                </a:solidFill>
              </a:rPr>
              <a:t>/</a:t>
            </a:r>
            <a:r>
              <a:rPr kumimoji="1" lang="ja-JP" altLang="en-US" sz="1200" dirty="0">
                <a:solidFill>
                  <a:schemeClr val="tx1"/>
                </a:solidFill>
              </a:rPr>
              <a:t>人材を充てられていない。</a:t>
            </a:r>
            <a:endParaRPr kumimoji="1"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596193" y="2761786"/>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8383512" y="3248695"/>
            <a:ext cx="3533506"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会社間でのルールが守られていない。</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274982" y="3248694"/>
            <a:ext cx="378390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自社での問題を是正する活動、</a:t>
            </a:r>
            <a:endParaRPr lang="en-US" altLang="ja-JP" sz="1400" dirty="0">
              <a:solidFill>
                <a:schemeClr val="tx1"/>
              </a:solidFill>
            </a:endParaRPr>
          </a:p>
          <a:p>
            <a:r>
              <a:rPr lang="ja-JP" altLang="en-US" sz="1400" dirty="0">
                <a:solidFill>
                  <a:schemeClr val="tx1"/>
                </a:solidFill>
              </a:rPr>
              <a:t>ルール周知が徹底されていない。</a:t>
            </a:r>
            <a:endParaRPr lang="en-US" altLang="ja-JP" sz="1400" dirty="0">
              <a:solidFill>
                <a:schemeClr val="tx1"/>
              </a:solidFill>
            </a:endParaRPr>
          </a:p>
          <a:p>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④翻訳業者への</a:t>
            </a:r>
            <a:r>
              <a:rPr lang="en-US" altLang="ja-JP" sz="1100" dirty="0">
                <a:solidFill>
                  <a:schemeClr val="tx1"/>
                </a:solidFill>
              </a:rPr>
              <a:t>FB</a:t>
            </a:r>
            <a:r>
              <a:rPr lang="ja-JP" altLang="en-US" sz="1100" dirty="0">
                <a:solidFill>
                  <a:schemeClr val="tx1"/>
                </a:solidFill>
              </a:rPr>
              <a:t>を行っていないし、翻訳業者のニーズも把握していない。</a:t>
            </a:r>
            <a:endParaRPr lang="en-US" altLang="ja-JP" sz="1100" dirty="0">
              <a:solidFill>
                <a:schemeClr val="tx1"/>
              </a:solidFill>
            </a:endParaRPr>
          </a:p>
          <a:p>
            <a:endParaRPr lang="en-US" altLang="ja-JP" sz="1400" dirty="0">
              <a:solidFill>
                <a:schemeClr val="tx1"/>
              </a:solidFill>
            </a:endParaRPr>
          </a:p>
        </p:txBody>
      </p:sp>
      <p:sp>
        <p:nvSpPr>
          <p:cNvPr id="16" name="正方形/長方形 15">
            <a:extLst>
              <a:ext uri="{FF2B5EF4-FFF2-40B4-BE49-F238E27FC236}">
                <a16:creationId xmlns:a16="http://schemas.microsoft.com/office/drawing/2014/main" id="{2D29EC86-448E-0BA2-DAC1-E74FF83A78B8}"/>
              </a:ext>
            </a:extLst>
          </p:cNvPr>
          <p:cNvSpPr/>
          <p:nvPr/>
        </p:nvSpPr>
        <p:spPr>
          <a:xfrm>
            <a:off x="2542198" y="5315878"/>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⑦ルールの周知がなされておらず、</a:t>
            </a:r>
            <a:r>
              <a:rPr kumimoji="1" lang="ja-JP" altLang="en-US" sz="1100" dirty="0">
                <a:solidFill>
                  <a:schemeClr val="tx1"/>
                </a:solidFill>
              </a:rPr>
              <a:t>依頼が直前になることが多い。</a:t>
            </a:r>
            <a:endParaRPr kumimoji="1" lang="en-US" altLang="ja-JP" sz="1100" dirty="0">
              <a:solidFill>
                <a:schemeClr val="tx1"/>
              </a:solidFill>
            </a:endParaRPr>
          </a:p>
          <a:p>
            <a:endParaRPr lang="en-US" altLang="ja-JP" sz="1400" dirty="0">
              <a:solidFill>
                <a:schemeClr val="tx1"/>
              </a:solidFill>
            </a:endParaRPr>
          </a:p>
        </p:txBody>
      </p:sp>
      <p:sp>
        <p:nvSpPr>
          <p:cNvPr id="17" name="正方形/長方形 16">
            <a:extLst>
              <a:ext uri="{FF2B5EF4-FFF2-40B4-BE49-F238E27FC236}">
                <a16:creationId xmlns:a16="http://schemas.microsoft.com/office/drawing/2014/main" id="{630CD180-1C40-DBC3-6E3D-E12E4F24613F}"/>
              </a:ext>
            </a:extLst>
          </p:cNvPr>
          <p:cNvSpPr/>
          <p:nvPr/>
        </p:nvSpPr>
        <p:spPr>
          <a:xfrm>
            <a:off x="4142216" y="5289305"/>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②翻訳期間が短いので翻訳後のプルーフリードに時間がかけれない。</a:t>
            </a:r>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9657119" y="1276213"/>
            <a:ext cx="1927474" cy="1631447"/>
          </a:xfrm>
          <a:prstGeom prst="wedgeRectCallout">
            <a:avLst>
              <a:gd name="adj1" fmla="val -100255"/>
              <a:gd name="adj2" fmla="val 54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の切り口：自社の問題、翻訳業者の問題、双方の問題。</a:t>
            </a:r>
          </a:p>
          <a:p>
            <a:pPr algn="ctr"/>
            <a:endParaRPr kumimoji="1" lang="ja-JP" altLang="en-US" dirty="0"/>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4658985"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8924F673-CB5C-9A35-D548-FEB101B7D98A}"/>
              </a:ext>
            </a:extLst>
          </p:cNvPr>
          <p:cNvSpPr/>
          <p:nvPr/>
        </p:nvSpPr>
        <p:spPr>
          <a:xfrm>
            <a:off x="8791327" y="4677155"/>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644637-483D-AEC1-CB11-A7DBCA7FC5E9}"/>
              </a:ext>
            </a:extLst>
          </p:cNvPr>
          <p:cNvSpPr/>
          <p:nvPr/>
        </p:nvSpPr>
        <p:spPr>
          <a:xfrm>
            <a:off x="6818243" y="5289302"/>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⑥直前の依頼があると、高スキルな翻訳者は予定が決まっているのでスキルの高くないメンバに振るしかなくなる。</a:t>
            </a:r>
            <a:r>
              <a:rPr lang="ja-JP" altLang="en-US" sz="1400" dirty="0">
                <a:solidFill>
                  <a:schemeClr val="tx1"/>
                </a:solidFill>
              </a:rPr>
              <a:t>。</a:t>
            </a:r>
            <a:endParaRPr lang="en-US" altLang="ja-JP" sz="1400" dirty="0">
              <a:solidFill>
                <a:schemeClr val="tx1"/>
              </a:solidFill>
            </a:endParaRPr>
          </a:p>
        </p:txBody>
      </p:sp>
      <p:sp>
        <p:nvSpPr>
          <p:cNvPr id="23" name="正方形/長方形 22">
            <a:extLst>
              <a:ext uri="{FF2B5EF4-FFF2-40B4-BE49-F238E27FC236}">
                <a16:creationId xmlns:a16="http://schemas.microsoft.com/office/drawing/2014/main" id="{67355B79-EDA1-17A9-DA10-C7D594BE4790}"/>
              </a:ext>
            </a:extLst>
          </p:cNvPr>
          <p:cNvSpPr/>
          <p:nvPr/>
        </p:nvSpPr>
        <p:spPr>
          <a:xfrm>
            <a:off x="8791327" y="5289303"/>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①会社間で依頼を何日前にすべきというルールがあるが、形骸化している。</a:t>
            </a:r>
            <a:endParaRPr lang="en-US" altLang="ja-JP" sz="1200" dirty="0">
              <a:solidFill>
                <a:schemeClr val="tx1"/>
              </a:solidFill>
            </a:endParaRPr>
          </a:p>
        </p:txBody>
      </p:sp>
      <p:sp>
        <p:nvSpPr>
          <p:cNvPr id="24" name="正方形/長方形 23">
            <a:extLst>
              <a:ext uri="{FF2B5EF4-FFF2-40B4-BE49-F238E27FC236}">
                <a16:creationId xmlns:a16="http://schemas.microsoft.com/office/drawing/2014/main" id="{A9BA68DC-C93D-DE42-3B2D-DBAC18A669DA}"/>
              </a:ext>
            </a:extLst>
          </p:cNvPr>
          <p:cNvSpPr/>
          <p:nvPr/>
        </p:nvSpPr>
        <p:spPr>
          <a:xfrm>
            <a:off x="5472586"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⑤納期が短いので最終チェックに時間が徹底できていない。</a:t>
            </a:r>
            <a:endParaRPr lang="en-US" altLang="ja-JP" sz="1400" dirty="0">
              <a:solidFill>
                <a:schemeClr val="tx1"/>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7"/>
            <a:ext cx="3167149" cy="1325563"/>
          </a:xfrm>
        </p:spPr>
        <p:txBody>
          <a:bodyPr>
            <a:normAutofit/>
          </a:bodyPr>
          <a:lstStyle/>
          <a:p>
            <a:r>
              <a:rPr kumimoji="1" lang="en-US" altLang="ja-JP" dirty="0"/>
              <a:t>P113</a:t>
            </a:r>
            <a:r>
              <a:rPr lang="ja-JP" altLang="en-US" dirty="0"/>
              <a:t> </a:t>
            </a:r>
            <a:r>
              <a:rPr lang="en-US" altLang="ja-JP" dirty="0"/>
              <a:t>3-1</a:t>
            </a:r>
            <a:endParaRPr kumimoji="1" lang="ja-JP" altLang="en-US" dirty="0"/>
          </a:p>
        </p:txBody>
      </p:sp>
    </p:spTree>
    <p:extLst>
      <p:ext uri="{BB962C8B-B14F-4D97-AF65-F5344CB8AC3E}">
        <p14:creationId xmlns:p14="http://schemas.microsoft.com/office/powerpoint/2010/main" val="280614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0" y="117642"/>
            <a:ext cx="4430709" cy="46742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問：顧客</a:t>
            </a:r>
            <a:r>
              <a:rPr kumimoji="1" lang="en-US" altLang="ja-JP" dirty="0">
                <a:solidFill>
                  <a:schemeClr val="tx1"/>
                </a:solidFill>
              </a:rPr>
              <a:t>A</a:t>
            </a:r>
            <a:r>
              <a:rPr kumimoji="1" lang="ja-JP" altLang="en-US" dirty="0">
                <a:solidFill>
                  <a:schemeClr val="tx1"/>
                </a:solidFill>
              </a:rPr>
              <a:t>さん</a:t>
            </a:r>
            <a:r>
              <a:rPr lang="ja-JP" altLang="en-US" dirty="0">
                <a:solidFill>
                  <a:schemeClr val="tx1"/>
                </a:solidFill>
              </a:rPr>
              <a:t>からの要望の内容</a:t>
            </a:r>
            <a:r>
              <a:rPr kumimoji="1" lang="ja-JP" altLang="en-US" dirty="0">
                <a:solidFill>
                  <a:schemeClr val="tx1"/>
                </a:solidFill>
              </a:rPr>
              <a:t>は？</a:t>
            </a:r>
          </a:p>
        </p:txBody>
      </p:sp>
      <p:cxnSp>
        <p:nvCxnSpPr>
          <p:cNvPr id="6" name="直線矢印コネクタ 5">
            <a:extLst>
              <a:ext uri="{FF2B5EF4-FFF2-40B4-BE49-F238E27FC236}">
                <a16:creationId xmlns:a16="http://schemas.microsoft.com/office/drawing/2014/main" id="{59FE4DC2-8E68-0F52-8718-E6874EE2F1D3}"/>
              </a:ext>
            </a:extLst>
          </p:cNvPr>
          <p:cNvCxnSpPr>
            <a:cxnSpLocks/>
          </p:cNvCxnSpPr>
          <p:nvPr/>
        </p:nvCxnSpPr>
        <p:spPr>
          <a:xfrm>
            <a:off x="5462923" y="624955"/>
            <a:ext cx="0" cy="3026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598636" y="977200"/>
            <a:ext cx="10420211" cy="24725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0" dirty="0">
              <a:solidFill>
                <a:schemeClr val="tx1"/>
              </a:solidFill>
            </a:endParaRPr>
          </a:p>
          <a:p>
            <a:r>
              <a:rPr kumimoji="1" lang="ja-JP" altLang="en-US" sz="1100" dirty="0">
                <a:solidFill>
                  <a:schemeClr val="tx1"/>
                </a:solidFill>
              </a:rPr>
              <a:t>結論：</a:t>
            </a:r>
            <a:endParaRPr kumimoji="1" lang="en-US" altLang="ja-JP" sz="1100" dirty="0">
              <a:solidFill>
                <a:schemeClr val="tx1"/>
              </a:solidFill>
            </a:endParaRPr>
          </a:p>
          <a:p>
            <a:r>
              <a:rPr lang="ja-JP" altLang="en-US" sz="1100" dirty="0">
                <a:solidFill>
                  <a:schemeClr val="tx1"/>
                </a:solidFill>
              </a:rPr>
              <a:t>　　オペレータのレベルを上げてほしい。</a:t>
            </a:r>
            <a:endParaRPr lang="en-US" altLang="ja-JP" sz="1100" dirty="0">
              <a:solidFill>
                <a:schemeClr val="tx1"/>
              </a:solidFill>
            </a:endParaRPr>
          </a:p>
          <a:p>
            <a:endParaRPr kumimoji="1" lang="en-US" altLang="ja-JP" sz="1050" dirty="0">
              <a:solidFill>
                <a:schemeClr val="tx1"/>
              </a:solidFill>
            </a:endParaRPr>
          </a:p>
          <a:p>
            <a:r>
              <a:rPr lang="ja-JP" altLang="en-US" sz="1050" dirty="0">
                <a:solidFill>
                  <a:srgbClr val="FF0000"/>
                </a:solidFill>
              </a:rPr>
              <a:t>　　修正案①オペレータのレベルを上げてほしいという要望。</a:t>
            </a:r>
            <a:endParaRPr lang="en-US" altLang="ja-JP" sz="1050" dirty="0">
              <a:solidFill>
                <a:srgbClr val="FF0000"/>
              </a:solidFill>
            </a:endParaRPr>
          </a:p>
          <a:p>
            <a:r>
              <a:rPr lang="ja-JP" altLang="en-US" sz="1050" dirty="0">
                <a:solidFill>
                  <a:srgbClr val="FF0000"/>
                </a:solidFill>
              </a:rPr>
              <a:t>　　　　　　スキル面と姿勢面の両面に関してご指摘をいただいている。</a:t>
            </a:r>
            <a:endParaRPr lang="en-US" altLang="ja-JP" sz="1050" dirty="0">
              <a:solidFill>
                <a:srgbClr val="FF0000"/>
              </a:solidFill>
            </a:endParaRPr>
          </a:p>
          <a:p>
            <a:endParaRPr lang="en-US" altLang="ja-JP" sz="1050" dirty="0">
              <a:solidFill>
                <a:srgbClr val="FF0000"/>
              </a:solidFill>
            </a:endParaRPr>
          </a:p>
          <a:p>
            <a:r>
              <a:rPr lang="ja-JP" altLang="en-US" sz="1050" dirty="0">
                <a:solidFill>
                  <a:srgbClr val="FF0000"/>
                </a:solidFill>
              </a:rPr>
              <a:t>　　修正案②オペレータのレベルを上げてほしいという要望。</a:t>
            </a:r>
            <a:endParaRPr lang="en-US" altLang="ja-JP" sz="1050" dirty="0">
              <a:solidFill>
                <a:srgbClr val="FF0000"/>
              </a:solidFill>
            </a:endParaRPr>
          </a:p>
          <a:p>
            <a:r>
              <a:rPr lang="ja-JP" altLang="en-US" sz="1050" dirty="0">
                <a:solidFill>
                  <a:srgbClr val="FF0000"/>
                </a:solidFill>
              </a:rPr>
              <a:t>　　　　　　スキル面と姿勢面の両面に関してご指摘をいただいている。</a:t>
            </a:r>
            <a:endParaRPr lang="en-US" altLang="ja-JP" sz="1050" dirty="0">
              <a:solidFill>
                <a:srgbClr val="FF0000"/>
              </a:solidFill>
            </a:endParaRPr>
          </a:p>
          <a:p>
            <a:r>
              <a:rPr lang="ja-JP" altLang="en-US" sz="1050" dirty="0">
                <a:solidFill>
                  <a:srgbClr val="FF0000"/>
                </a:solidFill>
              </a:rPr>
              <a:t>　　　　　　速やかに実態の確認と対策が必要であると考えている。</a:t>
            </a:r>
            <a:endParaRPr lang="en-US" altLang="ja-JP" sz="1050" dirty="0">
              <a:solidFill>
                <a:srgbClr val="FF0000"/>
              </a:solidFill>
            </a:endParaRPr>
          </a:p>
          <a:p>
            <a:endParaRPr lang="en-US" altLang="ja-JP" sz="1050" dirty="0">
              <a:solidFill>
                <a:srgbClr val="FF0000"/>
              </a:solidFill>
            </a:endParaRPr>
          </a:p>
          <a:p>
            <a:endParaRPr lang="en-US" altLang="ja-JP" sz="1050" dirty="0">
              <a:solidFill>
                <a:srgbClr val="FF0000"/>
              </a:solidFill>
            </a:endParaRPr>
          </a:p>
          <a:p>
            <a:endParaRPr lang="en-US" altLang="ja-JP" sz="1050" dirty="0">
              <a:solidFill>
                <a:srgbClr val="FF0000"/>
              </a:solidFill>
            </a:endParaRPr>
          </a:p>
          <a:p>
            <a:r>
              <a:rPr lang="ja-JP" altLang="en-US" sz="1050" dirty="0">
                <a:solidFill>
                  <a:srgbClr val="FF0000"/>
                </a:solidFill>
              </a:rPr>
              <a:t>　</a:t>
            </a:r>
            <a:endParaRPr lang="en-US" altLang="ja-JP" sz="1050" dirty="0">
              <a:solidFill>
                <a:srgbClr val="FF0000"/>
              </a:solidFill>
            </a:endParaRPr>
          </a:p>
          <a:p>
            <a:endParaRPr kumimoji="1" lang="en-US" altLang="ja-JP" sz="1050" dirty="0">
              <a:solidFill>
                <a:schemeClr val="tx1"/>
              </a:solidFill>
            </a:endParaRPr>
          </a:p>
          <a:p>
            <a:r>
              <a:rPr lang="ja-JP" altLang="en-US" dirty="0">
                <a:solidFill>
                  <a:schemeClr val="tx1"/>
                </a:solidFill>
              </a:rPr>
              <a:t>　　　</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品切れの際には代替提案はなく、ただ欠品というだけ。</a:t>
            </a:r>
            <a:endParaRPr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655326" y="3499384"/>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5986359" y="3977971"/>
            <a:ext cx="5210106" cy="6349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オペレータの知識・スキル不足。　</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446978" y="3939337"/>
            <a:ext cx="4823797" cy="6349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オペレータのお客様に対する姿勢、態度、対応が悪い。</a:t>
            </a:r>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意見を求めても面倒そうな態度をとる。</a:t>
            </a:r>
            <a:endParaRPr lang="en-US" altLang="ja-JP" sz="1100" dirty="0">
              <a:solidFill>
                <a:schemeClr val="tx1"/>
              </a:solidFill>
            </a:endParaRPr>
          </a:p>
          <a:p>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9657118" y="1276213"/>
            <a:ext cx="2259893" cy="1631447"/>
          </a:xfrm>
          <a:prstGeom prst="wedgeRectCallout">
            <a:avLst>
              <a:gd name="adj1" fmla="val -100255"/>
              <a:gd name="adj2" fmla="val 54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の切り口：オペレータの姿勢</a:t>
            </a:r>
            <a:r>
              <a:rPr kumimoji="1" lang="en-US" altLang="ja-JP" dirty="0"/>
              <a:t>/</a:t>
            </a:r>
            <a:r>
              <a:rPr kumimoji="1" lang="ja-JP" altLang="en-US" dirty="0"/>
              <a:t>スキル</a:t>
            </a:r>
            <a:r>
              <a:rPr lang="ja-JP" altLang="en-US" dirty="0"/>
              <a:t>・</a:t>
            </a:r>
            <a:r>
              <a:rPr kumimoji="1" lang="ja-JP" altLang="en-US" dirty="0"/>
              <a:t>知識</a:t>
            </a:r>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7150738" y="4662529"/>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355B79-EDA1-17A9-DA10-C7D594BE4790}"/>
              </a:ext>
            </a:extLst>
          </p:cNvPr>
          <p:cNvSpPr/>
          <p:nvPr/>
        </p:nvSpPr>
        <p:spPr>
          <a:xfrm>
            <a:off x="6036866" y="5190627"/>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素材、サイズ、色などを確認しようとしても返答がすぐ返ってこない。</a:t>
            </a:r>
            <a:endParaRPr lang="en-US" altLang="ja-JP" sz="1200" dirty="0">
              <a:solidFill>
                <a:schemeClr val="tx1"/>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8"/>
            <a:ext cx="3167149" cy="603908"/>
          </a:xfrm>
        </p:spPr>
        <p:txBody>
          <a:bodyPr>
            <a:normAutofit fontScale="90000"/>
          </a:bodyPr>
          <a:lstStyle/>
          <a:p>
            <a:r>
              <a:rPr kumimoji="1" lang="en-US" altLang="ja-JP" dirty="0"/>
              <a:t>P114</a:t>
            </a:r>
            <a:r>
              <a:rPr lang="ja-JP" altLang="en-US" dirty="0"/>
              <a:t> </a:t>
            </a:r>
            <a:r>
              <a:rPr lang="en-US" altLang="ja-JP" dirty="0"/>
              <a:t>3-2</a:t>
            </a:r>
            <a:endParaRPr kumimoji="1" lang="ja-JP" altLang="en-US" dirty="0"/>
          </a:p>
        </p:txBody>
      </p:sp>
      <p:sp>
        <p:nvSpPr>
          <p:cNvPr id="8" name="正方形/長方形 7">
            <a:extLst>
              <a:ext uri="{FF2B5EF4-FFF2-40B4-BE49-F238E27FC236}">
                <a16:creationId xmlns:a16="http://schemas.microsoft.com/office/drawing/2014/main" id="{83FBF169-6305-7407-AC4A-1E07262F5EA7}"/>
              </a:ext>
            </a:extLst>
          </p:cNvPr>
          <p:cNvSpPr/>
          <p:nvPr/>
        </p:nvSpPr>
        <p:spPr>
          <a:xfrm>
            <a:off x="8570648" y="5204883"/>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プロモーションの予定や、次のカタログ発行時期を訪ねても電話の向こうで確認をしている。</a:t>
            </a:r>
            <a:endParaRPr lang="en-US" altLang="ja-JP" sz="1200" dirty="0">
              <a:solidFill>
                <a:schemeClr val="tx1"/>
              </a:solidFill>
            </a:endParaRPr>
          </a:p>
        </p:txBody>
      </p:sp>
    </p:spTree>
    <p:extLst>
      <p:ext uri="{BB962C8B-B14F-4D97-AF65-F5344CB8AC3E}">
        <p14:creationId xmlns:p14="http://schemas.microsoft.com/office/powerpoint/2010/main" val="321235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p.107 </a:t>
            </a:r>
            <a:r>
              <a:rPr lang="ja-JP" altLang="en-US" dirty="0"/>
              <a:t>練習</a:t>
            </a:r>
            <a:r>
              <a:rPr lang="en-US" altLang="ja-JP" dirty="0"/>
              <a:t>3-6</a:t>
            </a:r>
            <a:endParaRPr lang="ja-JP" altLang="en-US" dirty="0"/>
          </a:p>
        </p:txBody>
      </p:sp>
    </p:spTree>
    <p:extLst>
      <p:ext uri="{BB962C8B-B14F-4D97-AF65-F5344CB8AC3E}">
        <p14:creationId xmlns:p14="http://schemas.microsoft.com/office/powerpoint/2010/main" val="42578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問：予想される問い合わせは？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電話機器の操作・機能に関するものと、</a:t>
            </a:r>
            <a:endParaRPr kumimoji="1" lang="en-US" altLang="ja-JP" dirty="0">
              <a:solidFill>
                <a:schemeClr val="tx1"/>
              </a:solidFill>
            </a:endParaRPr>
          </a:p>
          <a:p>
            <a:pPr algn="ctr"/>
            <a:r>
              <a:rPr lang="ja-JP" altLang="en-US" dirty="0">
                <a:solidFill>
                  <a:schemeClr val="tx1"/>
                </a:solidFill>
              </a:rPr>
              <a:t>ボイスメッセージ・システムに関するもの。</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274980"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電話機器自体が新しいものに変わる。</a:t>
            </a:r>
          </a:p>
        </p:txBody>
      </p:sp>
      <p:sp>
        <p:nvSpPr>
          <p:cNvPr id="11" name="正方形/長方形 10">
            <a:extLst>
              <a:ext uri="{FF2B5EF4-FFF2-40B4-BE49-F238E27FC236}">
                <a16:creationId xmlns:a16="http://schemas.microsoft.com/office/drawing/2014/main" id="{D531A963-C43F-D1FE-9860-23303541AC7E}"/>
              </a:ext>
            </a:extLst>
          </p:cNvPr>
          <p:cNvSpPr/>
          <p:nvPr/>
        </p:nvSpPr>
        <p:spPr>
          <a:xfrm>
            <a:off x="6324598"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ボイスメッセージ・システムが更新される</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6765237" cy="369332"/>
          </a:xfrm>
          <a:prstGeom prst="rect">
            <a:avLst/>
          </a:prstGeom>
          <a:noFill/>
        </p:spPr>
        <p:txBody>
          <a:bodyPr wrap="square" rtlCol="0">
            <a:spAutoFit/>
          </a:bodyPr>
          <a:lstStyle/>
          <a:p>
            <a:r>
              <a:rPr kumimoji="1" lang="ja-JP" altLang="en-US" dirty="0"/>
              <a:t>切り口：新しい要素</a:t>
            </a:r>
            <a:r>
              <a:rPr lang="ja-JP" altLang="en-US" dirty="0"/>
              <a:t>と、更新される要素</a:t>
            </a:r>
            <a:endParaRPr kumimoji="1" lang="ja-JP" altLang="en-US" dirty="0"/>
          </a:p>
        </p:txBody>
      </p:sp>
    </p:spTree>
    <p:extLst>
      <p:ext uri="{BB962C8B-B14F-4D97-AF65-F5344CB8AC3E}">
        <p14:creationId xmlns:p14="http://schemas.microsoft.com/office/powerpoint/2010/main" val="376680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問：対応案は？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848678" y="1881811"/>
            <a:ext cx="9892747"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・イントラネット上にアップする「マニュアル」「</a:t>
            </a:r>
            <a:r>
              <a:rPr kumimoji="1" lang="en-US" altLang="ja-JP" dirty="0">
                <a:solidFill>
                  <a:schemeClr val="tx1"/>
                </a:solidFill>
              </a:rPr>
              <a:t>FAQ</a:t>
            </a:r>
            <a:r>
              <a:rPr kumimoji="1" lang="ja-JP" altLang="en-US" dirty="0">
                <a:solidFill>
                  <a:schemeClr val="tx1"/>
                </a:solidFill>
              </a:rPr>
              <a:t>」を参照するように前者に通達する。</a:t>
            </a:r>
            <a:endParaRPr kumimoji="1" lang="en-US" altLang="ja-JP" dirty="0">
              <a:solidFill>
                <a:schemeClr val="tx1"/>
              </a:solidFill>
            </a:endParaRPr>
          </a:p>
          <a:p>
            <a:pPr algn="ctr"/>
            <a:r>
              <a:rPr lang="ja-JP" altLang="en-US" dirty="0">
                <a:solidFill>
                  <a:schemeClr val="tx1"/>
                </a:solidFill>
              </a:rPr>
              <a:t>・</a:t>
            </a:r>
            <a:r>
              <a:rPr lang="en-US" altLang="ja-JP" dirty="0">
                <a:solidFill>
                  <a:schemeClr val="tx1"/>
                </a:solidFill>
              </a:rPr>
              <a:t>10~21</a:t>
            </a:r>
            <a:r>
              <a:rPr lang="ja-JP" altLang="en-US" dirty="0">
                <a:solidFill>
                  <a:schemeClr val="tx1"/>
                </a:solidFill>
              </a:rPr>
              <a:t>日のコアタイムはヘルプデスクは</a:t>
            </a:r>
            <a:r>
              <a:rPr lang="en-US" altLang="ja-JP" dirty="0">
                <a:solidFill>
                  <a:schemeClr val="tx1"/>
                </a:solidFill>
              </a:rPr>
              <a:t>1</a:t>
            </a:r>
            <a:r>
              <a:rPr lang="ja-JP" altLang="en-US" dirty="0">
                <a:solidFill>
                  <a:schemeClr val="tx1"/>
                </a:solidFill>
              </a:rPr>
              <a:t>名増員する。</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274980" y="3949151"/>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altLang="ja-JP" dirty="0">
                <a:solidFill>
                  <a:schemeClr val="tx1"/>
                </a:solidFill>
              </a:rPr>
            </a:br>
            <a:r>
              <a:rPr lang="ja-JP" altLang="en-US" dirty="0">
                <a:solidFill>
                  <a:schemeClr val="tx1"/>
                </a:solidFill>
              </a:rPr>
              <a:t>基本事項については自己解決してもらえるように</a:t>
            </a:r>
            <a:r>
              <a:rPr lang="en-US" altLang="ja-JP" dirty="0">
                <a:solidFill>
                  <a:schemeClr val="tx1"/>
                </a:solidFill>
              </a:rPr>
              <a:t>FAQ</a:t>
            </a:r>
            <a:r>
              <a:rPr lang="ja-JP" altLang="en-US" dirty="0">
                <a:solidFill>
                  <a:schemeClr val="tx1"/>
                </a:solidFill>
              </a:rPr>
              <a:t>を用意している。</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6311346" y="3942525"/>
            <a:ext cx="466808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新たなオプション設定が煩雑なので、</a:t>
            </a:r>
            <a:endParaRPr kumimoji="1" lang="en-US" altLang="ja-JP" dirty="0">
              <a:solidFill>
                <a:schemeClr val="tx1"/>
              </a:solidFill>
            </a:endParaRPr>
          </a:p>
          <a:p>
            <a:pPr algn="ctr"/>
            <a:r>
              <a:rPr lang="ja-JP" altLang="en-US" dirty="0">
                <a:solidFill>
                  <a:schemeClr val="tx1"/>
                </a:solidFill>
              </a:rPr>
              <a:t>個別に対応する必要がある。</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8060634" cy="646331"/>
          </a:xfrm>
          <a:prstGeom prst="rect">
            <a:avLst/>
          </a:prstGeom>
          <a:noFill/>
        </p:spPr>
        <p:txBody>
          <a:bodyPr wrap="square" rtlCol="0">
            <a:spAutoFit/>
          </a:bodyPr>
          <a:lstStyle/>
          <a:p>
            <a:r>
              <a:rPr kumimoji="1" lang="ja-JP" altLang="en-US" dirty="0"/>
              <a:t>切り口：問い合わせの質。</a:t>
            </a:r>
            <a:endParaRPr kumimoji="1" lang="en-US" altLang="ja-JP" dirty="0"/>
          </a:p>
          <a:p>
            <a:r>
              <a:rPr lang="ja-JP" altLang="en-US" dirty="0"/>
              <a:t>　　　　</a:t>
            </a:r>
            <a:r>
              <a:rPr kumimoji="1" lang="ja-JP" altLang="en-US" dirty="0"/>
              <a:t>自己解決してもらえる基本事項</a:t>
            </a:r>
            <a:r>
              <a:rPr kumimoji="1" lang="en-US" altLang="ja-JP" dirty="0"/>
              <a:t>/</a:t>
            </a:r>
            <a:r>
              <a:rPr kumimoji="1" lang="ja-JP" altLang="en-US" dirty="0"/>
              <a:t>個別対応が必要な煩雑なもの。</a:t>
            </a:r>
          </a:p>
        </p:txBody>
      </p:sp>
    </p:spTree>
    <p:extLst>
      <p:ext uri="{BB962C8B-B14F-4D97-AF65-F5344CB8AC3E}">
        <p14:creationId xmlns:p14="http://schemas.microsoft.com/office/powerpoint/2010/main" val="132613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3868A3A-C6AE-7CA5-557A-4CAEDEDA3E44}"/>
              </a:ext>
            </a:extLst>
          </p:cNvPr>
          <p:cNvSpPr>
            <a:spLocks noGrp="1"/>
          </p:cNvSpPr>
          <p:nvPr>
            <p:ph type="subTitle" idx="1"/>
          </p:nvPr>
        </p:nvSpPr>
        <p:spPr/>
        <p:txBody>
          <a:bodyPr/>
          <a:lstStyle/>
          <a:p>
            <a:endParaRPr kumimoji="1" lang="ja-JP" altLang="en-US"/>
          </a:p>
        </p:txBody>
      </p:sp>
      <p:sp>
        <p:nvSpPr>
          <p:cNvPr id="4" name="タイトル 1">
            <a:extLst>
              <a:ext uri="{FF2B5EF4-FFF2-40B4-BE49-F238E27FC236}">
                <a16:creationId xmlns:a16="http://schemas.microsoft.com/office/drawing/2014/main" id="{F09C217A-FF42-CB95-C419-3E8A5FBE7D38}"/>
              </a:ext>
            </a:extLst>
          </p:cNvPr>
          <p:cNvSpPr txBox="1">
            <a:spLocks/>
          </p:cNvSpPr>
          <p:nvPr/>
        </p:nvSpPr>
        <p:spPr>
          <a:xfrm>
            <a:off x="251792" y="21034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dirty="0"/>
              <a:t>p.108 </a:t>
            </a:r>
            <a:r>
              <a:rPr lang="ja-JP" altLang="en-US" dirty="0"/>
              <a:t>練習</a:t>
            </a:r>
            <a:r>
              <a:rPr lang="en-US" altLang="ja-JP" dirty="0"/>
              <a:t>3-7</a:t>
            </a:r>
            <a:endParaRPr lang="ja-JP" altLang="en-US" dirty="0"/>
          </a:p>
        </p:txBody>
      </p:sp>
    </p:spTree>
    <p:extLst>
      <p:ext uri="{BB962C8B-B14F-4D97-AF65-F5344CB8AC3E}">
        <p14:creationId xmlns:p14="http://schemas.microsoft.com/office/powerpoint/2010/main" val="368043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問：依頼の背景は？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1013076" y="1881811"/>
            <a:ext cx="8329705" cy="135891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ベースは</a:t>
            </a:r>
            <a:r>
              <a:rPr lang="en-US" altLang="ja-JP" dirty="0">
                <a:solidFill>
                  <a:schemeClr val="tx1"/>
                </a:solidFill>
              </a:rPr>
              <a:t>ABC</a:t>
            </a:r>
            <a:r>
              <a:rPr lang="ja-JP" altLang="en-US" dirty="0">
                <a:solidFill>
                  <a:schemeClr val="tx1"/>
                </a:solidFill>
              </a:rPr>
              <a:t>総務人事サービスで作業を行っているが、</a:t>
            </a:r>
            <a:endParaRPr kumimoji="1" lang="en-US" altLang="ja-JP" dirty="0">
              <a:solidFill>
                <a:schemeClr val="tx1"/>
              </a:solidFill>
            </a:endParaRPr>
          </a:p>
          <a:p>
            <a:pPr algn="ctr"/>
            <a:r>
              <a:rPr kumimoji="1" lang="ja-JP" altLang="en-US" dirty="0">
                <a:solidFill>
                  <a:schemeClr val="tx1"/>
                </a:solidFill>
              </a:rPr>
              <a:t>営業第一部については表彰の対象者が存在するかどうか確認できていないから。</a:t>
            </a:r>
            <a:endParaRPr kumimoji="1" lang="en-US" altLang="ja-JP" dirty="0">
              <a:solidFill>
                <a:schemeClr val="tx1"/>
              </a:solidFill>
            </a:endParaRP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1080694" y="3617278"/>
            <a:ext cx="6765237" cy="369332"/>
          </a:xfrm>
          <a:prstGeom prst="rect">
            <a:avLst/>
          </a:prstGeom>
          <a:noFill/>
        </p:spPr>
        <p:txBody>
          <a:bodyPr wrap="square" rtlCol="0">
            <a:spAutoFit/>
          </a:bodyPr>
          <a:lstStyle/>
          <a:p>
            <a:r>
              <a:rPr kumimoji="1" lang="ja-JP" altLang="en-US" dirty="0"/>
              <a:t>相手が依頼されてびっくりしない、納得する理由。</a:t>
            </a:r>
            <a:endParaRPr kumimoji="1" lang="en-US" altLang="ja-JP" dirty="0"/>
          </a:p>
        </p:txBody>
      </p:sp>
    </p:spTree>
    <p:extLst>
      <p:ext uri="{BB962C8B-B14F-4D97-AF65-F5344CB8AC3E}">
        <p14:creationId xmlns:p14="http://schemas.microsoft.com/office/powerpoint/2010/main" val="383706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問：依頼の内容は？</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営業第一部の表彰対象者を確認して連絡してほしい。</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63CCBA7-6758-546A-7A15-813C2BB86271}"/>
              </a:ext>
            </a:extLst>
          </p:cNvPr>
          <p:cNvSpPr/>
          <p:nvPr/>
        </p:nvSpPr>
        <p:spPr>
          <a:xfrm>
            <a:off x="4222031" y="4032442"/>
            <a:ext cx="3501031"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出向期間も含める。</a:t>
            </a:r>
            <a:endParaRPr kumimoji="1" lang="en-US" altLang="ja-JP"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727710"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勤続</a:t>
            </a:r>
            <a:r>
              <a:rPr lang="en-US" altLang="ja-JP" dirty="0">
                <a:solidFill>
                  <a:schemeClr val="tx1"/>
                </a:solidFill>
              </a:rPr>
              <a:t>30</a:t>
            </a:r>
            <a:r>
              <a:rPr lang="ja-JP" altLang="en-US" dirty="0">
                <a:solidFill>
                  <a:schemeClr val="tx1"/>
                </a:solidFill>
              </a:rPr>
              <a:t>年：</a:t>
            </a:r>
            <a:r>
              <a:rPr lang="en-US" altLang="ja-JP" dirty="0">
                <a:solidFill>
                  <a:schemeClr val="tx1"/>
                </a:solidFill>
              </a:rPr>
              <a:t>~~</a:t>
            </a:r>
          </a:p>
          <a:p>
            <a:pPr algn="ctr"/>
            <a:r>
              <a:rPr kumimoji="1" lang="ja-JP" altLang="en-US" dirty="0">
                <a:solidFill>
                  <a:schemeClr val="tx1"/>
                </a:solidFill>
              </a:rPr>
              <a:t>勤続</a:t>
            </a:r>
            <a:r>
              <a:rPr kumimoji="1" lang="en-US" altLang="ja-JP" dirty="0">
                <a:solidFill>
                  <a:schemeClr val="tx1"/>
                </a:solidFill>
              </a:rPr>
              <a:t>20</a:t>
            </a:r>
            <a:r>
              <a:rPr kumimoji="1" lang="ja-JP" altLang="en-US" dirty="0">
                <a:solidFill>
                  <a:schemeClr val="tx1"/>
                </a:solidFill>
              </a:rPr>
              <a:t>年：</a:t>
            </a:r>
            <a:r>
              <a:rPr kumimoji="1" lang="en-US" altLang="ja-JP" dirty="0">
                <a:solidFill>
                  <a:schemeClr val="tx1"/>
                </a:solidFill>
              </a:rPr>
              <a:t>~~</a:t>
            </a: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712303" y="5867097"/>
            <a:ext cx="6765237" cy="646331"/>
          </a:xfrm>
          <a:prstGeom prst="rect">
            <a:avLst/>
          </a:prstGeom>
          <a:noFill/>
        </p:spPr>
        <p:txBody>
          <a:bodyPr wrap="square" rtlCol="0">
            <a:spAutoFit/>
          </a:bodyPr>
          <a:lstStyle/>
          <a:p>
            <a:r>
              <a:rPr kumimoji="1" lang="ja-JP" altLang="en-US" dirty="0"/>
              <a:t>切り口：対象者の条件</a:t>
            </a:r>
            <a:endParaRPr kumimoji="1" lang="en-US" altLang="ja-JP" dirty="0"/>
          </a:p>
          <a:p>
            <a:r>
              <a:rPr lang="en-US" altLang="ja-JP" dirty="0"/>
              <a:t>So What</a:t>
            </a:r>
            <a:r>
              <a:rPr lang="ja-JP" altLang="en-US" dirty="0"/>
              <a:t>になってない？</a:t>
            </a:r>
            <a:endParaRPr kumimoji="1" lang="ja-JP" altLang="en-US" dirty="0"/>
          </a:p>
        </p:txBody>
      </p:sp>
    </p:spTree>
    <p:extLst>
      <p:ext uri="{BB962C8B-B14F-4D97-AF65-F5344CB8AC3E}">
        <p14:creationId xmlns:p14="http://schemas.microsoft.com/office/powerpoint/2010/main" val="101336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2" y="475801"/>
            <a:ext cx="2723322" cy="736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問：いつまでに？</a:t>
            </a:r>
          </a:p>
        </p:txBody>
      </p:sp>
      <p:cxnSp>
        <p:nvCxnSpPr>
          <p:cNvPr id="6" name="直線矢印コネクタ 5">
            <a:extLst>
              <a:ext uri="{FF2B5EF4-FFF2-40B4-BE49-F238E27FC236}">
                <a16:creationId xmlns:a16="http://schemas.microsoft.com/office/drawing/2014/main" id="{59FE4DC2-8E68-0F52-8718-E6874EE2F1D3}"/>
              </a:ext>
            </a:extLst>
          </p:cNvPr>
          <p:cNvCxnSpPr/>
          <p:nvPr/>
        </p:nvCxnSpPr>
        <p:spPr>
          <a:xfrm>
            <a:off x="5453270" y="1311967"/>
            <a:ext cx="0" cy="4704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2269432" y="1881811"/>
            <a:ext cx="7073349" cy="8878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8/23</a:t>
            </a:r>
            <a:r>
              <a:rPr kumimoji="1" lang="ja-JP" altLang="en-US" dirty="0">
                <a:solidFill>
                  <a:schemeClr val="tx1"/>
                </a:solidFill>
              </a:rPr>
              <a:t>日までに。</a:t>
            </a:r>
            <a:endParaRPr kumimoji="1" lang="en-US" altLang="ja-JP" dirty="0">
              <a:solidFill>
                <a:schemeClr val="tx1"/>
              </a:solidFill>
            </a:endParaRPr>
          </a:p>
        </p:txBody>
      </p:sp>
      <p:sp>
        <p:nvSpPr>
          <p:cNvPr id="8" name="矢印: 下 7">
            <a:extLst>
              <a:ext uri="{FF2B5EF4-FFF2-40B4-BE49-F238E27FC236}">
                <a16:creationId xmlns:a16="http://schemas.microsoft.com/office/drawing/2014/main" id="{04DC2456-E281-057D-356A-971742B7362C}"/>
              </a:ext>
            </a:extLst>
          </p:cNvPr>
          <p:cNvSpPr/>
          <p:nvPr/>
        </p:nvSpPr>
        <p:spPr>
          <a:xfrm>
            <a:off x="2269432"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811D96E-0C7C-244E-25C5-7AE0F18D8F65}"/>
              </a:ext>
            </a:extLst>
          </p:cNvPr>
          <p:cNvSpPr/>
          <p:nvPr/>
        </p:nvSpPr>
        <p:spPr>
          <a:xfrm rot="10800000">
            <a:off x="8113640" y="2994991"/>
            <a:ext cx="659298" cy="63610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531A963-C43F-D1FE-9860-23303541AC7E}"/>
              </a:ext>
            </a:extLst>
          </p:cNvPr>
          <p:cNvSpPr/>
          <p:nvPr/>
        </p:nvSpPr>
        <p:spPr>
          <a:xfrm>
            <a:off x="712304" y="4032442"/>
            <a:ext cx="3083444"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表彰式の準備があるから。</a:t>
            </a:r>
            <a:endParaRPr kumimoji="1" lang="en-US" altLang="ja-JP" dirty="0">
              <a:solidFill>
                <a:schemeClr val="tx1"/>
              </a:solidFill>
            </a:endParaRPr>
          </a:p>
        </p:txBody>
      </p:sp>
      <p:sp>
        <p:nvSpPr>
          <p:cNvPr id="12" name="テキスト ボックス 11">
            <a:extLst>
              <a:ext uri="{FF2B5EF4-FFF2-40B4-BE49-F238E27FC236}">
                <a16:creationId xmlns:a16="http://schemas.microsoft.com/office/drawing/2014/main" id="{14657085-DF62-297C-190C-9A4AF5FBB342}"/>
              </a:ext>
            </a:extLst>
          </p:cNvPr>
          <p:cNvSpPr txBox="1"/>
          <p:nvPr/>
        </p:nvSpPr>
        <p:spPr>
          <a:xfrm>
            <a:off x="3001617" y="3154017"/>
            <a:ext cx="659298" cy="369332"/>
          </a:xfrm>
          <a:prstGeom prst="rect">
            <a:avLst/>
          </a:prstGeom>
          <a:noFill/>
        </p:spPr>
        <p:txBody>
          <a:bodyPr wrap="square" rtlCol="0">
            <a:spAutoFit/>
          </a:bodyPr>
          <a:lstStyle/>
          <a:p>
            <a:r>
              <a:rPr lang="ja-JP" altLang="en-US" dirty="0"/>
              <a:t>なぜ</a:t>
            </a:r>
            <a:endParaRPr kumimoji="1" lang="ja-JP" altLang="en-US" dirty="0"/>
          </a:p>
        </p:txBody>
      </p:sp>
      <p:sp>
        <p:nvSpPr>
          <p:cNvPr id="13" name="テキスト ボックス 12">
            <a:extLst>
              <a:ext uri="{FF2B5EF4-FFF2-40B4-BE49-F238E27FC236}">
                <a16:creationId xmlns:a16="http://schemas.microsoft.com/office/drawing/2014/main" id="{6E0CA595-D5AF-2D06-198E-DC31B340E597}"/>
              </a:ext>
            </a:extLst>
          </p:cNvPr>
          <p:cNvSpPr txBox="1"/>
          <p:nvPr/>
        </p:nvSpPr>
        <p:spPr>
          <a:xfrm>
            <a:off x="8772937" y="3128377"/>
            <a:ext cx="1477619" cy="369332"/>
          </a:xfrm>
          <a:prstGeom prst="rect">
            <a:avLst/>
          </a:prstGeom>
          <a:noFill/>
        </p:spPr>
        <p:txBody>
          <a:bodyPr wrap="square" rtlCol="0">
            <a:spAutoFit/>
          </a:bodyPr>
          <a:lstStyle/>
          <a:p>
            <a:r>
              <a:rPr kumimoji="1" lang="ja-JP" altLang="en-US" dirty="0"/>
              <a:t>だから</a:t>
            </a:r>
          </a:p>
        </p:txBody>
      </p:sp>
      <p:sp>
        <p:nvSpPr>
          <p:cNvPr id="14" name="テキスト ボックス 13">
            <a:extLst>
              <a:ext uri="{FF2B5EF4-FFF2-40B4-BE49-F238E27FC236}">
                <a16:creationId xmlns:a16="http://schemas.microsoft.com/office/drawing/2014/main" id="{79154BB4-643A-EB47-4E02-C6CAE6290088}"/>
              </a:ext>
            </a:extLst>
          </p:cNvPr>
          <p:cNvSpPr txBox="1"/>
          <p:nvPr/>
        </p:nvSpPr>
        <p:spPr>
          <a:xfrm>
            <a:off x="613627" y="5867098"/>
            <a:ext cx="6765237" cy="369332"/>
          </a:xfrm>
          <a:prstGeom prst="rect">
            <a:avLst/>
          </a:prstGeom>
          <a:noFill/>
        </p:spPr>
        <p:txBody>
          <a:bodyPr wrap="square" rtlCol="0">
            <a:spAutoFit/>
          </a:bodyPr>
          <a:lstStyle/>
          <a:p>
            <a:r>
              <a:rPr kumimoji="1" lang="ja-JP" altLang="en-US" dirty="0"/>
              <a:t>切り口：期日</a:t>
            </a:r>
            <a:r>
              <a:rPr kumimoji="1" lang="en-US" altLang="ja-JP" dirty="0"/>
              <a:t>8/23</a:t>
            </a:r>
            <a:r>
              <a:rPr kumimoji="1" lang="ja-JP" altLang="en-US" dirty="0"/>
              <a:t>に設定する上での理由。</a:t>
            </a:r>
          </a:p>
        </p:txBody>
      </p:sp>
    </p:spTree>
    <p:extLst>
      <p:ext uri="{BB962C8B-B14F-4D97-AF65-F5344CB8AC3E}">
        <p14:creationId xmlns:p14="http://schemas.microsoft.com/office/powerpoint/2010/main" val="37202334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1369</Words>
  <Application>Microsoft Office PowerPoint</Application>
  <PresentationFormat>ワイド画面</PresentationFormat>
  <Paragraphs>170</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游ゴシック Light</vt:lpstr>
      <vt:lpstr>Arial</vt:lpstr>
      <vt:lpstr>Office テーマ</vt:lpstr>
      <vt:lpstr>p.106 練習3-5</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問1:  </vt:lpstr>
      <vt:lpstr>PowerPoint プレゼンテーション</vt:lpstr>
      <vt:lpstr>PowerPoint プレゼンテーション</vt:lpstr>
      <vt:lpstr>PowerPoint プレゼンテーション</vt:lpstr>
      <vt:lpstr>問1:  </vt:lpstr>
      <vt:lpstr>PowerPoint プレゼンテーション</vt:lpstr>
      <vt:lpstr>PowerPoint プレゼンテーション</vt:lpstr>
      <vt:lpstr>P113 3-1</vt:lpstr>
      <vt:lpstr>P114 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akashi naoto</dc:creator>
  <cp:lastModifiedBy>akashi naoto</cp:lastModifiedBy>
  <cp:revision>13</cp:revision>
  <dcterms:created xsi:type="dcterms:W3CDTF">2022-10-01T11:43:49Z</dcterms:created>
  <dcterms:modified xsi:type="dcterms:W3CDTF">2022-10-09T07:33:22Z</dcterms:modified>
</cp:coreProperties>
</file>