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0"/>
  </p:notesMasterIdLst>
  <p:sldIdLst>
    <p:sldId id="262" r:id="rId3"/>
    <p:sldId id="257" r:id="rId4"/>
    <p:sldId id="264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58" r:id="rId16"/>
    <p:sldId id="277" r:id="rId17"/>
    <p:sldId id="278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0EE10-9B2A-43FD-9D8D-8786BE2718B0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5510C-1B9F-44B6-BE47-07B64F3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 developed in 1950s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With a ques if machine can think?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5510C-1B9F-44B6-BE47-07B64F38EE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9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AC0816-1973-4673-A4A7-A524451E2329}" type="datetime1">
              <a:rPr lang="en-US" smtClean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Vishal Gaurav                      Lab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4332-AF83-441A-B486-F6B6948F4840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CDC9-0EE0-4602-A8F0-795D020C942C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52DA-5B49-4470-8A2C-57CE7AECA2D3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27B-1B41-4414-B01E-7255DBC89A1A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621-E980-41F5-BB3D-857AFCAF2126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D26-74F1-4B4D-9044-AC9CE4B63146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E70-7CC1-4728-8EEB-D0CC6E89021D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2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3D1C-75A2-4087-834C-CBC1572968A7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6BC-F246-42D4-8862-7887779B4C30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C630-85F8-4023-8DCA-A481A0650519}" type="datetime1">
              <a:rPr lang="en-US" smtClean="0">
                <a:solidFill>
                  <a:srgbClr val="1CADE4"/>
                </a:solidFill>
              </a:rPr>
              <a:pPr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71062C2B-E158-4700-B682-BDCEF0FBB75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defTabSz="457200"/>
            <a:fld id="{94E7EA7B-0F0E-4FDA-B065-281F8C8CC5FE}" type="datetime1">
              <a:rPr lang="en-US" smtClean="0">
                <a:solidFill>
                  <a:srgbClr val="1CADE4"/>
                </a:solidFill>
              </a:rPr>
              <a:pPr defTabSz="457200"/>
              <a:t>6/30/2018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srgbClr val="1CADE4"/>
                </a:solidFill>
              </a:rPr>
              <a:pPr defTabSz="457200"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4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Introduction to </a:t>
            </a:r>
            <a:br>
              <a:rPr lang="en-US" sz="4800" b="1" dirty="0" smtClean="0"/>
            </a:br>
            <a:r>
              <a:rPr lang="en-US" sz="4800" b="1" dirty="0" smtClean="0"/>
              <a:t>Deep Learning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Vishal Gaurav,</a:t>
            </a:r>
          </a:p>
          <a:p>
            <a:r>
              <a:rPr lang="en-US" dirty="0" smtClean="0"/>
              <a:t>PhD Student, Shibata 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08" y="357580"/>
            <a:ext cx="2964793" cy="6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Multiply-add process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 product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 for one data point at a time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is the prediction for that data point</a:t>
            </a: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700784"/>
            <a:ext cx="7404653" cy="4395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vs Non-linear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74" y="2557914"/>
            <a:ext cx="5174428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Activation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to node inputs to produce node output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Sigmoid,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tanh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leakyRelu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etc..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95728" y="252984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95728" y="4072128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284" y="4072128"/>
            <a:ext cx="1706996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anh</a:t>
            </a:r>
            <a:r>
              <a:rPr lang="en-US" dirty="0" smtClean="0"/>
              <a:t>(-2+3)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283" y="2529840"/>
            <a:ext cx="1610403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anh</a:t>
            </a:r>
            <a:r>
              <a:rPr lang="en-US" dirty="0" smtClean="0"/>
              <a:t>(2+3)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15139" y="326924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8564" y="2681716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Children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9129" y="4207502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Accounts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7569" y="2847352"/>
            <a:ext cx="9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90641" y="3392899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Transactions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6"/>
            <a:endCxn id="6" idx="2"/>
          </p:cNvCxnSpPr>
          <p:nvPr/>
        </p:nvCxnSpPr>
        <p:spPr>
          <a:xfrm>
            <a:off x="3063240" y="2849880"/>
            <a:ext cx="899044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3063240" y="4392168"/>
            <a:ext cx="899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3063240" y="2849880"/>
            <a:ext cx="899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2"/>
          </p:cNvCxnSpPr>
          <p:nvPr/>
        </p:nvCxnSpPr>
        <p:spPr>
          <a:xfrm flipV="1">
            <a:off x="3063240" y="2849880"/>
            <a:ext cx="899043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5572686" y="2849880"/>
            <a:ext cx="442453" cy="73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2"/>
          </p:cNvCxnSpPr>
          <p:nvPr/>
        </p:nvCxnSpPr>
        <p:spPr>
          <a:xfrm flipV="1">
            <a:off x="5669280" y="3589280"/>
            <a:ext cx="345859" cy="80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5639" y="25554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8981" y="30657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7167" y="369112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32736" y="42877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8378" y="30320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7119" y="376223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362712"/>
            <a:ext cx="7406640" cy="92583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(Rectified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inear Units)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3712464"/>
                <a:ext cx="7404653" cy="238353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Defined as the positive part of its argument: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input to neuron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Introduced by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Hahnloser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et. Al. in 2000 paper in NATURE.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and its derivative both are monotonic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3712464"/>
                <a:ext cx="7404653" cy="2383536"/>
              </a:xfrm>
              <a:blipFill rotWithShape="0">
                <a:blip r:embed="rId2"/>
                <a:stretch>
                  <a:fillRect l="-329" t="-3581" b="-8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" y="1133094"/>
            <a:ext cx="6915150" cy="25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Deeper Networks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9304" y="2261616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89304" y="4178808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81528" y="4178808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81528" y="2261616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62144" y="4178808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52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59096" y="2261616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45936" y="3316224"/>
            <a:ext cx="777240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364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>
            <a:off x="2029968" y="2599944"/>
            <a:ext cx="1051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>
            <a:off x="2029968" y="2599944"/>
            <a:ext cx="1051560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>
          <a:xfrm>
            <a:off x="2029968" y="4517136"/>
            <a:ext cx="1051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7" idx="2"/>
          </p:cNvCxnSpPr>
          <p:nvPr/>
        </p:nvCxnSpPr>
        <p:spPr>
          <a:xfrm flipV="1">
            <a:off x="2029968" y="2599944"/>
            <a:ext cx="1051560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9" idx="2"/>
          </p:cNvCxnSpPr>
          <p:nvPr/>
        </p:nvCxnSpPr>
        <p:spPr>
          <a:xfrm flipV="1">
            <a:off x="3822192" y="2599944"/>
            <a:ext cx="1136904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3822192" y="2599944"/>
            <a:ext cx="1139952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9" idx="2"/>
          </p:cNvCxnSpPr>
          <p:nvPr/>
        </p:nvCxnSpPr>
        <p:spPr>
          <a:xfrm>
            <a:off x="3822192" y="2599944"/>
            <a:ext cx="1136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10" idx="2"/>
          </p:cNvCxnSpPr>
          <p:nvPr/>
        </p:nvCxnSpPr>
        <p:spPr>
          <a:xfrm>
            <a:off x="5699760" y="2599944"/>
            <a:ext cx="646176" cy="105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10" idx="2"/>
          </p:cNvCxnSpPr>
          <p:nvPr/>
        </p:nvCxnSpPr>
        <p:spPr>
          <a:xfrm flipV="1">
            <a:off x="5702808" y="3654552"/>
            <a:ext cx="643128" cy="862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8" idx="2"/>
          </p:cNvCxnSpPr>
          <p:nvPr/>
        </p:nvCxnSpPr>
        <p:spPr>
          <a:xfrm>
            <a:off x="3822192" y="4517136"/>
            <a:ext cx="1139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94960" y="23042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7824" y="29225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3248" y="4443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70386" y="36194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4528" y="24889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7574" y="2995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02441" y="44447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5152" y="390448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4612" y="27536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6366" y="4103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6272" y="5340096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with RELU 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 learning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networks internally build representation of patterns in the data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Partially replace the need for feature engineering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Subsequent layers build increasingly sophisticated representation of raw data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37" y="3588795"/>
            <a:ext cx="438188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Modeler doesn’t need to specify the interactions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train the model, the neural network gets weights that find the relevant patterns to make better predictions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CNN classification for MNIST dataset. You can either use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 the activation output of each layer.</a:t>
            </a:r>
          </a:p>
        </p:txBody>
      </p:sp>
    </p:spTree>
    <p:extLst>
      <p:ext uri="{BB962C8B-B14F-4D97-AF65-F5344CB8AC3E}">
        <p14:creationId xmlns:p14="http://schemas.microsoft.com/office/powerpoint/2010/main" val="3402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AI?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Symbolic AI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4" name="Oval 3"/>
          <p:cNvSpPr/>
          <p:nvPr/>
        </p:nvSpPr>
        <p:spPr>
          <a:xfrm>
            <a:off x="4568987" y="1612130"/>
            <a:ext cx="3877056" cy="26746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565683" y="2480810"/>
            <a:ext cx="2468880" cy="1554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23467" y="3258050"/>
            <a:ext cx="1664208" cy="7040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2457" y="3859768"/>
            <a:ext cx="1737360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Programming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2457" y="4918210"/>
            <a:ext cx="1737360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782" y="3850624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334" y="43672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8" idx="1"/>
          </p:cNvCxnSpPr>
          <p:nvPr/>
        </p:nvCxnSpPr>
        <p:spPr>
          <a:xfrm>
            <a:off x="1320820" y="4035290"/>
            <a:ext cx="381637" cy="24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1"/>
          </p:cNvCxnSpPr>
          <p:nvPr/>
        </p:nvCxnSpPr>
        <p:spPr>
          <a:xfrm flipV="1">
            <a:off x="1295268" y="4284964"/>
            <a:ext cx="407189" cy="26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3" idx="1"/>
          </p:cNvCxnSpPr>
          <p:nvPr/>
        </p:nvCxnSpPr>
        <p:spPr>
          <a:xfrm>
            <a:off x="3439817" y="4284964"/>
            <a:ext cx="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57340" y="410029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05713" y="5158740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2886" y="49102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2757" y="541206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3"/>
            <a:endCxn id="9" idx="1"/>
          </p:cNvCxnSpPr>
          <p:nvPr/>
        </p:nvCxnSpPr>
        <p:spPr>
          <a:xfrm>
            <a:off x="1320820" y="5094946"/>
            <a:ext cx="381637" cy="24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9" idx="1"/>
          </p:cNvCxnSpPr>
          <p:nvPr/>
        </p:nvCxnSpPr>
        <p:spPr>
          <a:xfrm flipV="1">
            <a:off x="1468542" y="5343406"/>
            <a:ext cx="233915" cy="25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35" idx="1"/>
          </p:cNvCxnSpPr>
          <p:nvPr/>
        </p:nvCxnSpPr>
        <p:spPr>
          <a:xfrm>
            <a:off x="3439817" y="5343406"/>
            <a:ext cx="46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representation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ML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data points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 of the expected output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way to measure weather the algorithm is doing a good job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DL is a mathematical framework for learning representation from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106" y="374606"/>
            <a:ext cx="7406640" cy="102649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92274" y="2898648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92274" y="3758946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Balance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92274" y="4619244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status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92274" y="5369052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8" name="Oval 7"/>
          <p:cNvSpPr/>
          <p:nvPr/>
        </p:nvSpPr>
        <p:spPr>
          <a:xfrm>
            <a:off x="5279898" y="3758946"/>
            <a:ext cx="1980438" cy="785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transactions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3785616" y="3214116"/>
            <a:ext cx="1494282" cy="93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3785616" y="4074414"/>
            <a:ext cx="1494282" cy="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 flipV="1">
            <a:off x="3974592" y="4151757"/>
            <a:ext cx="1305306" cy="78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3974592" y="4151757"/>
            <a:ext cx="1305306" cy="153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0385" y="1759541"/>
            <a:ext cx="8140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Imagine you work for a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predict how many transaction each customer will make next year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3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38" y="234696"/>
            <a:ext cx="740664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947" y="1591056"/>
            <a:ext cx="7404653" cy="462686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Networks account for interactions really well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uses especially powerful neural networks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Audio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we focus on conceptual knowledge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 and tune deep learning models on conventional prediction problems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 the foundation for progressing towards modern applications</a:t>
            </a:r>
          </a:p>
          <a:p>
            <a:pPr lvl="1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24500"/>
            <a:ext cx="740664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models capture interactions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42770" y="2030061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1738" y="2710930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Balance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50011" y="3414111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status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7250" y="5530980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8" name="Oval 7"/>
          <p:cNvSpPr/>
          <p:nvPr/>
        </p:nvSpPr>
        <p:spPr>
          <a:xfrm>
            <a:off x="5993130" y="3329293"/>
            <a:ext cx="1980438" cy="785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transactions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62574" y="3931734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47924" y="161079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17920" y="160760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79333" y="161841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062574" y="4811272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062574" y="3152780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062574" y="2457407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50011" y="4134756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48" name="Oval 47"/>
          <p:cNvSpPr/>
          <p:nvPr/>
        </p:nvSpPr>
        <p:spPr>
          <a:xfrm>
            <a:off x="857250" y="4824224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cxnSp>
        <p:nvCxnSpPr>
          <p:cNvPr id="50" name="Straight Arrow Connector 49"/>
          <p:cNvCxnSpPr>
            <a:stCxn id="4" idx="6"/>
            <a:endCxn id="46" idx="2"/>
          </p:cNvCxnSpPr>
          <p:nvPr/>
        </p:nvCxnSpPr>
        <p:spPr>
          <a:xfrm>
            <a:off x="2536112" y="2345529"/>
            <a:ext cx="1526462" cy="42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6"/>
            <a:endCxn id="45" idx="2"/>
          </p:cNvCxnSpPr>
          <p:nvPr/>
        </p:nvCxnSpPr>
        <p:spPr>
          <a:xfrm>
            <a:off x="2536112" y="2345529"/>
            <a:ext cx="1526462" cy="1122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6"/>
            <a:endCxn id="13" idx="2"/>
          </p:cNvCxnSpPr>
          <p:nvPr/>
        </p:nvCxnSpPr>
        <p:spPr>
          <a:xfrm>
            <a:off x="2536112" y="2345529"/>
            <a:ext cx="1526462" cy="190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6"/>
            <a:endCxn id="44" idx="2"/>
          </p:cNvCxnSpPr>
          <p:nvPr/>
        </p:nvCxnSpPr>
        <p:spPr>
          <a:xfrm>
            <a:off x="2536112" y="2345529"/>
            <a:ext cx="1526462" cy="2781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6"/>
            <a:endCxn id="46" idx="2"/>
          </p:cNvCxnSpPr>
          <p:nvPr/>
        </p:nvCxnSpPr>
        <p:spPr>
          <a:xfrm flipV="1">
            <a:off x="2545080" y="2772875"/>
            <a:ext cx="1517494" cy="25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6"/>
            <a:endCxn id="45" idx="2"/>
          </p:cNvCxnSpPr>
          <p:nvPr/>
        </p:nvCxnSpPr>
        <p:spPr>
          <a:xfrm>
            <a:off x="2545080" y="3026398"/>
            <a:ext cx="1517494" cy="44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6"/>
            <a:endCxn id="13" idx="2"/>
          </p:cNvCxnSpPr>
          <p:nvPr/>
        </p:nvCxnSpPr>
        <p:spPr>
          <a:xfrm>
            <a:off x="2545080" y="3026398"/>
            <a:ext cx="1517494" cy="122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6"/>
            <a:endCxn id="44" idx="2"/>
          </p:cNvCxnSpPr>
          <p:nvPr/>
        </p:nvCxnSpPr>
        <p:spPr>
          <a:xfrm>
            <a:off x="2545080" y="3026398"/>
            <a:ext cx="1517494" cy="210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6"/>
            <a:endCxn id="44" idx="2"/>
          </p:cNvCxnSpPr>
          <p:nvPr/>
        </p:nvCxnSpPr>
        <p:spPr>
          <a:xfrm flipV="1">
            <a:off x="2639568" y="5126740"/>
            <a:ext cx="1423006" cy="71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6"/>
            <a:endCxn id="13" idx="2"/>
          </p:cNvCxnSpPr>
          <p:nvPr/>
        </p:nvCxnSpPr>
        <p:spPr>
          <a:xfrm flipV="1">
            <a:off x="2639568" y="4247202"/>
            <a:ext cx="1423006" cy="159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6"/>
            <a:endCxn id="45" idx="2"/>
          </p:cNvCxnSpPr>
          <p:nvPr/>
        </p:nvCxnSpPr>
        <p:spPr>
          <a:xfrm flipV="1">
            <a:off x="2639568" y="3468248"/>
            <a:ext cx="1423006" cy="237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6"/>
            <a:endCxn id="46" idx="2"/>
          </p:cNvCxnSpPr>
          <p:nvPr/>
        </p:nvCxnSpPr>
        <p:spPr>
          <a:xfrm flipV="1">
            <a:off x="2639568" y="2772875"/>
            <a:ext cx="1423006" cy="3073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5400000">
            <a:off x="2980944" y="4045047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86" name="Straight Arrow Connector 85"/>
          <p:cNvCxnSpPr>
            <a:stCxn id="46" idx="6"/>
            <a:endCxn id="8" idx="1"/>
          </p:cNvCxnSpPr>
          <p:nvPr/>
        </p:nvCxnSpPr>
        <p:spPr>
          <a:xfrm>
            <a:off x="4901184" y="2772875"/>
            <a:ext cx="1381974" cy="67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5" idx="6"/>
            <a:endCxn id="8" idx="2"/>
          </p:cNvCxnSpPr>
          <p:nvPr/>
        </p:nvCxnSpPr>
        <p:spPr>
          <a:xfrm>
            <a:off x="4901184" y="3468248"/>
            <a:ext cx="1091946" cy="25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3" idx="6"/>
            <a:endCxn id="8" idx="2"/>
          </p:cNvCxnSpPr>
          <p:nvPr/>
        </p:nvCxnSpPr>
        <p:spPr>
          <a:xfrm flipV="1">
            <a:off x="4901184" y="3722104"/>
            <a:ext cx="1091946" cy="52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4" idx="6"/>
            <a:endCxn id="8" idx="3"/>
          </p:cNvCxnSpPr>
          <p:nvPr/>
        </p:nvCxnSpPr>
        <p:spPr>
          <a:xfrm flipV="1">
            <a:off x="4901184" y="3999863"/>
            <a:ext cx="1381974" cy="112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42" grpId="0"/>
      <p:bldP spid="43" grpId="0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498" y="287274"/>
            <a:ext cx="4844034" cy="5654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2498" y="2601468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2498" y="169164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7794" y="4416552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#Accounts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794" y="525780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Children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1904" y="402336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1904" y="4837176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1904" y="5650992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07202" y="4809744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07202" y="2052828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794" y="169164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Accounts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5" idx="1"/>
          </p:cNvCxnSpPr>
          <p:nvPr/>
        </p:nvCxnSpPr>
        <p:spPr>
          <a:xfrm>
            <a:off x="2212848" y="1888236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7794" y="2601468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Children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4" idx="1"/>
          </p:cNvCxnSpPr>
          <p:nvPr/>
        </p:nvCxnSpPr>
        <p:spPr>
          <a:xfrm>
            <a:off x="2212848" y="279806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2212848" y="1888236"/>
            <a:ext cx="1009650" cy="909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4" idx="1"/>
          </p:cNvCxnSpPr>
          <p:nvPr/>
        </p:nvCxnSpPr>
        <p:spPr>
          <a:xfrm>
            <a:off x="2212848" y="1888236"/>
            <a:ext cx="1009650" cy="909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2" idx="1"/>
          </p:cNvCxnSpPr>
          <p:nvPr/>
        </p:nvCxnSpPr>
        <p:spPr>
          <a:xfrm>
            <a:off x="4797552" y="1888236"/>
            <a:ext cx="1009650" cy="361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12" idx="1"/>
          </p:cNvCxnSpPr>
          <p:nvPr/>
        </p:nvCxnSpPr>
        <p:spPr>
          <a:xfrm flipV="1">
            <a:off x="4797552" y="2249424"/>
            <a:ext cx="100965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11" idx="1"/>
          </p:cNvCxnSpPr>
          <p:nvPr/>
        </p:nvCxnSpPr>
        <p:spPr>
          <a:xfrm>
            <a:off x="4616958" y="4219956"/>
            <a:ext cx="1190244" cy="78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1" idx="1"/>
          </p:cNvCxnSpPr>
          <p:nvPr/>
        </p:nvCxnSpPr>
        <p:spPr>
          <a:xfrm flipV="1">
            <a:off x="4616958" y="5006340"/>
            <a:ext cx="1190244" cy="2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1" idx="1"/>
          </p:cNvCxnSpPr>
          <p:nvPr/>
        </p:nvCxnSpPr>
        <p:spPr>
          <a:xfrm flipV="1">
            <a:off x="4616958" y="5006340"/>
            <a:ext cx="1190244" cy="841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8" idx="1"/>
          </p:cNvCxnSpPr>
          <p:nvPr/>
        </p:nvCxnSpPr>
        <p:spPr>
          <a:xfrm flipV="1">
            <a:off x="2212848" y="4219956"/>
            <a:ext cx="829056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</p:cNvCxnSpPr>
          <p:nvPr/>
        </p:nvCxnSpPr>
        <p:spPr>
          <a:xfrm flipV="1">
            <a:off x="2212848" y="4219955"/>
            <a:ext cx="829056" cy="123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9" idx="1"/>
          </p:cNvCxnSpPr>
          <p:nvPr/>
        </p:nvCxnSpPr>
        <p:spPr>
          <a:xfrm>
            <a:off x="2212848" y="4613148"/>
            <a:ext cx="829056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9" idx="1"/>
          </p:cNvCxnSpPr>
          <p:nvPr/>
        </p:nvCxnSpPr>
        <p:spPr>
          <a:xfrm flipV="1">
            <a:off x="2212848" y="5033772"/>
            <a:ext cx="829056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10" idx="1"/>
          </p:cNvCxnSpPr>
          <p:nvPr/>
        </p:nvCxnSpPr>
        <p:spPr>
          <a:xfrm>
            <a:off x="2212848" y="5454396"/>
            <a:ext cx="829056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3"/>
            <a:endCxn id="10" idx="1"/>
          </p:cNvCxnSpPr>
          <p:nvPr/>
        </p:nvCxnSpPr>
        <p:spPr>
          <a:xfrm>
            <a:off x="2212848" y="4613148"/>
            <a:ext cx="829056" cy="1234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37560" y="103327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52377" y="344371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20496" y="121029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4836" y="379754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234848" y="129566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99903" y="367131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25896" y="121793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25896" y="367131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237" y="1682496"/>
            <a:ext cx="7404653" cy="8595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Bank transaction example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Only using #children and # Accounts</a:t>
            </a:r>
          </a:p>
        </p:txBody>
      </p:sp>
      <p:sp>
        <p:nvSpPr>
          <p:cNvPr id="4" name="Oval 3"/>
          <p:cNvSpPr/>
          <p:nvPr/>
        </p:nvSpPr>
        <p:spPr>
          <a:xfrm>
            <a:off x="2596896" y="307848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6896" y="4620768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63452" y="4620768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63452" y="307848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730009" y="3816096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9732" y="3230356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Children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0297" y="4756142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Accounts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064" y="2697480"/>
            <a:ext cx="72821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0513" y="3349228"/>
            <a:ext cx="9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4264" y="410565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Transactions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1344" y="269748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>
          <a:xfrm>
            <a:off x="3264408" y="3398520"/>
            <a:ext cx="899044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6" idx="2"/>
          </p:cNvCxnSpPr>
          <p:nvPr/>
        </p:nvCxnSpPr>
        <p:spPr>
          <a:xfrm>
            <a:off x="3264408" y="4940808"/>
            <a:ext cx="899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>
            <a:off x="3264408" y="3398520"/>
            <a:ext cx="899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 flipV="1">
            <a:off x="3264408" y="3398520"/>
            <a:ext cx="899044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8" idx="2"/>
          </p:cNvCxnSpPr>
          <p:nvPr/>
        </p:nvCxnSpPr>
        <p:spPr>
          <a:xfrm>
            <a:off x="4830964" y="3398520"/>
            <a:ext cx="899045" cy="73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8" idx="2"/>
          </p:cNvCxnSpPr>
          <p:nvPr/>
        </p:nvCxnSpPr>
        <p:spPr>
          <a:xfrm flipV="1">
            <a:off x="4830964" y="4136136"/>
            <a:ext cx="899045" cy="804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6807" y="31041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00149" y="36144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78335" y="423976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33904" y="48363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17893" y="35244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35602" y="455728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1932</TotalTime>
  <Words>443</Words>
  <Application>Microsoft Office PowerPoint</Application>
  <PresentationFormat>On-screen Show (4:3)</PresentationFormat>
  <Paragraphs>165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Basis</vt:lpstr>
      <vt:lpstr>1_Basis</vt:lpstr>
      <vt:lpstr>Introduction to  Deep Learning</vt:lpstr>
      <vt:lpstr>Deep Learning</vt:lpstr>
      <vt:lpstr>Learning representation from data</vt:lpstr>
      <vt:lpstr>Introduction</vt:lpstr>
      <vt:lpstr>Interaction</vt:lpstr>
      <vt:lpstr>Course structure</vt:lpstr>
      <vt:lpstr>Deep learning models capture interactions</vt:lpstr>
      <vt:lpstr>Quiz?</vt:lpstr>
      <vt:lpstr>Forward Propagation</vt:lpstr>
      <vt:lpstr>Forward Propagation</vt:lpstr>
      <vt:lpstr>Activation Functions</vt:lpstr>
      <vt:lpstr>Activation function</vt:lpstr>
      <vt:lpstr>ReLU (Rectified Linear Units)</vt:lpstr>
      <vt:lpstr>Deeper Networks</vt:lpstr>
      <vt:lpstr>Representation learning</vt:lpstr>
      <vt:lpstr>Deep Learning</vt:lpstr>
      <vt:lpstr>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</dc:title>
  <dc:creator>Vishal Gaurav</dc:creator>
  <cp:lastModifiedBy>Vishal Gaurav</cp:lastModifiedBy>
  <cp:revision>25</cp:revision>
  <dcterms:created xsi:type="dcterms:W3CDTF">2018-06-30T06:45:37Z</dcterms:created>
  <dcterms:modified xsi:type="dcterms:W3CDTF">2018-07-01T14:57:50Z</dcterms:modified>
</cp:coreProperties>
</file>