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33"/>
  </p:notesMasterIdLst>
  <p:sldIdLst>
    <p:sldId id="262" r:id="rId3"/>
    <p:sldId id="257" r:id="rId4"/>
    <p:sldId id="264" r:id="rId5"/>
    <p:sldId id="266" r:id="rId6"/>
    <p:sldId id="267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58" r:id="rId16"/>
    <p:sldId id="277" r:id="rId17"/>
    <p:sldId id="278" r:id="rId18"/>
    <p:sldId id="279" r:id="rId19"/>
    <p:sldId id="280" r:id="rId20"/>
    <p:sldId id="281" r:id="rId21"/>
    <p:sldId id="265" r:id="rId22"/>
    <p:sldId id="284" r:id="rId23"/>
    <p:sldId id="285" r:id="rId24"/>
    <p:sldId id="286" r:id="rId25"/>
    <p:sldId id="287" r:id="rId26"/>
    <p:sldId id="288" r:id="rId27"/>
    <p:sldId id="289" r:id="rId28"/>
    <p:sldId id="282" r:id="rId29"/>
    <p:sldId id="283" r:id="rId30"/>
    <p:sldId id="290" r:id="rId31"/>
    <p:sldId id="29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0EE10-9B2A-43FD-9D8D-8786BE2718B0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5510C-1B9F-44B6-BE47-07B64F38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27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It developed in 1950s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With a ques if machine can think?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5510C-1B9F-44B6-BE47-07B64F38EE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6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062C2B-E158-4700-B682-BDCEF0FBB753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89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C2B-E158-4700-B682-BDCEF0FBB753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5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C2B-E158-4700-B682-BDCEF0FBB753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42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AC0816-1973-4673-A4A7-A524451E2329}" type="datetime1">
              <a:rPr lang="en-US" smtClean="0"/>
              <a:pPr/>
              <a:t>7/8/2018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Vishal Gaurav                      Lab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31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4332-AF83-441A-B486-F6B6948F4840}" type="datetime1">
              <a:rPr lang="en-US" smtClean="0">
                <a:solidFill>
                  <a:srgbClr val="1CADE4"/>
                </a:solidFill>
              </a:rPr>
              <a:pPr/>
              <a:t>7/8/2018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9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CDC9-0EE0-4602-A8F0-795D020C942C}" type="datetime1">
              <a:rPr lang="en-US" smtClean="0">
                <a:solidFill>
                  <a:srgbClr val="1CADE4"/>
                </a:solidFill>
              </a:rPr>
              <a:pPr/>
              <a:t>7/8/2018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06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52DA-5B49-4470-8A2C-57CE7AECA2D3}" type="datetime1">
              <a:rPr lang="en-US" smtClean="0">
                <a:solidFill>
                  <a:srgbClr val="1CADE4"/>
                </a:solidFill>
              </a:rPr>
              <a:pPr/>
              <a:t>7/8/2018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1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827B-1B41-4414-B01E-7255DBC89A1A}" type="datetime1">
              <a:rPr lang="en-US" smtClean="0">
                <a:solidFill>
                  <a:srgbClr val="1CADE4"/>
                </a:solidFill>
              </a:rPr>
              <a:pPr/>
              <a:t>7/8/2018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2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621-E980-41F5-BB3D-857AFCAF2126}" type="datetime1">
              <a:rPr lang="en-US" smtClean="0">
                <a:solidFill>
                  <a:srgbClr val="1CADE4"/>
                </a:solidFill>
              </a:rPr>
              <a:pPr/>
              <a:t>7/8/2018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64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3D26-74F1-4B4D-9044-AC9CE4B63146}" type="datetime1">
              <a:rPr lang="en-US" smtClean="0">
                <a:solidFill>
                  <a:srgbClr val="1CADE4"/>
                </a:solidFill>
              </a:rPr>
              <a:pPr/>
              <a:t>7/8/2018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5E70-7CC1-4728-8EEB-D0CC6E89021D}" type="datetime1">
              <a:rPr lang="en-US" smtClean="0">
                <a:solidFill>
                  <a:srgbClr val="1CADE4"/>
                </a:solidFill>
              </a:rPr>
              <a:pPr/>
              <a:t>7/8/2018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5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C2B-E158-4700-B682-BDCEF0FBB753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527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3D1C-75A2-4087-834C-CBC1572968A7}" type="datetime1">
              <a:rPr lang="en-US" smtClean="0">
                <a:solidFill>
                  <a:srgbClr val="1CADE4"/>
                </a:solidFill>
              </a:rPr>
              <a:pPr/>
              <a:t>7/8/2018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0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06BC-F246-42D4-8862-7887779B4C30}" type="datetime1">
              <a:rPr lang="en-US" smtClean="0">
                <a:solidFill>
                  <a:srgbClr val="1CADE4"/>
                </a:solidFill>
              </a:rPr>
              <a:pPr/>
              <a:t>7/8/2018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10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C630-85F8-4023-8DCA-A481A0650519}" type="datetime1">
              <a:rPr lang="en-US" smtClean="0">
                <a:solidFill>
                  <a:srgbClr val="1CADE4"/>
                </a:solidFill>
              </a:rPr>
              <a:pPr/>
              <a:t>7/8/2018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rgbClr val="1CADE4"/>
                </a:solidFill>
              </a:rPr>
              <a:pPr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65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C2B-E158-4700-B682-BDCEF0FBB753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7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C2B-E158-4700-B682-BDCEF0FBB753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C2B-E158-4700-B682-BDCEF0FBB753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0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C2B-E158-4700-B682-BDCEF0FBB753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2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C2B-E158-4700-B682-BDCEF0FBB753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5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C2B-E158-4700-B682-BDCEF0FBB753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6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C2B-E158-4700-B682-BDCEF0FBB753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6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71062C2B-E158-4700-B682-BDCEF0FBB753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DD3C5354-EE7A-4DB6-8622-99DDE96F6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 defTabSz="457200"/>
            <a:fld id="{94E7EA7B-0F0E-4FDA-B065-281F8C8CC5FE}" type="datetime1">
              <a:rPr lang="en-US" smtClean="0">
                <a:solidFill>
                  <a:srgbClr val="1CADE4"/>
                </a:solidFill>
              </a:rPr>
              <a:pPr defTabSz="457200"/>
              <a:t>7/8/2018</a:t>
            </a:fld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srgbClr val="1CADE4"/>
                </a:solidFill>
              </a:rPr>
              <a:t>Vishal Gaurav                      Lab Seminar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 defTabSz="457200"/>
            <a:fld id="{6D22F896-40B5-4ADD-8801-0D06FADFA095}" type="slidenum">
              <a:rPr lang="en-US" smtClean="0">
                <a:solidFill>
                  <a:srgbClr val="1CADE4"/>
                </a:solidFill>
              </a:rPr>
              <a:pPr defTabSz="457200"/>
              <a:t>‹#›</a:t>
            </a:fld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4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Introduction to </a:t>
            </a:r>
            <a:br>
              <a:rPr lang="en-US" sz="4800" b="1" dirty="0" smtClean="0"/>
            </a:br>
            <a:r>
              <a:rPr lang="en-US" sz="4800" b="1" dirty="0" smtClean="0"/>
              <a:t>Deep Learning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Vishal Gaurav,</a:t>
            </a:r>
          </a:p>
          <a:p>
            <a:r>
              <a:rPr lang="en-US" dirty="0" smtClean="0"/>
              <a:t>PhD Student, Shibata Lab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08" y="357580"/>
            <a:ext cx="2964793" cy="65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4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 Propagation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Multiply-add process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Dot product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 propagation for one data point at a time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is the prediction for that data point</a:t>
            </a:r>
          </a:p>
          <a:p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9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Activation Functions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700784"/>
            <a:ext cx="7404653" cy="439521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vs Non-linear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874" y="2557914"/>
            <a:ext cx="5174428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3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Activation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Applied to node inputs to produce node output</a:t>
            </a: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Sigmoid,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tanh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leakyRelu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etc..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395728" y="2529840"/>
            <a:ext cx="667512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95728" y="4072128"/>
            <a:ext cx="667512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62284" y="4072128"/>
            <a:ext cx="1706996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dirty="0" err="1" smtClean="0"/>
              <a:t>anh</a:t>
            </a:r>
            <a:r>
              <a:rPr lang="en-US" dirty="0" smtClean="0"/>
              <a:t>(-2+3)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962283" y="2529840"/>
            <a:ext cx="1610403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dirty="0" err="1" smtClean="0"/>
              <a:t>anh</a:t>
            </a:r>
            <a:r>
              <a:rPr lang="en-US" dirty="0" smtClean="0"/>
              <a:t>(2+3)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15139" y="3269240"/>
            <a:ext cx="667512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38564" y="2681716"/>
            <a:ext cx="117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Children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99129" y="4207502"/>
            <a:ext cx="125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Accounts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17569" y="2847352"/>
            <a:ext cx="99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90641" y="3392899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Transactions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6"/>
            <a:endCxn id="6" idx="2"/>
          </p:cNvCxnSpPr>
          <p:nvPr/>
        </p:nvCxnSpPr>
        <p:spPr>
          <a:xfrm>
            <a:off x="3063240" y="2849880"/>
            <a:ext cx="899044" cy="154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6" idx="2"/>
          </p:cNvCxnSpPr>
          <p:nvPr/>
        </p:nvCxnSpPr>
        <p:spPr>
          <a:xfrm>
            <a:off x="3063240" y="4392168"/>
            <a:ext cx="8990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7" idx="2"/>
          </p:cNvCxnSpPr>
          <p:nvPr/>
        </p:nvCxnSpPr>
        <p:spPr>
          <a:xfrm>
            <a:off x="3063240" y="2849880"/>
            <a:ext cx="899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7" idx="2"/>
          </p:cNvCxnSpPr>
          <p:nvPr/>
        </p:nvCxnSpPr>
        <p:spPr>
          <a:xfrm flipV="1">
            <a:off x="3063240" y="2849880"/>
            <a:ext cx="899043" cy="154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8" idx="2"/>
          </p:cNvCxnSpPr>
          <p:nvPr/>
        </p:nvCxnSpPr>
        <p:spPr>
          <a:xfrm>
            <a:off x="5572686" y="2849880"/>
            <a:ext cx="442453" cy="739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8" idx="2"/>
          </p:cNvCxnSpPr>
          <p:nvPr/>
        </p:nvCxnSpPr>
        <p:spPr>
          <a:xfrm flipV="1">
            <a:off x="5669280" y="3589280"/>
            <a:ext cx="345859" cy="80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15639" y="255548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98981" y="306576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77167" y="3691127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32736" y="42877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38378" y="303201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07119" y="3762231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1" y="362712"/>
            <a:ext cx="7406640" cy="92583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(Rectified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inear Units)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7251" y="3712464"/>
                <a:ext cx="7404653" cy="2383536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Defined as the positive part of its argument:</a:t>
                </a: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:r>
                  <a:rPr lang="en-US" sz="2400" i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input to neuron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Introduced by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Hahnloser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et. Al. in 2000 paper in NATURE.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function and its derivative both are monotonic</a:t>
                </a:r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3712464"/>
                <a:ext cx="7404653" cy="2383536"/>
              </a:xfrm>
              <a:blipFill rotWithShape="0">
                <a:blip r:embed="rId2"/>
                <a:stretch>
                  <a:fillRect l="-329" t="-3581" b="-8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9" y="1133094"/>
            <a:ext cx="6915150" cy="257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Deeper Networks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89304" y="2261616"/>
            <a:ext cx="740664" cy="6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289304" y="4178808"/>
            <a:ext cx="740664" cy="6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81528" y="4178808"/>
            <a:ext cx="740664" cy="6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081528" y="2261616"/>
            <a:ext cx="740664" cy="6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26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962144" y="4178808"/>
            <a:ext cx="740664" cy="6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52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959096" y="2261616"/>
            <a:ext cx="740664" cy="6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345936" y="3316224"/>
            <a:ext cx="777240" cy="6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364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Arrow Connector 11"/>
          <p:cNvCxnSpPr>
            <a:stCxn id="4" idx="6"/>
            <a:endCxn id="7" idx="2"/>
          </p:cNvCxnSpPr>
          <p:nvPr/>
        </p:nvCxnSpPr>
        <p:spPr>
          <a:xfrm>
            <a:off x="2029968" y="2599944"/>
            <a:ext cx="1051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6" idx="2"/>
          </p:cNvCxnSpPr>
          <p:nvPr/>
        </p:nvCxnSpPr>
        <p:spPr>
          <a:xfrm>
            <a:off x="2029968" y="2599944"/>
            <a:ext cx="1051560" cy="1917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6" idx="2"/>
          </p:cNvCxnSpPr>
          <p:nvPr/>
        </p:nvCxnSpPr>
        <p:spPr>
          <a:xfrm>
            <a:off x="2029968" y="4517136"/>
            <a:ext cx="1051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6"/>
            <a:endCxn id="7" idx="2"/>
          </p:cNvCxnSpPr>
          <p:nvPr/>
        </p:nvCxnSpPr>
        <p:spPr>
          <a:xfrm flipV="1">
            <a:off x="2029968" y="2599944"/>
            <a:ext cx="1051560" cy="1917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6"/>
            <a:endCxn id="9" idx="2"/>
          </p:cNvCxnSpPr>
          <p:nvPr/>
        </p:nvCxnSpPr>
        <p:spPr>
          <a:xfrm flipV="1">
            <a:off x="3822192" y="2599944"/>
            <a:ext cx="1136904" cy="1917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3822192" y="2599944"/>
            <a:ext cx="1139952" cy="1917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9" idx="2"/>
          </p:cNvCxnSpPr>
          <p:nvPr/>
        </p:nvCxnSpPr>
        <p:spPr>
          <a:xfrm>
            <a:off x="3822192" y="2599944"/>
            <a:ext cx="11369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6"/>
            <a:endCxn id="10" idx="2"/>
          </p:cNvCxnSpPr>
          <p:nvPr/>
        </p:nvCxnSpPr>
        <p:spPr>
          <a:xfrm>
            <a:off x="5699760" y="2599944"/>
            <a:ext cx="646176" cy="1054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6"/>
            <a:endCxn id="10" idx="2"/>
          </p:cNvCxnSpPr>
          <p:nvPr/>
        </p:nvCxnSpPr>
        <p:spPr>
          <a:xfrm flipV="1">
            <a:off x="5702808" y="3654552"/>
            <a:ext cx="643128" cy="862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  <a:endCxn id="8" idx="2"/>
          </p:cNvCxnSpPr>
          <p:nvPr/>
        </p:nvCxnSpPr>
        <p:spPr>
          <a:xfrm>
            <a:off x="3822192" y="4517136"/>
            <a:ext cx="11399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94960" y="230428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97824" y="292250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13248" y="444346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-5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70386" y="361945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24528" y="24889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27574" y="29953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02441" y="444472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45152" y="390448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64612" y="27536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-3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46366" y="4103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76272" y="5340096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Calculated with RELU activation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5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Representation learning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networks internally build representation of patterns in the data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Partially replace the need for feature engineering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Subsequent layers build increasingly sophisticated representation of raw data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37" y="3588795"/>
            <a:ext cx="4381880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7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Learning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Modeler doesn’t need to specify the interactions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you train the model, the neural network gets weights that find the relevant patterns to make better predictions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66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 Propagation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Generative equation</a:t>
                </a: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Where x is input data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is label/target/ output vector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 and b are weights and bias</a:t>
                </a:r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29" t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65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Decent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Loss function:</a:t>
                </a: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prefer to use convex loss function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Cost function: its just average of loss</a:t>
                </a: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29" t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3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Decent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Parameter Update:</a:t>
                </a: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𝛿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𝛿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" indent="0">
                  <a:buNone/>
                </a:pPr>
                <a:endParaRPr lang="en-US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𝛿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𝛿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:r>
                  <a:rPr lang="el-GR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α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learning rate.</a:t>
                </a:r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29" t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9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Learning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AI?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Symbolic AI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4" name="Oval 3"/>
          <p:cNvSpPr/>
          <p:nvPr/>
        </p:nvSpPr>
        <p:spPr>
          <a:xfrm>
            <a:off x="4568987" y="1612130"/>
            <a:ext cx="3877056" cy="26746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Artificial Intelligence</a:t>
            </a: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5565683" y="2480810"/>
            <a:ext cx="2468880" cy="15544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Machine Learning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123467" y="3258050"/>
            <a:ext cx="1664208" cy="70408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02457" y="3859768"/>
            <a:ext cx="1737360" cy="85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Classical Programming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02457" y="4918210"/>
            <a:ext cx="1737360" cy="85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1782" y="3850624"/>
            <a:ext cx="69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7334" y="436726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  <a:endCxn id="8" idx="1"/>
          </p:cNvCxnSpPr>
          <p:nvPr/>
        </p:nvCxnSpPr>
        <p:spPr>
          <a:xfrm>
            <a:off x="1320820" y="4035290"/>
            <a:ext cx="381637" cy="24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  <a:endCxn id="8" idx="1"/>
          </p:cNvCxnSpPr>
          <p:nvPr/>
        </p:nvCxnSpPr>
        <p:spPr>
          <a:xfrm flipV="1">
            <a:off x="1295268" y="4284964"/>
            <a:ext cx="407189" cy="26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23" idx="1"/>
          </p:cNvCxnSpPr>
          <p:nvPr/>
        </p:nvCxnSpPr>
        <p:spPr>
          <a:xfrm>
            <a:off x="3439817" y="4284964"/>
            <a:ext cx="31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57340" y="410029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05713" y="5158740"/>
            <a:ext cx="69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72886" y="491028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2757" y="5412069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6" idx="3"/>
            <a:endCxn id="9" idx="1"/>
          </p:cNvCxnSpPr>
          <p:nvPr/>
        </p:nvCxnSpPr>
        <p:spPr>
          <a:xfrm>
            <a:off x="1320820" y="5094946"/>
            <a:ext cx="381637" cy="24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9" idx="1"/>
          </p:cNvCxnSpPr>
          <p:nvPr/>
        </p:nvCxnSpPr>
        <p:spPr>
          <a:xfrm flipV="1">
            <a:off x="1468542" y="5343406"/>
            <a:ext cx="233915" cy="25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3"/>
            <a:endCxn id="35" idx="1"/>
          </p:cNvCxnSpPr>
          <p:nvPr/>
        </p:nvCxnSpPr>
        <p:spPr>
          <a:xfrm>
            <a:off x="3439817" y="5343406"/>
            <a:ext cx="465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 CNN classification for MNIST dataset. You can either use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Visualize the activation output of each layer.</a:t>
            </a:r>
          </a:p>
        </p:txBody>
      </p:sp>
    </p:spTree>
    <p:extLst>
      <p:ext uri="{BB962C8B-B14F-4D97-AF65-F5344CB8AC3E}">
        <p14:creationId xmlns:p14="http://schemas.microsoft.com/office/powerpoint/2010/main" val="3402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 parameter Tuning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Parameters: W, b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Hyper Parameters: </a:t>
            </a:r>
          </a:p>
          <a:p>
            <a:pPr lvl="1"/>
            <a:r>
              <a:rPr lang="el-GR" sz="2000" dirty="0">
                <a:solidFill>
                  <a:schemeClr val="tx1"/>
                </a:solidFill>
              </a:rPr>
              <a:t>α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#iteration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#hidden layers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#hidden units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Choice of activation function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733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Training/Dev/Test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063517"/>
              </p:ext>
            </p:extLst>
          </p:nvPr>
        </p:nvGraphicFramePr>
        <p:xfrm>
          <a:off x="1551051" y="1682496"/>
          <a:ext cx="601903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958"/>
                <a:gridCol w="1993041"/>
                <a:gridCol w="813039"/>
              </a:tblGrid>
              <a:tr h="8138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Training Set</a:t>
                      </a:r>
                      <a:endParaRPr lang="en-US" sz="28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Hold/Dev Set</a:t>
                      </a:r>
                      <a:endParaRPr lang="en-US" sz="28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</a:t>
                      </a:r>
                      <a:endParaRPr lang="en-US" sz="28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07910" y="2958375"/>
            <a:ext cx="1401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Prev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- 70/30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0678" y="2958375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Or 60/20/20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9227" y="3483864"/>
            <a:ext cx="2210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Big Data: 1,000,000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98/1/1 %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99.5/0.4/0.1%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867" y="4876389"/>
            <a:ext cx="509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Q: What to do if train/test distribution are different?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3544" y="5477256"/>
            <a:ext cx="5170774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</a:p>
          <a:p>
            <a:r>
              <a:rPr lang="en-US" dirty="0" smtClean="0"/>
              <a:t>Make sure dev and test come from same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31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316992"/>
            <a:ext cx="7406640" cy="13563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Bias/Variance Tradeoff 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Human Performance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0%</m:t>
                    </m:r>
                  </m:oMath>
                </a14:m>
                <a:endParaRPr lang="en-US" sz="2400" b="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Example 1</a:t>
                </a:r>
              </a:p>
              <a:p>
                <a:pPr lvl="1"/>
                <a:r>
                  <a:rPr lang="en-US" sz="22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Train error: 1% good</a:t>
                </a:r>
              </a:p>
              <a:p>
                <a:pPr lvl="1"/>
                <a:r>
                  <a:rPr lang="en-US" sz="22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Dev error: 11% poor</a:t>
                </a:r>
              </a:p>
              <a:p>
                <a:pPr lvl="1"/>
                <a:r>
                  <a:rPr lang="en-US" sz="22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High Variance</a:t>
                </a:r>
                <a:endParaRPr lang="en-US" sz="2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Example 2</a:t>
                </a:r>
              </a:p>
              <a:p>
                <a:pPr lvl="1"/>
                <a:r>
                  <a:rPr lang="en-US" sz="22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Train error: 15%</a:t>
                </a:r>
              </a:p>
              <a:p>
                <a:pPr lvl="1"/>
                <a:r>
                  <a:rPr lang="en-US" sz="22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Dev Error: 16%</a:t>
                </a:r>
              </a:p>
              <a:p>
                <a:pPr lvl="1"/>
                <a:r>
                  <a:rPr lang="en-US" sz="22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High Bias</a:t>
                </a:r>
                <a:endParaRPr lang="en-US" sz="2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29" t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/>
          <p:cNvSpPr/>
          <p:nvPr/>
        </p:nvSpPr>
        <p:spPr>
          <a:xfrm>
            <a:off x="4032504" y="2953512"/>
            <a:ext cx="118872" cy="54864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9577" y="2996999"/>
            <a:ext cx="1528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3675888" y="4303067"/>
            <a:ext cx="155448" cy="914400"/>
          </a:xfrm>
          <a:prstGeom prst="righ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68120" y="4529434"/>
            <a:ext cx="177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Under fitting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39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Regularization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Used when validation/dev error is more i.e. in case of overfitting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US" baseline="-250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regularization:</a:t>
                </a: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𝑊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𝑊𝑇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US" baseline="-250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regularization:</a:t>
                </a: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037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Dropout Regularization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667" y="1673352"/>
            <a:ext cx="7404653" cy="4038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 with layer 3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KeepProb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=0.8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d3 =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np.random.rand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(a3.shape[0],a3.shape[1])&lt;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KeepProb</a:t>
            </a: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d3 will be a Boolean array but in python the multiply works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a3 = </a:t>
            </a:r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np.multiply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(a3,d3) #a3*=d3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 wise multiply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test time : no dropout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2536" y="5477256"/>
            <a:ext cx="4354077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Cons: cost function is no longer well defined</a:t>
            </a:r>
          </a:p>
          <a:p>
            <a:r>
              <a:rPr lang="en-US" dirty="0" smtClean="0"/>
              <a:t>It is no longer monotonically decreasing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65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regularization techniques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Augmentation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Early stopping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Normalization of Input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Weighted initialization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982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Optimizers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Moment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RMSprop</a:t>
            </a: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ADAM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438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Weighted/Exponential/moving average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It is also called weighted average or exponentially weighted average or moving average</a:t>
                </a: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+(1−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implementation:</a:t>
                </a:r>
              </a:p>
              <a:p>
                <a:pPr marL="3429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   </a:t>
                </a:r>
                <a:r>
                  <a:rPr lang="en-US" dirty="0" err="1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</a:t>
                </a:r>
                <a:r>
                  <a:rPr lang="en-US" baseline="-25000" dirty="0" err="1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θ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0</a:t>
                </a:r>
              </a:p>
              <a:p>
                <a:pPr marL="3429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    Keep{</a:t>
                </a:r>
              </a:p>
              <a:p>
                <a:pPr marL="3429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	      </a:t>
                </a:r>
                <a:r>
                  <a:rPr lang="en-US" dirty="0" err="1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gotNext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l-GR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θ</a:t>
                </a:r>
                <a:r>
                  <a:rPr lang="en-US" baseline="-250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b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θ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θ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+(1−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      }</a:t>
                </a:r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62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243584" y="5458968"/>
            <a:ext cx="634737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Note: It is memory efficient. No need to keep track of every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69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Bias correction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+(1−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</a:t>
                </a:r>
                <a:r>
                  <a:rPr lang="en-US" sz="2400" baseline="-250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0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</a:t>
                </a:r>
                <a:r>
                  <a:rPr lang="en-US" sz="2400" baseline="-250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0 + 0.02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</a:t>
                </a:r>
                <a:r>
                  <a:rPr lang="en-US" sz="2400" baseline="-250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0.98 V</a:t>
                </a:r>
                <a:r>
                  <a:rPr lang="en-US" sz="2400" baseline="-250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+ 0.02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" indent="0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=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0.0196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+ 0.02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Bias correction </a:t>
                </a:r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29" t="-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79576" y="5600438"/>
            <a:ext cx="302486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Note: Use only when t is small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5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representation from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ML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data points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 of the expected output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way to measure weather the algorithm is doing a good job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DL is a mathematical framework for learning representation from </a:t>
            </a: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1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GD with momentum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Always works better in terms of speed than GD without momentum.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Momentum: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On iteration t: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dW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db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on current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minibatch</a:t>
                </a:r>
                <a:endParaRPr lang="en-US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𝑑𝑊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𝑑𝑊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𝑑𝑊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</m:oMath>
                </a14:m>
                <a:endParaRPr lang="en-US" sz="2400" b="0" i="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1−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Update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W,b</a:t>
                </a:r>
                <a:endParaRPr lang="en-US" sz="24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𝑑𝑊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b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29" t="-2115" b="-1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1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106" y="374606"/>
            <a:ext cx="7406640" cy="102649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192274" y="2898648"/>
            <a:ext cx="1593342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92274" y="3758946"/>
            <a:ext cx="1593342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 Balance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92274" y="4619244"/>
            <a:ext cx="1782318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Retirement status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192274" y="5369052"/>
            <a:ext cx="1782318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….</a:t>
            </a:r>
          </a:p>
        </p:txBody>
      </p:sp>
      <p:sp>
        <p:nvSpPr>
          <p:cNvPr id="8" name="Oval 7"/>
          <p:cNvSpPr/>
          <p:nvPr/>
        </p:nvSpPr>
        <p:spPr>
          <a:xfrm>
            <a:off x="5279898" y="3758946"/>
            <a:ext cx="1980438" cy="785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transactions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6"/>
            <a:endCxn id="8" idx="2"/>
          </p:cNvCxnSpPr>
          <p:nvPr/>
        </p:nvCxnSpPr>
        <p:spPr>
          <a:xfrm>
            <a:off x="3785616" y="3214116"/>
            <a:ext cx="1494282" cy="93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8" idx="2"/>
          </p:cNvCxnSpPr>
          <p:nvPr/>
        </p:nvCxnSpPr>
        <p:spPr>
          <a:xfrm>
            <a:off x="3785616" y="4074414"/>
            <a:ext cx="1494282" cy="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8" idx="2"/>
          </p:cNvCxnSpPr>
          <p:nvPr/>
        </p:nvCxnSpPr>
        <p:spPr>
          <a:xfrm flipV="1">
            <a:off x="3974592" y="4151757"/>
            <a:ext cx="1305306" cy="78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6"/>
          </p:cNvCxnSpPr>
          <p:nvPr/>
        </p:nvCxnSpPr>
        <p:spPr>
          <a:xfrm flipV="1">
            <a:off x="3974592" y="4151757"/>
            <a:ext cx="1305306" cy="153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0385" y="1759541"/>
            <a:ext cx="8140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Imagine you work for a 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to predict how many transaction each customer will make next year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537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538" y="234696"/>
            <a:ext cx="7406640" cy="13563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Interaction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947" y="1591056"/>
            <a:ext cx="7404653" cy="4626864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Neural Networks account for interactions really well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learning uses especially powerful neural networks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Audio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code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Course structure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we focus on conceptual knowledge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Debug and tune deep learning models on conventional prediction problems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 the foundation for progressing towards modern applications</a:t>
            </a:r>
          </a:p>
          <a:p>
            <a:pPr lvl="1"/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3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324500"/>
            <a:ext cx="7406640" cy="13563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learning models capture interactions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942770" y="2030061"/>
            <a:ext cx="1593342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51738" y="2710930"/>
            <a:ext cx="1593342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 Balance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50011" y="3414111"/>
            <a:ext cx="1782318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Retirement status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57250" y="5530980"/>
            <a:ext cx="1782318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….</a:t>
            </a:r>
          </a:p>
        </p:txBody>
      </p:sp>
      <p:sp>
        <p:nvSpPr>
          <p:cNvPr id="8" name="Oval 7"/>
          <p:cNvSpPr/>
          <p:nvPr/>
        </p:nvSpPr>
        <p:spPr>
          <a:xfrm>
            <a:off x="5993130" y="3329293"/>
            <a:ext cx="1980438" cy="785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 of transactions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062574" y="3931734"/>
            <a:ext cx="838610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147924" y="161079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17920" y="160760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79333" y="1618416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062574" y="4811272"/>
            <a:ext cx="838610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4062574" y="3152780"/>
            <a:ext cx="838610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062574" y="2457407"/>
            <a:ext cx="838610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850011" y="4134756"/>
            <a:ext cx="1782318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….</a:t>
            </a:r>
          </a:p>
        </p:txBody>
      </p:sp>
      <p:sp>
        <p:nvSpPr>
          <p:cNvPr id="48" name="Oval 47"/>
          <p:cNvSpPr/>
          <p:nvPr/>
        </p:nvSpPr>
        <p:spPr>
          <a:xfrm>
            <a:off x="857250" y="4824224"/>
            <a:ext cx="1782318" cy="630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….</a:t>
            </a:r>
          </a:p>
        </p:txBody>
      </p:sp>
      <p:cxnSp>
        <p:nvCxnSpPr>
          <p:cNvPr id="50" name="Straight Arrow Connector 49"/>
          <p:cNvCxnSpPr>
            <a:stCxn id="4" idx="6"/>
            <a:endCxn id="46" idx="2"/>
          </p:cNvCxnSpPr>
          <p:nvPr/>
        </p:nvCxnSpPr>
        <p:spPr>
          <a:xfrm>
            <a:off x="2536112" y="2345529"/>
            <a:ext cx="1526462" cy="42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6"/>
            <a:endCxn id="45" idx="2"/>
          </p:cNvCxnSpPr>
          <p:nvPr/>
        </p:nvCxnSpPr>
        <p:spPr>
          <a:xfrm>
            <a:off x="2536112" y="2345529"/>
            <a:ext cx="1526462" cy="1122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" idx="6"/>
            <a:endCxn id="13" idx="2"/>
          </p:cNvCxnSpPr>
          <p:nvPr/>
        </p:nvCxnSpPr>
        <p:spPr>
          <a:xfrm>
            <a:off x="2536112" y="2345529"/>
            <a:ext cx="1526462" cy="190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6"/>
            <a:endCxn id="44" idx="2"/>
          </p:cNvCxnSpPr>
          <p:nvPr/>
        </p:nvCxnSpPr>
        <p:spPr>
          <a:xfrm>
            <a:off x="2536112" y="2345529"/>
            <a:ext cx="1526462" cy="2781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" idx="6"/>
            <a:endCxn id="46" idx="2"/>
          </p:cNvCxnSpPr>
          <p:nvPr/>
        </p:nvCxnSpPr>
        <p:spPr>
          <a:xfrm flipV="1">
            <a:off x="2545080" y="2772875"/>
            <a:ext cx="1517494" cy="253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6"/>
            <a:endCxn id="45" idx="2"/>
          </p:cNvCxnSpPr>
          <p:nvPr/>
        </p:nvCxnSpPr>
        <p:spPr>
          <a:xfrm>
            <a:off x="2545080" y="3026398"/>
            <a:ext cx="1517494" cy="441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" idx="6"/>
            <a:endCxn id="13" idx="2"/>
          </p:cNvCxnSpPr>
          <p:nvPr/>
        </p:nvCxnSpPr>
        <p:spPr>
          <a:xfrm>
            <a:off x="2545080" y="3026398"/>
            <a:ext cx="1517494" cy="1220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" idx="6"/>
            <a:endCxn id="44" idx="2"/>
          </p:cNvCxnSpPr>
          <p:nvPr/>
        </p:nvCxnSpPr>
        <p:spPr>
          <a:xfrm>
            <a:off x="2545080" y="3026398"/>
            <a:ext cx="1517494" cy="2100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" idx="6"/>
            <a:endCxn id="44" idx="2"/>
          </p:cNvCxnSpPr>
          <p:nvPr/>
        </p:nvCxnSpPr>
        <p:spPr>
          <a:xfrm flipV="1">
            <a:off x="2639568" y="5126740"/>
            <a:ext cx="1423006" cy="719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" idx="6"/>
            <a:endCxn id="13" idx="2"/>
          </p:cNvCxnSpPr>
          <p:nvPr/>
        </p:nvCxnSpPr>
        <p:spPr>
          <a:xfrm flipV="1">
            <a:off x="2639568" y="4247202"/>
            <a:ext cx="1423006" cy="1599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" idx="6"/>
            <a:endCxn id="45" idx="2"/>
          </p:cNvCxnSpPr>
          <p:nvPr/>
        </p:nvCxnSpPr>
        <p:spPr>
          <a:xfrm flipV="1">
            <a:off x="2639568" y="3468248"/>
            <a:ext cx="1423006" cy="237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" idx="6"/>
            <a:endCxn id="46" idx="2"/>
          </p:cNvCxnSpPr>
          <p:nvPr/>
        </p:nvCxnSpPr>
        <p:spPr>
          <a:xfrm flipV="1">
            <a:off x="2639568" y="2772875"/>
            <a:ext cx="1423006" cy="3073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5400000">
            <a:off x="2980944" y="4045047"/>
            <a:ext cx="50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cxnSp>
        <p:nvCxnSpPr>
          <p:cNvPr id="86" name="Straight Arrow Connector 85"/>
          <p:cNvCxnSpPr>
            <a:stCxn id="46" idx="6"/>
            <a:endCxn id="8" idx="1"/>
          </p:cNvCxnSpPr>
          <p:nvPr/>
        </p:nvCxnSpPr>
        <p:spPr>
          <a:xfrm>
            <a:off x="4901184" y="2772875"/>
            <a:ext cx="1381974" cy="67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5" idx="6"/>
            <a:endCxn id="8" idx="2"/>
          </p:cNvCxnSpPr>
          <p:nvPr/>
        </p:nvCxnSpPr>
        <p:spPr>
          <a:xfrm>
            <a:off x="4901184" y="3468248"/>
            <a:ext cx="1091946" cy="25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3" idx="6"/>
            <a:endCxn id="8" idx="2"/>
          </p:cNvCxnSpPr>
          <p:nvPr/>
        </p:nvCxnSpPr>
        <p:spPr>
          <a:xfrm flipV="1">
            <a:off x="4901184" y="3722104"/>
            <a:ext cx="1091946" cy="525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4" idx="6"/>
            <a:endCxn id="8" idx="3"/>
          </p:cNvCxnSpPr>
          <p:nvPr/>
        </p:nvCxnSpPr>
        <p:spPr>
          <a:xfrm flipV="1">
            <a:off x="4901184" y="3999863"/>
            <a:ext cx="1381974" cy="1126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1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42" grpId="0"/>
      <p:bldP spid="43" grpId="0"/>
      <p:bldP spid="44" grpId="0" animBg="1"/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498" y="287274"/>
            <a:ext cx="4844034" cy="5654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Quiz?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22498" y="2601468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22498" y="1691640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7794" y="4416552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#Accounts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794" y="5257800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 Children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1904" y="4023360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1904" y="4837176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1904" y="5650992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07202" y="4809744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07202" y="2052828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7794" y="1691640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 Accounts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3"/>
            <a:endCxn id="5" idx="1"/>
          </p:cNvCxnSpPr>
          <p:nvPr/>
        </p:nvCxnSpPr>
        <p:spPr>
          <a:xfrm>
            <a:off x="2212848" y="1888236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37794" y="2601468"/>
            <a:ext cx="1575054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 Children 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3"/>
            <a:endCxn id="4" idx="1"/>
          </p:cNvCxnSpPr>
          <p:nvPr/>
        </p:nvCxnSpPr>
        <p:spPr>
          <a:xfrm>
            <a:off x="2212848" y="2798064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</p:cNvCxnSpPr>
          <p:nvPr/>
        </p:nvCxnSpPr>
        <p:spPr>
          <a:xfrm flipV="1">
            <a:off x="2212848" y="1888236"/>
            <a:ext cx="1009650" cy="909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  <a:endCxn id="4" idx="1"/>
          </p:cNvCxnSpPr>
          <p:nvPr/>
        </p:nvCxnSpPr>
        <p:spPr>
          <a:xfrm>
            <a:off x="2212848" y="1888236"/>
            <a:ext cx="1009650" cy="909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12" idx="1"/>
          </p:cNvCxnSpPr>
          <p:nvPr/>
        </p:nvCxnSpPr>
        <p:spPr>
          <a:xfrm>
            <a:off x="4797552" y="1888236"/>
            <a:ext cx="1009650" cy="361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3"/>
            <a:endCxn id="12" idx="1"/>
          </p:cNvCxnSpPr>
          <p:nvPr/>
        </p:nvCxnSpPr>
        <p:spPr>
          <a:xfrm flipV="1">
            <a:off x="4797552" y="2249424"/>
            <a:ext cx="1009650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3"/>
            <a:endCxn id="11" idx="1"/>
          </p:cNvCxnSpPr>
          <p:nvPr/>
        </p:nvCxnSpPr>
        <p:spPr>
          <a:xfrm>
            <a:off x="4616958" y="4219956"/>
            <a:ext cx="1190244" cy="786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3"/>
            <a:endCxn id="11" idx="1"/>
          </p:cNvCxnSpPr>
          <p:nvPr/>
        </p:nvCxnSpPr>
        <p:spPr>
          <a:xfrm flipV="1">
            <a:off x="4616958" y="5006340"/>
            <a:ext cx="1190244" cy="27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3"/>
            <a:endCxn id="11" idx="1"/>
          </p:cNvCxnSpPr>
          <p:nvPr/>
        </p:nvCxnSpPr>
        <p:spPr>
          <a:xfrm flipV="1">
            <a:off x="4616958" y="5006340"/>
            <a:ext cx="1190244" cy="841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3"/>
            <a:endCxn id="8" idx="1"/>
          </p:cNvCxnSpPr>
          <p:nvPr/>
        </p:nvCxnSpPr>
        <p:spPr>
          <a:xfrm flipV="1">
            <a:off x="2212848" y="4219956"/>
            <a:ext cx="829056" cy="393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</p:cNvCxnSpPr>
          <p:nvPr/>
        </p:nvCxnSpPr>
        <p:spPr>
          <a:xfrm flipV="1">
            <a:off x="2212848" y="4219955"/>
            <a:ext cx="829056" cy="1234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3"/>
            <a:endCxn id="9" idx="1"/>
          </p:cNvCxnSpPr>
          <p:nvPr/>
        </p:nvCxnSpPr>
        <p:spPr>
          <a:xfrm>
            <a:off x="2212848" y="4613148"/>
            <a:ext cx="829056" cy="420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3"/>
            <a:endCxn id="9" idx="1"/>
          </p:cNvCxnSpPr>
          <p:nvPr/>
        </p:nvCxnSpPr>
        <p:spPr>
          <a:xfrm flipV="1">
            <a:off x="2212848" y="5033772"/>
            <a:ext cx="829056" cy="420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3"/>
            <a:endCxn id="10" idx="1"/>
          </p:cNvCxnSpPr>
          <p:nvPr/>
        </p:nvCxnSpPr>
        <p:spPr>
          <a:xfrm>
            <a:off x="2212848" y="5454396"/>
            <a:ext cx="829056" cy="393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" idx="3"/>
            <a:endCxn id="10" idx="1"/>
          </p:cNvCxnSpPr>
          <p:nvPr/>
        </p:nvCxnSpPr>
        <p:spPr>
          <a:xfrm>
            <a:off x="2212848" y="4613148"/>
            <a:ext cx="829056" cy="1234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37560" y="103327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352377" y="344371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20496" y="1210294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24836" y="379754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234848" y="1295662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099903" y="3671316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025896" y="121793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025896" y="3671316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2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 Propagation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237" y="1682496"/>
            <a:ext cx="7404653" cy="85953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Bank transaction example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Only using #children and # Accounts</a:t>
            </a:r>
          </a:p>
        </p:txBody>
      </p:sp>
      <p:sp>
        <p:nvSpPr>
          <p:cNvPr id="4" name="Oval 3"/>
          <p:cNvSpPr/>
          <p:nvPr/>
        </p:nvSpPr>
        <p:spPr>
          <a:xfrm>
            <a:off x="2596896" y="3078480"/>
            <a:ext cx="667512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96896" y="4620768"/>
            <a:ext cx="667512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63452" y="4620768"/>
            <a:ext cx="667512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163452" y="3078480"/>
            <a:ext cx="667512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5730009" y="3816096"/>
            <a:ext cx="667512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39732" y="3230356"/>
            <a:ext cx="117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Children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00297" y="4756142"/>
            <a:ext cx="125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Accounts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55064" y="2697480"/>
            <a:ext cx="72821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90513" y="3349228"/>
            <a:ext cx="99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84264" y="410565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Transactions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01344" y="269748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6"/>
            <a:endCxn id="6" idx="2"/>
          </p:cNvCxnSpPr>
          <p:nvPr/>
        </p:nvCxnSpPr>
        <p:spPr>
          <a:xfrm>
            <a:off x="3264408" y="3398520"/>
            <a:ext cx="899044" cy="154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6"/>
            <a:endCxn id="6" idx="2"/>
          </p:cNvCxnSpPr>
          <p:nvPr/>
        </p:nvCxnSpPr>
        <p:spPr>
          <a:xfrm>
            <a:off x="3264408" y="4940808"/>
            <a:ext cx="8990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  <a:endCxn id="7" idx="2"/>
          </p:cNvCxnSpPr>
          <p:nvPr/>
        </p:nvCxnSpPr>
        <p:spPr>
          <a:xfrm>
            <a:off x="3264408" y="3398520"/>
            <a:ext cx="8990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7" idx="2"/>
          </p:cNvCxnSpPr>
          <p:nvPr/>
        </p:nvCxnSpPr>
        <p:spPr>
          <a:xfrm flipV="1">
            <a:off x="3264408" y="3398520"/>
            <a:ext cx="899044" cy="154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6"/>
            <a:endCxn id="8" idx="2"/>
          </p:cNvCxnSpPr>
          <p:nvPr/>
        </p:nvCxnSpPr>
        <p:spPr>
          <a:xfrm>
            <a:off x="4830964" y="3398520"/>
            <a:ext cx="899045" cy="737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6"/>
            <a:endCxn id="8" idx="2"/>
          </p:cNvCxnSpPr>
          <p:nvPr/>
        </p:nvCxnSpPr>
        <p:spPr>
          <a:xfrm flipV="1">
            <a:off x="4830964" y="4136136"/>
            <a:ext cx="899045" cy="804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16807" y="310412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00149" y="361440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78335" y="4239767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33904" y="483639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17893" y="352448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35602" y="455728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1_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2071</TotalTime>
  <Words>734</Words>
  <Application>Microsoft Office PowerPoint</Application>
  <PresentationFormat>On-screen Show (4:3)</PresentationFormat>
  <Paragraphs>269</Paragraphs>
  <Slides>30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Corbel</vt:lpstr>
      <vt:lpstr>Basis</vt:lpstr>
      <vt:lpstr>1_Basis</vt:lpstr>
      <vt:lpstr>Introduction to  Deep Learning</vt:lpstr>
      <vt:lpstr>Deep Learning</vt:lpstr>
      <vt:lpstr>Learning representation from data</vt:lpstr>
      <vt:lpstr>Introduction</vt:lpstr>
      <vt:lpstr>Interaction</vt:lpstr>
      <vt:lpstr>Course structure</vt:lpstr>
      <vt:lpstr>Deep learning models capture interactions</vt:lpstr>
      <vt:lpstr>Quiz?</vt:lpstr>
      <vt:lpstr>Forward Propagation</vt:lpstr>
      <vt:lpstr>Forward Propagation</vt:lpstr>
      <vt:lpstr>Activation Functions</vt:lpstr>
      <vt:lpstr>Activation function</vt:lpstr>
      <vt:lpstr>ReLU (Rectified Linear Units)</vt:lpstr>
      <vt:lpstr>Deeper Networks</vt:lpstr>
      <vt:lpstr>Representation learning</vt:lpstr>
      <vt:lpstr>Deep Learning</vt:lpstr>
      <vt:lpstr>Back Propagation</vt:lpstr>
      <vt:lpstr>Gradient Decent</vt:lpstr>
      <vt:lpstr>Gradient Decent</vt:lpstr>
      <vt:lpstr>Assignments</vt:lpstr>
      <vt:lpstr>Hyper parameter Tuning</vt:lpstr>
      <vt:lpstr>Training/Dev/Test</vt:lpstr>
      <vt:lpstr>Bias/Variance Tradeoff </vt:lpstr>
      <vt:lpstr>Regularization</vt:lpstr>
      <vt:lpstr>Dropout Regularization </vt:lpstr>
      <vt:lpstr>Other regularization techniques</vt:lpstr>
      <vt:lpstr>Optimizers</vt:lpstr>
      <vt:lpstr>Weighted/Exponential/moving average</vt:lpstr>
      <vt:lpstr>Bias correction</vt:lpstr>
      <vt:lpstr>GD with momentum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</dc:title>
  <dc:creator>Vishal Gaurav</dc:creator>
  <cp:lastModifiedBy>Vishal Gaurav</cp:lastModifiedBy>
  <cp:revision>39</cp:revision>
  <dcterms:created xsi:type="dcterms:W3CDTF">2018-06-30T06:45:37Z</dcterms:created>
  <dcterms:modified xsi:type="dcterms:W3CDTF">2018-07-08T05:54:16Z</dcterms:modified>
</cp:coreProperties>
</file>