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Squada One" charset="1" panose="02000000000000000000"/>
      <p:regular r:id="rId20"/>
    </p:embeddedFont>
    <p:embeddedFont>
      <p:font typeface="Klima Bold" charset="1" panose="02010503040200000003"/>
      <p:regular r:id="rId21"/>
    </p:embeddedFont>
    <p:embeddedFont>
      <p:font typeface="Klima" charset="1" panose="020105030402000000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790472"/>
            <a:ext cx="3502132" cy="3496528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5B9E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09650"/>
            <a:ext cx="11275080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526"/>
              </a:lnSpc>
            </a:pPr>
            <a:r>
              <a:rPr lang="en-US" sz="10438" spc="208">
                <a:solidFill>
                  <a:srgbClr val="35B9E8"/>
                </a:solidFill>
                <a:latin typeface="Squada One"/>
                <a:ea typeface="Squada One"/>
                <a:cs typeface="Squada One"/>
                <a:sym typeface="Squada One"/>
              </a:rPr>
              <a:t>AMERICAN EXPRESS</a:t>
            </a:r>
          </a:p>
          <a:p>
            <a:pPr algn="l" marL="0" indent="0" lvl="0">
              <a:lnSpc>
                <a:spcPts val="12526"/>
              </a:lnSpc>
            </a:pPr>
            <a:r>
              <a:rPr lang="en-US" sz="10438" spc="208">
                <a:solidFill>
                  <a:srgbClr val="35B9E8"/>
                </a:solidFill>
                <a:latin typeface="Squada One"/>
                <a:ea typeface="Squada One"/>
                <a:cs typeface="Squada One"/>
                <a:sym typeface="Squada One"/>
              </a:rPr>
              <a:t>DEFAULT PREDICTION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467863" y="8497790"/>
            <a:ext cx="10791437" cy="998149"/>
            <a:chOff x="0" y="0"/>
            <a:chExt cx="14388583" cy="133086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14388583" cy="780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593"/>
                </a:lnSpc>
              </a:pPr>
              <a:r>
                <a:rPr lang="en-US" b="true" sz="3281" spc="65">
                  <a:solidFill>
                    <a:srgbClr val="35B9E8"/>
                  </a:solidFill>
                  <a:latin typeface="Klima Bold"/>
                  <a:ea typeface="Klima Bold"/>
                  <a:cs typeface="Klima Bold"/>
                  <a:sym typeface="Klima Bold"/>
                </a:rPr>
                <a:t>A Transformer-Based Approach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709374" y="704206"/>
              <a:ext cx="12679210" cy="626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09"/>
                </a:lnSpc>
              </a:pPr>
              <a:r>
                <a:rPr lang="en-US" sz="2577" spc="38">
                  <a:solidFill>
                    <a:srgbClr val="35B9E8"/>
                  </a:solidFill>
                  <a:latin typeface="Klima"/>
                  <a:ea typeface="Klima"/>
                  <a:cs typeface="Klima"/>
                  <a:sym typeface="Klima"/>
                </a:rPr>
                <a:t>By: Mohamed Naoufal Mahfoudi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840477" y="-895577"/>
            <a:ext cx="8072794" cy="6491502"/>
            <a:chOff x="0" y="0"/>
            <a:chExt cx="10763725" cy="8655336"/>
          </a:xfrm>
        </p:grpSpPr>
        <p:grpSp>
          <p:nvGrpSpPr>
            <p:cNvPr name="Group 9" id="9"/>
            <p:cNvGrpSpPr/>
            <p:nvPr/>
          </p:nvGrpSpPr>
          <p:grpSpPr>
            <a:xfrm rot="2700000">
              <a:off x="5010073" y="5221574"/>
              <a:ext cx="6125442" cy="1485661"/>
              <a:chOff x="0" y="0"/>
              <a:chExt cx="26301750" cy="637921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35B9E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2700000">
              <a:off x="3946191" y="2040224"/>
              <a:ext cx="6125442" cy="1485661"/>
              <a:chOff x="0" y="0"/>
              <a:chExt cx="26301750" cy="637921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35B9E8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2700000">
              <a:off x="-371790" y="1948101"/>
              <a:ext cx="6125442" cy="1485661"/>
              <a:chOff x="0" y="0"/>
              <a:chExt cx="26301750" cy="63792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35B9E8"/>
              </a:solidFill>
            </p:spPr>
          </p:sp>
        </p:grpSp>
      </p:grpSp>
      <p:sp>
        <p:nvSpPr>
          <p:cNvPr name="TextBox 15" id="15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35B9E8"/>
                </a:solidFill>
                <a:latin typeface="Klima"/>
                <a:ea typeface="Klima"/>
                <a:cs typeface="Klima"/>
                <a:sym typeface="Klima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6991" y="1466947"/>
            <a:ext cx="13905752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132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UNDERSTANDING TRANSFORMERS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90730"/>
            <a:ext cx="8504598" cy="6884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b="true" sz="3600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What Are Transformers?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A type of neural network designed to handle sequential data efficiently.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They are particularly good at capturing long-range relationships in data.</a:t>
            </a:r>
          </a:p>
          <a:p>
            <a:pPr algn="l">
              <a:lnSpc>
                <a:spcPts val="3888"/>
              </a:lnSpc>
            </a:pPr>
            <a:r>
              <a:rPr lang="en-US" b="true" sz="3600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Why Use Them?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Ideal for modeling temporal dependencies in customer behavior.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Excellent at capturing complex relationships in high-dimensional data.</a:t>
            </a:r>
          </a:p>
        </p:txBody>
      </p:sp>
      <p:sp>
        <p:nvSpPr>
          <p:cNvPr name="Freeform 4" id="4" descr="A diagram of a key components of transformers  Description automatically generated"/>
          <p:cNvSpPr/>
          <p:nvPr/>
        </p:nvSpPr>
        <p:spPr>
          <a:xfrm flipH="false" flipV="false" rot="0">
            <a:off x="9772783" y="3826575"/>
            <a:ext cx="8515217" cy="3959575"/>
          </a:xfrm>
          <a:custGeom>
            <a:avLst/>
            <a:gdLst/>
            <a:ahLst/>
            <a:cxnLst/>
            <a:rect r="r" b="b" t="t" l="l"/>
            <a:pathLst>
              <a:path h="3959575" w="8515217">
                <a:moveTo>
                  <a:pt x="0" y="0"/>
                </a:moveTo>
                <a:lnTo>
                  <a:pt x="8515217" y="0"/>
                </a:lnTo>
                <a:lnTo>
                  <a:pt x="8515217" y="3959575"/>
                </a:lnTo>
                <a:lnTo>
                  <a:pt x="0" y="3959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2" r="0" b="-13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4666"/>
            <a:ext cx="6758387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132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MODEL DESIGN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42302"/>
            <a:ext cx="9331451" cy="737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b="true" sz="3599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Transformer Architecture:</a:t>
            </a:r>
          </a:p>
          <a:p>
            <a:pPr algn="l" marL="777234" indent="-388617" lvl="1">
              <a:lnSpc>
                <a:spcPts val="3887"/>
              </a:lnSpc>
              <a:buFont typeface="Arial"/>
              <a:buChar char="•"/>
            </a:pPr>
            <a:r>
              <a:rPr lang="en-US" b="true" sz="3599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Transformer Blocks:</a:t>
            </a:r>
            <a:r>
              <a:rPr lang="en-US" sz="3599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 Multi-head attention with feed-forward networks for capturing sequential dependencies.</a:t>
            </a:r>
          </a:p>
          <a:p>
            <a:pPr algn="l" marL="777234" indent="-388617" lvl="1">
              <a:lnSpc>
                <a:spcPts val="3887"/>
              </a:lnSpc>
              <a:buFont typeface="Arial"/>
              <a:buChar char="•"/>
            </a:pPr>
            <a:r>
              <a:rPr lang="en-US" b="true" sz="3599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Positional Encoding:</a:t>
            </a:r>
            <a:r>
              <a:rPr lang="en-US" sz="3599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 Adds temporal context for time-series data.</a:t>
            </a:r>
          </a:p>
          <a:p>
            <a:pPr algn="l">
              <a:lnSpc>
                <a:spcPts val="3887"/>
              </a:lnSpc>
            </a:pPr>
            <a:r>
              <a:rPr lang="en-US" b="true" sz="3599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Embedding Layers:</a:t>
            </a:r>
          </a:p>
          <a:p>
            <a:pPr algn="l" marL="777234" indent="-388617" lvl="1">
              <a:lnSpc>
                <a:spcPts val="3887"/>
              </a:lnSpc>
              <a:buFont typeface="Arial"/>
              <a:buChar char="•"/>
            </a:pPr>
            <a:r>
              <a:rPr lang="en-US" sz="3599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To convert categorical features into numerical representations.</a:t>
            </a:r>
          </a:p>
          <a:p>
            <a:pPr algn="l">
              <a:lnSpc>
                <a:spcPts val="3887"/>
              </a:lnSpc>
            </a:pPr>
            <a:r>
              <a:rPr lang="en-US" b="true" sz="3599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Classifier Network:</a:t>
            </a:r>
          </a:p>
          <a:p>
            <a:pPr algn="l" marL="777234" indent="-388617" lvl="1">
              <a:lnSpc>
                <a:spcPts val="3887"/>
              </a:lnSpc>
              <a:buFont typeface="Arial"/>
              <a:buChar char="•"/>
            </a:pPr>
            <a:r>
              <a:rPr lang="en-US" sz="3599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Fully connected layers with ReLU activations and dropout for regularization.</a:t>
            </a:r>
          </a:p>
          <a:p>
            <a:pPr algn="l" marL="777234" indent="-388617" lvl="1">
              <a:lnSpc>
                <a:spcPts val="3887"/>
              </a:lnSpc>
              <a:buFont typeface="Arial"/>
              <a:buChar char="•"/>
            </a:pPr>
            <a:r>
              <a:rPr lang="en-US" sz="3599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Output: A </a:t>
            </a:r>
            <a:r>
              <a:rPr lang="en-US" b="true" sz="3599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sigmoid</a:t>
            </a:r>
            <a:r>
              <a:rPr lang="en-US" sz="3599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 layer predicting default probabilities.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47238" y="9838220"/>
            <a:ext cx="69807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89"/>
              </a:lnSpc>
            </a:pPr>
            <a:r>
              <a:rPr lang="en-US" sz="2074" spc="31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11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887386" y="1147009"/>
            <a:ext cx="3213404" cy="5863006"/>
            <a:chOff x="0" y="0"/>
            <a:chExt cx="1607159" cy="29323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7159" cy="2932336"/>
            </a:xfrm>
            <a:custGeom>
              <a:avLst/>
              <a:gdLst/>
              <a:ahLst/>
              <a:cxnLst/>
              <a:rect r="r" b="b" t="t" l="l"/>
              <a:pathLst>
                <a:path h="2932336" w="1607159">
                  <a:moveTo>
                    <a:pt x="48185" y="0"/>
                  </a:moveTo>
                  <a:lnTo>
                    <a:pt x="1558974" y="0"/>
                  </a:lnTo>
                  <a:cubicBezTo>
                    <a:pt x="1571753" y="0"/>
                    <a:pt x="1584009" y="5077"/>
                    <a:pt x="1593046" y="14113"/>
                  </a:cubicBezTo>
                  <a:cubicBezTo>
                    <a:pt x="1602082" y="23150"/>
                    <a:pt x="1607159" y="35406"/>
                    <a:pt x="1607159" y="48185"/>
                  </a:cubicBezTo>
                  <a:lnTo>
                    <a:pt x="1607159" y="2884151"/>
                  </a:lnTo>
                  <a:cubicBezTo>
                    <a:pt x="1607159" y="2910763"/>
                    <a:pt x="1585586" y="2932336"/>
                    <a:pt x="1558974" y="2932336"/>
                  </a:cubicBezTo>
                  <a:lnTo>
                    <a:pt x="48185" y="2932336"/>
                  </a:lnTo>
                  <a:cubicBezTo>
                    <a:pt x="35406" y="2932336"/>
                    <a:pt x="23150" y="2927260"/>
                    <a:pt x="14113" y="2918223"/>
                  </a:cubicBezTo>
                  <a:cubicBezTo>
                    <a:pt x="5077" y="2909187"/>
                    <a:pt x="0" y="2896931"/>
                    <a:pt x="0" y="2884151"/>
                  </a:cubicBezTo>
                  <a:lnTo>
                    <a:pt x="0" y="48185"/>
                  </a:lnTo>
                  <a:cubicBezTo>
                    <a:pt x="0" y="21573"/>
                    <a:pt x="21573" y="0"/>
                    <a:pt x="48185" y="0"/>
                  </a:cubicBezTo>
                  <a:close/>
                </a:path>
              </a:pathLst>
            </a:custGeom>
            <a:solidFill>
              <a:srgbClr val="F3F5F9">
                <a:alpha val="57647"/>
              </a:srgbClr>
            </a:solidFill>
            <a:ln w="28575" cap="sq">
              <a:solidFill>
                <a:srgbClr val="000000">
                  <a:alpha val="57647"/>
                </a:srgbClr>
              </a:solidFill>
              <a:prstDash val="sysDot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07159" cy="2970436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0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89190" y="5518542"/>
            <a:ext cx="1802888" cy="795167"/>
            <a:chOff x="0" y="0"/>
            <a:chExt cx="901700" cy="3976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1700" cy="397696"/>
            </a:xfrm>
            <a:custGeom>
              <a:avLst/>
              <a:gdLst/>
              <a:ahLst/>
              <a:cxnLst/>
              <a:rect r="r" b="b" t="t" l="l"/>
              <a:pathLst>
                <a:path h="397696" w="901700">
                  <a:moveTo>
                    <a:pt x="85884" y="0"/>
                  </a:moveTo>
                  <a:lnTo>
                    <a:pt x="815816" y="0"/>
                  </a:lnTo>
                  <a:cubicBezTo>
                    <a:pt x="838594" y="0"/>
                    <a:pt x="860439" y="9048"/>
                    <a:pt x="876545" y="25155"/>
                  </a:cubicBezTo>
                  <a:cubicBezTo>
                    <a:pt x="892652" y="41261"/>
                    <a:pt x="901700" y="63106"/>
                    <a:pt x="901700" y="85884"/>
                  </a:cubicBezTo>
                  <a:lnTo>
                    <a:pt x="901700" y="311813"/>
                  </a:lnTo>
                  <a:cubicBezTo>
                    <a:pt x="901700" y="334591"/>
                    <a:pt x="892652" y="356435"/>
                    <a:pt x="876545" y="372542"/>
                  </a:cubicBezTo>
                  <a:cubicBezTo>
                    <a:pt x="860439" y="388648"/>
                    <a:pt x="838594" y="397696"/>
                    <a:pt x="815816" y="397696"/>
                  </a:cubicBezTo>
                  <a:lnTo>
                    <a:pt x="85884" y="397696"/>
                  </a:lnTo>
                  <a:cubicBezTo>
                    <a:pt x="63106" y="397696"/>
                    <a:pt x="41261" y="388648"/>
                    <a:pt x="25155" y="372542"/>
                  </a:cubicBezTo>
                  <a:cubicBezTo>
                    <a:pt x="9048" y="356435"/>
                    <a:pt x="0" y="334591"/>
                    <a:pt x="0" y="311813"/>
                  </a:cubicBezTo>
                  <a:lnTo>
                    <a:pt x="0" y="85884"/>
                  </a:lnTo>
                  <a:cubicBezTo>
                    <a:pt x="0" y="63106"/>
                    <a:pt x="9048" y="41261"/>
                    <a:pt x="25155" y="25155"/>
                  </a:cubicBezTo>
                  <a:cubicBezTo>
                    <a:pt x="41261" y="9048"/>
                    <a:pt x="63106" y="0"/>
                    <a:pt x="85884" y="0"/>
                  </a:cubicBezTo>
                  <a:close/>
                </a:path>
              </a:pathLst>
            </a:custGeom>
            <a:solidFill>
              <a:srgbClr val="FAA94A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901700" cy="445321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</a:pPr>
              <a:r>
                <a:rPr lang="en-US" sz="1194" b="true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Multi-Head Attention</a:t>
              </a:r>
            </a:p>
            <a:p>
              <a:pPr algn="ctr">
                <a:lnSpc>
                  <a:spcPts val="1672"/>
                </a:lnSpc>
                <a:spcBef>
                  <a:spcPct val="0"/>
                </a:spcBef>
              </a:pPr>
              <a:r>
                <a:rPr lang="en-US" b="true" sz="1194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num_heads: 4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589190" y="4078512"/>
            <a:ext cx="1802888" cy="633095"/>
            <a:chOff x="0" y="0"/>
            <a:chExt cx="901700" cy="3166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1700" cy="316638"/>
            </a:xfrm>
            <a:custGeom>
              <a:avLst/>
              <a:gdLst/>
              <a:ahLst/>
              <a:cxnLst/>
              <a:rect r="r" b="b" t="t" l="l"/>
              <a:pathLst>
                <a:path h="316638" w="901700">
                  <a:moveTo>
                    <a:pt x="85884" y="0"/>
                  </a:moveTo>
                  <a:lnTo>
                    <a:pt x="815816" y="0"/>
                  </a:lnTo>
                  <a:cubicBezTo>
                    <a:pt x="838594" y="0"/>
                    <a:pt x="860439" y="9048"/>
                    <a:pt x="876545" y="25155"/>
                  </a:cubicBezTo>
                  <a:cubicBezTo>
                    <a:pt x="892652" y="41261"/>
                    <a:pt x="901700" y="63106"/>
                    <a:pt x="901700" y="85884"/>
                  </a:cubicBezTo>
                  <a:lnTo>
                    <a:pt x="901700" y="230754"/>
                  </a:lnTo>
                  <a:cubicBezTo>
                    <a:pt x="901700" y="253532"/>
                    <a:pt x="892652" y="275377"/>
                    <a:pt x="876545" y="291483"/>
                  </a:cubicBezTo>
                  <a:cubicBezTo>
                    <a:pt x="860439" y="307589"/>
                    <a:pt x="838594" y="316638"/>
                    <a:pt x="815816" y="316638"/>
                  </a:cubicBezTo>
                  <a:lnTo>
                    <a:pt x="85884" y="316638"/>
                  </a:lnTo>
                  <a:cubicBezTo>
                    <a:pt x="63106" y="316638"/>
                    <a:pt x="41261" y="307589"/>
                    <a:pt x="25155" y="291483"/>
                  </a:cubicBezTo>
                  <a:cubicBezTo>
                    <a:pt x="9048" y="275377"/>
                    <a:pt x="0" y="253532"/>
                    <a:pt x="0" y="230754"/>
                  </a:cubicBezTo>
                  <a:lnTo>
                    <a:pt x="0" y="85884"/>
                  </a:lnTo>
                  <a:cubicBezTo>
                    <a:pt x="0" y="63106"/>
                    <a:pt x="9048" y="41261"/>
                    <a:pt x="25155" y="25155"/>
                  </a:cubicBezTo>
                  <a:cubicBezTo>
                    <a:pt x="41261" y="9048"/>
                    <a:pt x="63106" y="0"/>
                    <a:pt x="85884" y="0"/>
                  </a:cubicBezTo>
                  <a:close/>
                </a:path>
              </a:pathLst>
            </a:custGeom>
            <a:solidFill>
              <a:srgbClr val="FFDE5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901700" cy="364263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  <a:spcBef>
                  <a:spcPct val="0"/>
                </a:spcBef>
              </a:pPr>
              <a:r>
                <a:rPr lang="en-US" b="true" sz="1194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Add &amp; Residual Scaling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3471443" y="6313709"/>
            <a:ext cx="19191" cy="31071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3377636" y="7069265"/>
            <a:ext cx="225996" cy="225996"/>
          </a:xfrm>
          <a:custGeom>
            <a:avLst/>
            <a:gdLst/>
            <a:ahLst/>
            <a:cxnLst/>
            <a:rect r="r" b="b" t="t" l="l"/>
            <a:pathLst>
              <a:path h="225996" w="225996">
                <a:moveTo>
                  <a:pt x="0" y="0"/>
                </a:moveTo>
                <a:lnTo>
                  <a:pt x="225996" y="0"/>
                </a:lnTo>
                <a:lnTo>
                  <a:pt x="225996" y="225996"/>
                </a:lnTo>
                <a:lnTo>
                  <a:pt x="0" y="225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243794" y="6991766"/>
            <a:ext cx="2217679" cy="380993"/>
            <a:chOff x="0" y="0"/>
            <a:chExt cx="1109155" cy="1905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9155" cy="190551"/>
            </a:xfrm>
            <a:custGeom>
              <a:avLst/>
              <a:gdLst/>
              <a:ahLst/>
              <a:cxnLst/>
              <a:rect r="r" b="b" t="t" l="l"/>
              <a:pathLst>
                <a:path h="190551" w="1109155">
                  <a:moveTo>
                    <a:pt x="69820" y="0"/>
                  </a:moveTo>
                  <a:lnTo>
                    <a:pt x="1039335" y="0"/>
                  </a:lnTo>
                  <a:cubicBezTo>
                    <a:pt x="1077895" y="0"/>
                    <a:pt x="1109155" y="31259"/>
                    <a:pt x="1109155" y="69820"/>
                  </a:cubicBezTo>
                  <a:lnTo>
                    <a:pt x="1109155" y="120731"/>
                  </a:lnTo>
                  <a:cubicBezTo>
                    <a:pt x="1109155" y="139248"/>
                    <a:pt x="1101799" y="157007"/>
                    <a:pt x="1088705" y="170101"/>
                  </a:cubicBezTo>
                  <a:cubicBezTo>
                    <a:pt x="1075611" y="183195"/>
                    <a:pt x="1057852" y="190551"/>
                    <a:pt x="1039335" y="190551"/>
                  </a:cubicBezTo>
                  <a:lnTo>
                    <a:pt x="69820" y="190551"/>
                  </a:lnTo>
                  <a:cubicBezTo>
                    <a:pt x="51303" y="190551"/>
                    <a:pt x="33544" y="183195"/>
                    <a:pt x="20450" y="170101"/>
                  </a:cubicBezTo>
                  <a:cubicBezTo>
                    <a:pt x="7356" y="157007"/>
                    <a:pt x="0" y="139248"/>
                    <a:pt x="0" y="120731"/>
                  </a:cubicBezTo>
                  <a:lnTo>
                    <a:pt x="0" y="69820"/>
                  </a:lnTo>
                  <a:cubicBezTo>
                    <a:pt x="0" y="51303"/>
                    <a:pt x="7356" y="33544"/>
                    <a:pt x="20450" y="20450"/>
                  </a:cubicBezTo>
                  <a:cubicBezTo>
                    <a:pt x="33544" y="7356"/>
                    <a:pt x="51303" y="0"/>
                    <a:pt x="698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109155" cy="238176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  <a:spcBef>
                  <a:spcPct val="0"/>
                </a:spcBef>
              </a:pPr>
              <a:r>
                <a:rPr lang="en-US" b="true" sz="1194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Positional Encoding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H="true">
            <a:off x="13603632" y="7182263"/>
            <a:ext cx="64016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0" id="20"/>
          <p:cNvGrpSpPr/>
          <p:nvPr/>
        </p:nvGrpSpPr>
        <p:grpSpPr>
          <a:xfrm rot="0">
            <a:off x="12754403" y="7495441"/>
            <a:ext cx="1472462" cy="470133"/>
            <a:chOff x="0" y="0"/>
            <a:chExt cx="736440" cy="2351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36440" cy="235133"/>
            </a:xfrm>
            <a:custGeom>
              <a:avLst/>
              <a:gdLst/>
              <a:ahLst/>
              <a:cxnLst/>
              <a:rect r="r" b="b" t="t" l="l"/>
              <a:pathLst>
                <a:path h="235133" w="736440">
                  <a:moveTo>
                    <a:pt x="105156" y="0"/>
                  </a:moveTo>
                  <a:lnTo>
                    <a:pt x="631284" y="0"/>
                  </a:lnTo>
                  <a:cubicBezTo>
                    <a:pt x="689360" y="0"/>
                    <a:pt x="736440" y="47080"/>
                    <a:pt x="736440" y="105156"/>
                  </a:cubicBezTo>
                  <a:lnTo>
                    <a:pt x="736440" y="129977"/>
                  </a:lnTo>
                  <a:cubicBezTo>
                    <a:pt x="736440" y="188053"/>
                    <a:pt x="689360" y="235133"/>
                    <a:pt x="631284" y="235133"/>
                  </a:cubicBezTo>
                  <a:lnTo>
                    <a:pt x="105156" y="235133"/>
                  </a:lnTo>
                  <a:cubicBezTo>
                    <a:pt x="47080" y="235133"/>
                    <a:pt x="0" y="188053"/>
                    <a:pt x="0" y="129977"/>
                  </a:cubicBezTo>
                  <a:lnTo>
                    <a:pt x="0" y="105156"/>
                  </a:lnTo>
                  <a:cubicBezTo>
                    <a:pt x="0" y="47080"/>
                    <a:pt x="47080" y="0"/>
                    <a:pt x="105156" y="0"/>
                  </a:cubicBezTo>
                  <a:close/>
                </a:path>
              </a:pathLst>
            </a:custGeom>
            <a:solidFill>
              <a:srgbClr val="C1FF72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736440" cy="282758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  <a:spcBef>
                  <a:spcPct val="0"/>
                </a:spcBef>
              </a:pPr>
              <a:r>
                <a:rPr lang="en-US" b="true" sz="1194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Dense Layer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13490634" y="7295261"/>
            <a:ext cx="0" cy="20018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12641405" y="9816867"/>
            <a:ext cx="1472462" cy="470133"/>
            <a:chOff x="0" y="0"/>
            <a:chExt cx="736440" cy="23513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36440" cy="235133"/>
            </a:xfrm>
            <a:custGeom>
              <a:avLst/>
              <a:gdLst/>
              <a:ahLst/>
              <a:cxnLst/>
              <a:rect r="r" b="b" t="t" l="l"/>
              <a:pathLst>
                <a:path h="235133" w="736440">
                  <a:moveTo>
                    <a:pt x="105156" y="0"/>
                  </a:moveTo>
                  <a:lnTo>
                    <a:pt x="631284" y="0"/>
                  </a:lnTo>
                  <a:cubicBezTo>
                    <a:pt x="689360" y="0"/>
                    <a:pt x="736440" y="47080"/>
                    <a:pt x="736440" y="105156"/>
                  </a:cubicBezTo>
                  <a:lnTo>
                    <a:pt x="736440" y="129977"/>
                  </a:lnTo>
                  <a:cubicBezTo>
                    <a:pt x="736440" y="188053"/>
                    <a:pt x="689360" y="235133"/>
                    <a:pt x="631284" y="235133"/>
                  </a:cubicBezTo>
                  <a:lnTo>
                    <a:pt x="105156" y="235133"/>
                  </a:lnTo>
                  <a:cubicBezTo>
                    <a:pt x="47080" y="235133"/>
                    <a:pt x="0" y="188053"/>
                    <a:pt x="0" y="129977"/>
                  </a:cubicBezTo>
                  <a:lnTo>
                    <a:pt x="0" y="105156"/>
                  </a:lnTo>
                  <a:cubicBezTo>
                    <a:pt x="0" y="47080"/>
                    <a:pt x="47080" y="0"/>
                    <a:pt x="105156" y="0"/>
                  </a:cubicBezTo>
                  <a:close/>
                </a:path>
              </a:pathLst>
            </a:custGeom>
            <a:solidFill>
              <a:srgbClr val="FFC0CB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736440" cy="282758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  <a:spcBef>
                  <a:spcPct val="0"/>
                </a:spcBef>
              </a:pPr>
              <a:r>
                <a:rPr lang="en-US" b="true" sz="1194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Inputs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541598" y="8979270"/>
            <a:ext cx="1472462" cy="633095"/>
            <a:chOff x="0" y="0"/>
            <a:chExt cx="736440" cy="3166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36440" cy="316638"/>
            </a:xfrm>
            <a:custGeom>
              <a:avLst/>
              <a:gdLst/>
              <a:ahLst/>
              <a:cxnLst/>
              <a:rect r="r" b="b" t="t" l="l"/>
              <a:pathLst>
                <a:path h="316638" w="736440">
                  <a:moveTo>
                    <a:pt x="105156" y="0"/>
                  </a:moveTo>
                  <a:lnTo>
                    <a:pt x="631284" y="0"/>
                  </a:lnTo>
                  <a:cubicBezTo>
                    <a:pt x="689360" y="0"/>
                    <a:pt x="736440" y="47080"/>
                    <a:pt x="736440" y="105156"/>
                  </a:cubicBezTo>
                  <a:lnTo>
                    <a:pt x="736440" y="211482"/>
                  </a:lnTo>
                  <a:cubicBezTo>
                    <a:pt x="736440" y="269558"/>
                    <a:pt x="689360" y="316638"/>
                    <a:pt x="631284" y="316638"/>
                  </a:cubicBezTo>
                  <a:lnTo>
                    <a:pt x="105156" y="316638"/>
                  </a:lnTo>
                  <a:cubicBezTo>
                    <a:pt x="47080" y="316638"/>
                    <a:pt x="0" y="269558"/>
                    <a:pt x="0" y="211482"/>
                  </a:cubicBezTo>
                  <a:lnTo>
                    <a:pt x="0" y="105156"/>
                  </a:lnTo>
                  <a:cubicBezTo>
                    <a:pt x="0" y="47080"/>
                    <a:pt x="47080" y="0"/>
                    <a:pt x="105156" y="0"/>
                  </a:cubicBezTo>
                  <a:close/>
                </a:path>
              </a:pathLst>
            </a:custGeom>
            <a:solidFill>
              <a:srgbClr val="FFC0CB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736440" cy="364263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  <a:spcBef>
                  <a:spcPct val="0"/>
                </a:spcBef>
              </a:pPr>
              <a:r>
                <a:rPr lang="en-US" b="true" sz="1194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Categorical Features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113867" y="8704040"/>
            <a:ext cx="1472462" cy="633095"/>
            <a:chOff x="0" y="0"/>
            <a:chExt cx="736440" cy="31663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36440" cy="316638"/>
            </a:xfrm>
            <a:custGeom>
              <a:avLst/>
              <a:gdLst/>
              <a:ahLst/>
              <a:cxnLst/>
              <a:rect r="r" b="b" t="t" l="l"/>
              <a:pathLst>
                <a:path h="316638" w="736440">
                  <a:moveTo>
                    <a:pt x="105156" y="0"/>
                  </a:moveTo>
                  <a:lnTo>
                    <a:pt x="631284" y="0"/>
                  </a:lnTo>
                  <a:cubicBezTo>
                    <a:pt x="689360" y="0"/>
                    <a:pt x="736440" y="47080"/>
                    <a:pt x="736440" y="105156"/>
                  </a:cubicBezTo>
                  <a:lnTo>
                    <a:pt x="736440" y="211482"/>
                  </a:lnTo>
                  <a:cubicBezTo>
                    <a:pt x="736440" y="269558"/>
                    <a:pt x="689360" y="316638"/>
                    <a:pt x="631284" y="316638"/>
                  </a:cubicBezTo>
                  <a:lnTo>
                    <a:pt x="105156" y="316638"/>
                  </a:lnTo>
                  <a:cubicBezTo>
                    <a:pt x="47080" y="316638"/>
                    <a:pt x="0" y="269558"/>
                    <a:pt x="0" y="211482"/>
                  </a:cubicBezTo>
                  <a:lnTo>
                    <a:pt x="0" y="105156"/>
                  </a:lnTo>
                  <a:cubicBezTo>
                    <a:pt x="0" y="47080"/>
                    <a:pt x="47080" y="0"/>
                    <a:pt x="105156" y="0"/>
                  </a:cubicBezTo>
                  <a:close/>
                </a:path>
              </a:pathLst>
            </a:custGeom>
            <a:solidFill>
              <a:srgbClr val="FFC0CB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736440" cy="364263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  <a:spcBef>
                  <a:spcPct val="0"/>
                </a:spcBef>
              </a:pPr>
              <a:r>
                <a:rPr lang="en-US" b="true" sz="1194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Numerical Features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178023" y="8070945"/>
            <a:ext cx="2199614" cy="633095"/>
            <a:chOff x="0" y="0"/>
            <a:chExt cx="1100119" cy="31663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00119" cy="316638"/>
            </a:xfrm>
            <a:custGeom>
              <a:avLst/>
              <a:gdLst/>
              <a:ahLst/>
              <a:cxnLst/>
              <a:rect r="r" b="b" t="t" l="l"/>
              <a:pathLst>
                <a:path h="316638" w="1100119">
                  <a:moveTo>
                    <a:pt x="70393" y="0"/>
                  </a:moveTo>
                  <a:lnTo>
                    <a:pt x="1029726" y="0"/>
                  </a:lnTo>
                  <a:cubicBezTo>
                    <a:pt x="1068603" y="0"/>
                    <a:pt x="1100119" y="31516"/>
                    <a:pt x="1100119" y="70393"/>
                  </a:cubicBezTo>
                  <a:lnTo>
                    <a:pt x="1100119" y="246244"/>
                  </a:lnTo>
                  <a:cubicBezTo>
                    <a:pt x="1100119" y="285121"/>
                    <a:pt x="1068603" y="316638"/>
                    <a:pt x="1029726" y="316638"/>
                  </a:cubicBezTo>
                  <a:lnTo>
                    <a:pt x="70393" y="316638"/>
                  </a:lnTo>
                  <a:cubicBezTo>
                    <a:pt x="31516" y="316638"/>
                    <a:pt x="0" y="285121"/>
                    <a:pt x="0" y="246244"/>
                  </a:cubicBezTo>
                  <a:lnTo>
                    <a:pt x="0" y="70393"/>
                  </a:lnTo>
                  <a:cubicBezTo>
                    <a:pt x="0" y="31516"/>
                    <a:pt x="31516" y="0"/>
                    <a:pt x="70393" y="0"/>
                  </a:cubicBezTo>
                  <a:close/>
                </a:path>
              </a:pathLst>
            </a:custGeom>
            <a:solidFill>
              <a:srgbClr val="D9D9D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1100119" cy="364263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  <a:spcBef>
                  <a:spcPct val="0"/>
                </a:spcBef>
              </a:pPr>
              <a:r>
                <a:rPr lang="en-US" b="true" sz="1194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Categorical Features Embeddings</a:t>
              </a:r>
            </a:p>
          </p:txBody>
        </p:sp>
      </p:grpSp>
      <p:sp>
        <p:nvSpPr>
          <p:cNvPr name="AutoShape 36" id="36"/>
          <p:cNvSpPr/>
          <p:nvPr/>
        </p:nvSpPr>
        <p:spPr>
          <a:xfrm flipV="true">
            <a:off x="14113867" y="9337135"/>
            <a:ext cx="736231" cy="71479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12277829" y="8704040"/>
            <a:ext cx="0" cy="27523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V="true">
            <a:off x="13377636" y="7965574"/>
            <a:ext cx="112998" cy="421919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 flipH="true" flipV="true">
            <a:off x="13490634" y="7965574"/>
            <a:ext cx="1359464" cy="73846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 flipH="true" flipV="true">
            <a:off x="12589190" y="4395060"/>
            <a:ext cx="901444" cy="267420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 flipV="true">
            <a:off x="13490634" y="6322879"/>
            <a:ext cx="408517" cy="455639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 flipH="true" flipV="true">
            <a:off x="13069863" y="6322879"/>
            <a:ext cx="420771" cy="4471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3" id="43"/>
          <p:cNvGrpSpPr/>
          <p:nvPr/>
        </p:nvGrpSpPr>
        <p:grpSpPr>
          <a:xfrm rot="0">
            <a:off x="12602364" y="2869934"/>
            <a:ext cx="1798178" cy="955688"/>
            <a:chOff x="0" y="0"/>
            <a:chExt cx="899345" cy="47798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99345" cy="477980"/>
            </a:xfrm>
            <a:custGeom>
              <a:avLst/>
              <a:gdLst/>
              <a:ahLst/>
              <a:cxnLst/>
              <a:rect r="r" b="b" t="t" l="l"/>
              <a:pathLst>
                <a:path h="477980" w="899345">
                  <a:moveTo>
                    <a:pt x="86108" y="0"/>
                  </a:moveTo>
                  <a:lnTo>
                    <a:pt x="813236" y="0"/>
                  </a:lnTo>
                  <a:cubicBezTo>
                    <a:pt x="860793" y="0"/>
                    <a:pt x="899345" y="38552"/>
                    <a:pt x="899345" y="86108"/>
                  </a:cubicBezTo>
                  <a:lnTo>
                    <a:pt x="899345" y="391872"/>
                  </a:lnTo>
                  <a:cubicBezTo>
                    <a:pt x="899345" y="439428"/>
                    <a:pt x="860793" y="477980"/>
                    <a:pt x="813236" y="477980"/>
                  </a:cubicBezTo>
                  <a:lnTo>
                    <a:pt x="86108" y="477980"/>
                  </a:lnTo>
                  <a:cubicBezTo>
                    <a:pt x="38552" y="477980"/>
                    <a:pt x="0" y="439428"/>
                    <a:pt x="0" y="391872"/>
                  </a:cubicBezTo>
                  <a:lnTo>
                    <a:pt x="0" y="86108"/>
                  </a:lnTo>
                  <a:cubicBezTo>
                    <a:pt x="0" y="38552"/>
                    <a:pt x="38552" y="0"/>
                    <a:pt x="86108" y="0"/>
                  </a:cubicBezTo>
                  <a:close/>
                </a:path>
              </a:pathLst>
            </a:custGeom>
            <a:solidFill>
              <a:srgbClr val="C0F0F7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899345" cy="525605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</a:pPr>
              <a:r>
                <a:rPr lang="en-US" sz="1194" b="true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Norm and </a:t>
              </a:r>
            </a:p>
            <a:p>
              <a:pPr algn="ctr">
                <a:lnSpc>
                  <a:spcPts val="1672"/>
                </a:lnSpc>
              </a:pPr>
              <a:r>
                <a:rPr lang="en-US" sz="1194" b="true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Feed Forward</a:t>
              </a:r>
            </a:p>
            <a:p>
              <a:pPr algn="ctr">
                <a:lnSpc>
                  <a:spcPts val="1672"/>
                </a:lnSpc>
              </a:pPr>
              <a:r>
                <a:rPr lang="en-US" sz="1194" b="true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ff_dim: 512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13490634" y="3825622"/>
            <a:ext cx="10819" cy="25289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7" id="47"/>
          <p:cNvGrpSpPr/>
          <p:nvPr/>
        </p:nvGrpSpPr>
        <p:grpSpPr>
          <a:xfrm rot="0">
            <a:off x="12596254" y="2252803"/>
            <a:ext cx="1798178" cy="453232"/>
            <a:chOff x="0" y="0"/>
            <a:chExt cx="899345" cy="22668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99345" cy="226680"/>
            </a:xfrm>
            <a:custGeom>
              <a:avLst/>
              <a:gdLst/>
              <a:ahLst/>
              <a:cxnLst/>
              <a:rect r="r" b="b" t="t" l="l"/>
              <a:pathLst>
                <a:path h="226680" w="899345">
                  <a:moveTo>
                    <a:pt x="86108" y="0"/>
                  </a:moveTo>
                  <a:lnTo>
                    <a:pt x="813236" y="0"/>
                  </a:lnTo>
                  <a:cubicBezTo>
                    <a:pt x="860793" y="0"/>
                    <a:pt x="899345" y="38552"/>
                    <a:pt x="899345" y="86108"/>
                  </a:cubicBezTo>
                  <a:lnTo>
                    <a:pt x="899345" y="140572"/>
                  </a:lnTo>
                  <a:cubicBezTo>
                    <a:pt x="899345" y="188128"/>
                    <a:pt x="860793" y="226680"/>
                    <a:pt x="813236" y="226680"/>
                  </a:cubicBezTo>
                  <a:lnTo>
                    <a:pt x="86108" y="226680"/>
                  </a:lnTo>
                  <a:cubicBezTo>
                    <a:pt x="38552" y="226680"/>
                    <a:pt x="0" y="188128"/>
                    <a:pt x="0" y="140572"/>
                  </a:cubicBezTo>
                  <a:lnTo>
                    <a:pt x="0" y="86108"/>
                  </a:lnTo>
                  <a:cubicBezTo>
                    <a:pt x="0" y="38552"/>
                    <a:pt x="38552" y="0"/>
                    <a:pt x="86108" y="0"/>
                  </a:cubicBezTo>
                  <a:close/>
                </a:path>
              </a:pathLst>
            </a:custGeom>
            <a:solidFill>
              <a:srgbClr val="FFFF0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47625"/>
              <a:ext cx="899345" cy="274305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</a:pPr>
              <a:r>
                <a:rPr lang="en-US" sz="1194" b="true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Dropout</a:t>
              </a:r>
            </a:p>
          </p:txBody>
        </p:sp>
      </p:grpSp>
      <p:sp>
        <p:nvSpPr>
          <p:cNvPr name="AutoShape 50" id="50"/>
          <p:cNvSpPr/>
          <p:nvPr/>
        </p:nvSpPr>
        <p:spPr>
          <a:xfrm flipH="true" flipV="true">
            <a:off x="13495343" y="2706035"/>
            <a:ext cx="6110" cy="16389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1" id="51"/>
          <p:cNvGrpSpPr/>
          <p:nvPr/>
        </p:nvGrpSpPr>
        <p:grpSpPr>
          <a:xfrm rot="0">
            <a:off x="12589190" y="1460921"/>
            <a:ext cx="1802888" cy="633095"/>
            <a:chOff x="0" y="0"/>
            <a:chExt cx="901700" cy="31663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01700" cy="316638"/>
            </a:xfrm>
            <a:custGeom>
              <a:avLst/>
              <a:gdLst/>
              <a:ahLst/>
              <a:cxnLst/>
              <a:rect r="r" b="b" t="t" l="l"/>
              <a:pathLst>
                <a:path h="316638" w="901700">
                  <a:moveTo>
                    <a:pt x="85884" y="0"/>
                  </a:moveTo>
                  <a:lnTo>
                    <a:pt x="815816" y="0"/>
                  </a:lnTo>
                  <a:cubicBezTo>
                    <a:pt x="838594" y="0"/>
                    <a:pt x="860439" y="9048"/>
                    <a:pt x="876545" y="25155"/>
                  </a:cubicBezTo>
                  <a:cubicBezTo>
                    <a:pt x="892652" y="41261"/>
                    <a:pt x="901700" y="63106"/>
                    <a:pt x="901700" y="85884"/>
                  </a:cubicBezTo>
                  <a:lnTo>
                    <a:pt x="901700" y="230754"/>
                  </a:lnTo>
                  <a:cubicBezTo>
                    <a:pt x="901700" y="253532"/>
                    <a:pt x="892652" y="275377"/>
                    <a:pt x="876545" y="291483"/>
                  </a:cubicBezTo>
                  <a:cubicBezTo>
                    <a:pt x="860439" y="307589"/>
                    <a:pt x="838594" y="316638"/>
                    <a:pt x="815816" y="316638"/>
                  </a:cubicBezTo>
                  <a:lnTo>
                    <a:pt x="85884" y="316638"/>
                  </a:lnTo>
                  <a:cubicBezTo>
                    <a:pt x="63106" y="316638"/>
                    <a:pt x="41261" y="307589"/>
                    <a:pt x="25155" y="291483"/>
                  </a:cubicBezTo>
                  <a:cubicBezTo>
                    <a:pt x="9048" y="275377"/>
                    <a:pt x="0" y="253532"/>
                    <a:pt x="0" y="230754"/>
                  </a:cubicBezTo>
                  <a:lnTo>
                    <a:pt x="0" y="85884"/>
                  </a:lnTo>
                  <a:cubicBezTo>
                    <a:pt x="0" y="63106"/>
                    <a:pt x="9048" y="41261"/>
                    <a:pt x="25155" y="25155"/>
                  </a:cubicBezTo>
                  <a:cubicBezTo>
                    <a:pt x="41261" y="9048"/>
                    <a:pt x="63106" y="0"/>
                    <a:pt x="85884" y="0"/>
                  </a:cubicBezTo>
                  <a:close/>
                </a:path>
              </a:pathLst>
            </a:custGeom>
            <a:solidFill>
              <a:srgbClr val="FFDE5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901700" cy="364263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  <a:spcBef>
                  <a:spcPct val="0"/>
                </a:spcBef>
              </a:pPr>
              <a:r>
                <a:rPr lang="en-US" b="true" sz="1194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Add &amp; Residual Scaling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 flipH="true" flipV="true">
            <a:off x="13490634" y="2094016"/>
            <a:ext cx="4709" cy="15878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 flipH="true" flipV="true">
            <a:off x="12589190" y="1777469"/>
            <a:ext cx="902621" cy="2166459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6" id="56"/>
          <p:cNvGrpSpPr/>
          <p:nvPr/>
        </p:nvGrpSpPr>
        <p:grpSpPr>
          <a:xfrm rot="0">
            <a:off x="12589190" y="582123"/>
            <a:ext cx="1802888" cy="490785"/>
            <a:chOff x="0" y="0"/>
            <a:chExt cx="901700" cy="245462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01700" cy="245462"/>
            </a:xfrm>
            <a:custGeom>
              <a:avLst/>
              <a:gdLst/>
              <a:ahLst/>
              <a:cxnLst/>
              <a:rect r="r" b="b" t="t" l="l"/>
              <a:pathLst>
                <a:path h="245462" w="901700">
                  <a:moveTo>
                    <a:pt x="85884" y="0"/>
                  </a:moveTo>
                  <a:lnTo>
                    <a:pt x="815816" y="0"/>
                  </a:lnTo>
                  <a:cubicBezTo>
                    <a:pt x="838594" y="0"/>
                    <a:pt x="860439" y="9048"/>
                    <a:pt x="876545" y="25155"/>
                  </a:cubicBezTo>
                  <a:cubicBezTo>
                    <a:pt x="892652" y="41261"/>
                    <a:pt x="901700" y="63106"/>
                    <a:pt x="901700" y="85884"/>
                  </a:cubicBezTo>
                  <a:lnTo>
                    <a:pt x="901700" y="159579"/>
                  </a:lnTo>
                  <a:cubicBezTo>
                    <a:pt x="901700" y="182357"/>
                    <a:pt x="892652" y="204201"/>
                    <a:pt x="876545" y="220308"/>
                  </a:cubicBezTo>
                  <a:cubicBezTo>
                    <a:pt x="860439" y="236414"/>
                    <a:pt x="838594" y="245462"/>
                    <a:pt x="815816" y="245462"/>
                  </a:cubicBezTo>
                  <a:lnTo>
                    <a:pt x="85884" y="245462"/>
                  </a:lnTo>
                  <a:cubicBezTo>
                    <a:pt x="63106" y="245462"/>
                    <a:pt x="41261" y="236414"/>
                    <a:pt x="25155" y="220308"/>
                  </a:cubicBezTo>
                  <a:cubicBezTo>
                    <a:pt x="9048" y="204201"/>
                    <a:pt x="0" y="182357"/>
                    <a:pt x="0" y="159579"/>
                  </a:cubicBezTo>
                  <a:lnTo>
                    <a:pt x="0" y="85884"/>
                  </a:lnTo>
                  <a:cubicBezTo>
                    <a:pt x="0" y="63106"/>
                    <a:pt x="9048" y="41261"/>
                    <a:pt x="25155" y="25155"/>
                  </a:cubicBezTo>
                  <a:cubicBezTo>
                    <a:pt x="41261" y="9048"/>
                    <a:pt x="63106" y="0"/>
                    <a:pt x="85884" y="0"/>
                  </a:cubicBezTo>
                  <a:close/>
                </a:path>
              </a:pathLst>
            </a:custGeom>
            <a:solidFill>
              <a:srgbClr val="3BC482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0" y="-47625"/>
              <a:ext cx="901700" cy="293087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</a:pPr>
              <a:r>
                <a:rPr lang="en-US" sz="1194" b="true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Classifier</a:t>
              </a:r>
            </a:p>
          </p:txBody>
        </p:sp>
      </p:grpSp>
      <p:sp>
        <p:nvSpPr>
          <p:cNvPr name="AutoShape 59" id="59"/>
          <p:cNvSpPr/>
          <p:nvPr/>
        </p:nvSpPr>
        <p:spPr>
          <a:xfrm flipV="true">
            <a:off x="13490634" y="1072909"/>
            <a:ext cx="0" cy="38801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0" id="60"/>
          <p:cNvGrpSpPr/>
          <p:nvPr/>
        </p:nvGrpSpPr>
        <p:grpSpPr>
          <a:xfrm rot="0">
            <a:off x="12591545" y="0"/>
            <a:ext cx="1802888" cy="380993"/>
            <a:chOff x="0" y="0"/>
            <a:chExt cx="901700" cy="19055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01700" cy="190551"/>
            </a:xfrm>
            <a:custGeom>
              <a:avLst/>
              <a:gdLst/>
              <a:ahLst/>
              <a:cxnLst/>
              <a:rect r="r" b="b" t="t" l="l"/>
              <a:pathLst>
                <a:path h="190551" w="901700">
                  <a:moveTo>
                    <a:pt x="85884" y="0"/>
                  </a:moveTo>
                  <a:lnTo>
                    <a:pt x="815816" y="0"/>
                  </a:lnTo>
                  <a:cubicBezTo>
                    <a:pt x="838594" y="0"/>
                    <a:pt x="860439" y="9048"/>
                    <a:pt x="876545" y="25155"/>
                  </a:cubicBezTo>
                  <a:cubicBezTo>
                    <a:pt x="892652" y="41261"/>
                    <a:pt x="901700" y="63106"/>
                    <a:pt x="901700" y="85884"/>
                  </a:cubicBezTo>
                  <a:lnTo>
                    <a:pt x="901700" y="104667"/>
                  </a:lnTo>
                  <a:cubicBezTo>
                    <a:pt x="901700" y="127445"/>
                    <a:pt x="892652" y="149290"/>
                    <a:pt x="876545" y="165396"/>
                  </a:cubicBezTo>
                  <a:cubicBezTo>
                    <a:pt x="860439" y="181502"/>
                    <a:pt x="838594" y="190551"/>
                    <a:pt x="815816" y="190551"/>
                  </a:cubicBezTo>
                  <a:lnTo>
                    <a:pt x="85884" y="190551"/>
                  </a:lnTo>
                  <a:cubicBezTo>
                    <a:pt x="63106" y="190551"/>
                    <a:pt x="41261" y="181502"/>
                    <a:pt x="25155" y="165396"/>
                  </a:cubicBezTo>
                  <a:cubicBezTo>
                    <a:pt x="9048" y="149290"/>
                    <a:pt x="0" y="127445"/>
                    <a:pt x="0" y="104667"/>
                  </a:cubicBezTo>
                  <a:lnTo>
                    <a:pt x="0" y="85884"/>
                  </a:lnTo>
                  <a:cubicBezTo>
                    <a:pt x="0" y="63106"/>
                    <a:pt x="9048" y="41261"/>
                    <a:pt x="25155" y="25155"/>
                  </a:cubicBezTo>
                  <a:cubicBezTo>
                    <a:pt x="41261" y="9048"/>
                    <a:pt x="63106" y="0"/>
                    <a:pt x="858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47625"/>
              <a:ext cx="901700" cy="238176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</a:pPr>
              <a:r>
                <a:rPr lang="en-US" sz="1194" b="true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Output </a:t>
              </a:r>
            </a:p>
          </p:txBody>
        </p:sp>
      </p:grpSp>
      <p:sp>
        <p:nvSpPr>
          <p:cNvPr name="AutoShape 63" id="63"/>
          <p:cNvSpPr/>
          <p:nvPr/>
        </p:nvSpPr>
        <p:spPr>
          <a:xfrm flipV="true">
            <a:off x="13490634" y="380993"/>
            <a:ext cx="2355" cy="20113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4" id="64"/>
          <p:cNvGrpSpPr/>
          <p:nvPr/>
        </p:nvGrpSpPr>
        <p:grpSpPr>
          <a:xfrm rot="0">
            <a:off x="11104024" y="3705767"/>
            <a:ext cx="698968" cy="580030"/>
            <a:chOff x="0" y="0"/>
            <a:chExt cx="349584" cy="290097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349584" cy="290097"/>
            </a:xfrm>
            <a:custGeom>
              <a:avLst/>
              <a:gdLst/>
              <a:ahLst/>
              <a:cxnLst/>
              <a:rect r="r" b="b" t="t" l="l"/>
              <a:pathLst>
                <a:path h="290097" w="349584">
                  <a:moveTo>
                    <a:pt x="0" y="0"/>
                  </a:moveTo>
                  <a:lnTo>
                    <a:pt x="349584" y="0"/>
                  </a:lnTo>
                  <a:lnTo>
                    <a:pt x="349584" y="290097"/>
                  </a:lnTo>
                  <a:lnTo>
                    <a:pt x="0" y="2900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76200"/>
              <a:ext cx="349584" cy="366297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2695"/>
                </a:lnSpc>
              </a:pPr>
              <a:r>
                <a:rPr lang="en-US" b="true" sz="1925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4 x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2997453" y="6624421"/>
            <a:ext cx="947981" cy="323523"/>
            <a:chOff x="0" y="0"/>
            <a:chExt cx="474125" cy="161807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474125" cy="161807"/>
            </a:xfrm>
            <a:custGeom>
              <a:avLst/>
              <a:gdLst/>
              <a:ahLst/>
              <a:cxnLst/>
              <a:rect r="r" b="b" t="t" l="l"/>
              <a:pathLst>
                <a:path h="161807" w="474125">
                  <a:moveTo>
                    <a:pt x="80904" y="0"/>
                  </a:moveTo>
                  <a:lnTo>
                    <a:pt x="393221" y="0"/>
                  </a:lnTo>
                  <a:cubicBezTo>
                    <a:pt x="437903" y="0"/>
                    <a:pt x="474125" y="36222"/>
                    <a:pt x="474125" y="80904"/>
                  </a:cubicBezTo>
                  <a:lnTo>
                    <a:pt x="474125" y="80904"/>
                  </a:lnTo>
                  <a:cubicBezTo>
                    <a:pt x="474125" y="102361"/>
                    <a:pt x="465601" y="122939"/>
                    <a:pt x="450429" y="138111"/>
                  </a:cubicBezTo>
                  <a:cubicBezTo>
                    <a:pt x="435257" y="153284"/>
                    <a:pt x="414678" y="161807"/>
                    <a:pt x="393221" y="161807"/>
                  </a:cubicBezTo>
                  <a:lnTo>
                    <a:pt x="80904" y="161807"/>
                  </a:lnTo>
                  <a:cubicBezTo>
                    <a:pt x="59447" y="161807"/>
                    <a:pt x="38869" y="153284"/>
                    <a:pt x="23696" y="138111"/>
                  </a:cubicBezTo>
                  <a:cubicBezTo>
                    <a:pt x="8524" y="122939"/>
                    <a:pt x="0" y="102361"/>
                    <a:pt x="0" y="80904"/>
                  </a:cubicBezTo>
                  <a:lnTo>
                    <a:pt x="0" y="80904"/>
                  </a:lnTo>
                  <a:cubicBezTo>
                    <a:pt x="0" y="59447"/>
                    <a:pt x="8524" y="38869"/>
                    <a:pt x="23696" y="23696"/>
                  </a:cubicBezTo>
                  <a:cubicBezTo>
                    <a:pt x="38869" y="8524"/>
                    <a:pt x="59447" y="0"/>
                    <a:pt x="8090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47625"/>
              <a:ext cx="474125" cy="209432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581"/>
                </a:lnSpc>
              </a:pPr>
              <a:r>
                <a:rPr lang="en-US" b="true" sz="1129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Pre-Norm</a:t>
              </a:r>
            </a:p>
          </p:txBody>
        </p:sp>
      </p:grpSp>
      <p:sp>
        <p:nvSpPr>
          <p:cNvPr name="TextBox 70" id="70"/>
          <p:cNvSpPr txBox="true"/>
          <p:nvPr/>
        </p:nvSpPr>
        <p:spPr>
          <a:xfrm rot="0">
            <a:off x="10041547" y="8777232"/>
            <a:ext cx="1411962" cy="429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5"/>
              </a:lnSpc>
              <a:spcBef>
                <a:spcPct val="0"/>
              </a:spcBef>
            </a:pPr>
            <a:r>
              <a:rPr lang="en-US" b="true" sz="1175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11 embedding layers</a:t>
            </a:r>
          </a:p>
          <a:p>
            <a:pPr algn="ctr">
              <a:lnSpc>
                <a:spcPts val="1645"/>
              </a:lnSpc>
              <a:spcBef>
                <a:spcPct val="0"/>
              </a:spcBef>
            </a:pPr>
            <a:r>
              <a:rPr lang="en-US" b="true" sz="1175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Vector size 4 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1014142" y="7521126"/>
            <a:ext cx="1575049" cy="274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8"/>
              </a:lnSpc>
              <a:spcBef>
                <a:spcPct val="0"/>
              </a:spcBef>
            </a:pPr>
            <a:r>
              <a:rPr lang="en-US" b="true" sz="1441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embed_dim = 256</a:t>
            </a:r>
          </a:p>
        </p:txBody>
      </p:sp>
      <p:grpSp>
        <p:nvGrpSpPr>
          <p:cNvPr name="Group 72" id="72"/>
          <p:cNvGrpSpPr/>
          <p:nvPr/>
        </p:nvGrpSpPr>
        <p:grpSpPr>
          <a:xfrm rot="0">
            <a:off x="12596254" y="4885352"/>
            <a:ext cx="1798178" cy="453232"/>
            <a:chOff x="0" y="0"/>
            <a:chExt cx="899345" cy="22668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99345" cy="226680"/>
            </a:xfrm>
            <a:custGeom>
              <a:avLst/>
              <a:gdLst/>
              <a:ahLst/>
              <a:cxnLst/>
              <a:rect r="r" b="b" t="t" l="l"/>
              <a:pathLst>
                <a:path h="226680" w="899345">
                  <a:moveTo>
                    <a:pt x="86108" y="0"/>
                  </a:moveTo>
                  <a:lnTo>
                    <a:pt x="813236" y="0"/>
                  </a:lnTo>
                  <a:cubicBezTo>
                    <a:pt x="860793" y="0"/>
                    <a:pt x="899345" y="38552"/>
                    <a:pt x="899345" y="86108"/>
                  </a:cubicBezTo>
                  <a:lnTo>
                    <a:pt x="899345" y="140572"/>
                  </a:lnTo>
                  <a:cubicBezTo>
                    <a:pt x="899345" y="188128"/>
                    <a:pt x="860793" y="226680"/>
                    <a:pt x="813236" y="226680"/>
                  </a:cubicBezTo>
                  <a:lnTo>
                    <a:pt x="86108" y="226680"/>
                  </a:lnTo>
                  <a:cubicBezTo>
                    <a:pt x="38552" y="226680"/>
                    <a:pt x="0" y="188128"/>
                    <a:pt x="0" y="140572"/>
                  </a:cubicBezTo>
                  <a:lnTo>
                    <a:pt x="0" y="86108"/>
                  </a:lnTo>
                  <a:cubicBezTo>
                    <a:pt x="0" y="38552"/>
                    <a:pt x="38552" y="0"/>
                    <a:pt x="86108" y="0"/>
                  </a:cubicBezTo>
                  <a:close/>
                </a:path>
              </a:pathLst>
            </a:custGeom>
            <a:solidFill>
              <a:srgbClr val="FFFF0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47625"/>
              <a:ext cx="899345" cy="274305"/>
            </a:xfrm>
            <a:prstGeom prst="rect">
              <a:avLst/>
            </a:prstGeom>
          </p:spPr>
          <p:txBody>
            <a:bodyPr anchor="ctr" rtlCol="false" tIns="33742" lIns="33742" bIns="33742" rIns="33742"/>
            <a:lstStyle/>
            <a:p>
              <a:pPr algn="ctr">
                <a:lnSpc>
                  <a:spcPts val="1672"/>
                </a:lnSpc>
              </a:pPr>
              <a:r>
                <a:rPr lang="en-US" sz="1194" b="true">
                  <a:solidFill>
                    <a:srgbClr val="000000"/>
                  </a:solidFill>
                  <a:latin typeface="Klima Bold"/>
                  <a:ea typeface="Klima Bold"/>
                  <a:cs typeface="Klima Bold"/>
                  <a:sym typeface="Klima Bold"/>
                </a:rPr>
                <a:t>Dropout</a:t>
              </a:r>
            </a:p>
          </p:txBody>
        </p:sp>
      </p:grpSp>
      <p:sp>
        <p:nvSpPr>
          <p:cNvPr name="AutoShape 75" id="75"/>
          <p:cNvSpPr/>
          <p:nvPr/>
        </p:nvSpPr>
        <p:spPr>
          <a:xfrm flipV="true">
            <a:off x="13490634" y="5338584"/>
            <a:ext cx="4709" cy="17995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6" id="76"/>
          <p:cNvSpPr txBox="true"/>
          <p:nvPr/>
        </p:nvSpPr>
        <p:spPr>
          <a:xfrm rot="0">
            <a:off x="15100790" y="9759734"/>
            <a:ext cx="1791313" cy="274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8"/>
              </a:lnSpc>
              <a:spcBef>
                <a:spcPct val="0"/>
              </a:spcBef>
            </a:pPr>
            <a:r>
              <a:rPr lang="en-US" b="true" sz="1441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(Batch_Size, 13, 188) </a:t>
            </a:r>
          </a:p>
        </p:txBody>
      </p:sp>
      <p:sp>
        <p:nvSpPr>
          <p:cNvPr name="AutoShape 77" id="77"/>
          <p:cNvSpPr/>
          <p:nvPr/>
        </p:nvSpPr>
        <p:spPr>
          <a:xfrm flipH="true" flipV="true">
            <a:off x="12277829" y="9612366"/>
            <a:ext cx="363576" cy="43956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 flipH="true" flipV="true">
            <a:off x="13487808" y="6947944"/>
            <a:ext cx="6280" cy="6207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9" id="79"/>
          <p:cNvSpPr/>
          <p:nvPr/>
        </p:nvSpPr>
        <p:spPr>
          <a:xfrm flipH="true" flipV="true">
            <a:off x="13490634" y="4711608"/>
            <a:ext cx="4709" cy="17374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6991" y="1043713"/>
            <a:ext cx="13905752" cy="180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sz="6517" spc="130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TRAINING AND TUNING THE TRANSFORMER MODEL</a:t>
            </a:r>
          </a:p>
        </p:txBody>
      </p:sp>
      <p:sp>
        <p:nvSpPr>
          <p:cNvPr name="Freeform 3" id="3" descr="A diagram of a training strategy  Description automatically generated"/>
          <p:cNvSpPr/>
          <p:nvPr/>
        </p:nvSpPr>
        <p:spPr>
          <a:xfrm flipH="false" flipV="false" rot="0">
            <a:off x="2364206" y="2507073"/>
            <a:ext cx="12413605" cy="8037190"/>
          </a:xfrm>
          <a:custGeom>
            <a:avLst/>
            <a:gdLst/>
            <a:ahLst/>
            <a:cxnLst/>
            <a:rect r="r" b="b" t="t" l="l"/>
            <a:pathLst>
              <a:path h="8037190" w="12413605">
                <a:moveTo>
                  <a:pt x="0" y="0"/>
                </a:moveTo>
                <a:lnTo>
                  <a:pt x="12413605" y="0"/>
                </a:lnTo>
                <a:lnTo>
                  <a:pt x="12413605" y="8037191"/>
                </a:lnTo>
                <a:lnTo>
                  <a:pt x="0" y="8037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5738" y="1683435"/>
            <a:ext cx="8796555" cy="92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73"/>
              </a:lnSpc>
            </a:pPr>
            <a:r>
              <a:rPr lang="en-US" sz="6549" spc="130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RESULTS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5738" y="4152261"/>
            <a:ext cx="7376197" cy="4551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7"/>
              </a:lnSpc>
            </a:pPr>
            <a:r>
              <a:rPr lang="en-US" b="true" sz="3636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Performance Metrics</a:t>
            </a:r>
          </a:p>
          <a:p>
            <a:pPr algn="l" marL="785061" indent="-392530" lvl="1">
              <a:lnSpc>
                <a:spcPts val="3927"/>
              </a:lnSpc>
              <a:buFont typeface="Arial"/>
              <a:buChar char="•"/>
            </a:pPr>
            <a:r>
              <a:rPr lang="en-US" b="true" sz="3636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AMEX Metric: 0.7886</a:t>
            </a:r>
          </a:p>
          <a:p>
            <a:pPr algn="l" marL="785061" indent="-392530" lvl="1">
              <a:lnSpc>
                <a:spcPts val="3927"/>
              </a:lnSpc>
              <a:buFont typeface="Arial"/>
              <a:buChar char="•"/>
            </a:pPr>
            <a:r>
              <a:rPr lang="en-US" b="true" sz="3636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Precision: 79.21%</a:t>
            </a:r>
          </a:p>
          <a:p>
            <a:pPr algn="l" marL="785061" indent="-392530" lvl="1">
              <a:lnSpc>
                <a:spcPts val="3927"/>
              </a:lnSpc>
              <a:buFont typeface="Arial"/>
              <a:buChar char="•"/>
            </a:pPr>
            <a:r>
              <a:rPr lang="en-US" b="true" sz="3636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Recall: 83.71%</a:t>
            </a:r>
          </a:p>
          <a:p>
            <a:pPr algn="l" marL="785061" indent="-392530" lvl="1">
              <a:lnSpc>
                <a:spcPts val="3927"/>
              </a:lnSpc>
              <a:buFont typeface="Arial"/>
              <a:buChar char="•"/>
            </a:pPr>
            <a:r>
              <a:rPr lang="en-US" b="true" sz="3636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F1-Score: 81.40%</a:t>
            </a:r>
          </a:p>
          <a:p>
            <a:pPr algn="l">
              <a:lnSpc>
                <a:spcPts val="3927"/>
              </a:lnSpc>
            </a:pPr>
            <a:r>
              <a:rPr lang="en-US" sz="3636" spc="54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 </a:t>
            </a:r>
          </a:p>
          <a:p>
            <a:pPr algn="l">
              <a:lnSpc>
                <a:spcPts val="3927"/>
              </a:lnSpc>
            </a:pPr>
            <a:r>
              <a:rPr lang="en-US" b="true" sz="3636" spc="54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Possibility to improve recall </a:t>
            </a:r>
            <a:r>
              <a:rPr lang="en-US" sz="3636" spc="54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and capture more missed defaulters.</a:t>
            </a:r>
          </a:p>
          <a:p>
            <a:pPr algn="l" marL="658066" indent="-329033" lvl="1">
              <a:lnSpc>
                <a:spcPts val="3927"/>
              </a:lnSpc>
            </a:pPr>
          </a:p>
        </p:txBody>
      </p:sp>
      <p:sp>
        <p:nvSpPr>
          <p:cNvPr name="Freeform 4" id="4" descr="A blue squares with numbers and a number on them  Description automatically generated with medium confidence"/>
          <p:cNvSpPr/>
          <p:nvPr/>
        </p:nvSpPr>
        <p:spPr>
          <a:xfrm flipH="false" flipV="false" rot="0">
            <a:off x="10250904" y="666083"/>
            <a:ext cx="6320358" cy="5103687"/>
          </a:xfrm>
          <a:custGeom>
            <a:avLst/>
            <a:gdLst/>
            <a:ahLst/>
            <a:cxnLst/>
            <a:rect r="r" b="b" t="t" l="l"/>
            <a:pathLst>
              <a:path h="5103687" w="6320358">
                <a:moveTo>
                  <a:pt x="0" y="0"/>
                </a:moveTo>
                <a:lnTo>
                  <a:pt x="6320358" y="0"/>
                </a:lnTo>
                <a:lnTo>
                  <a:pt x="6320358" y="5103687"/>
                </a:lnTo>
                <a:lnTo>
                  <a:pt x="0" y="5103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" t="0" r="-15" b="0"/>
            </a:stretch>
          </a:blipFill>
        </p:spPr>
      </p:sp>
      <p:sp>
        <p:nvSpPr>
          <p:cNvPr name="Freeform 5" id="5" descr="A graph of a graph of a graph of a graph of a graph of a graph of a graph of a graph of a graph of a graph of a graph of a graph of a graph of  Description automatically generated"/>
          <p:cNvSpPr/>
          <p:nvPr/>
        </p:nvSpPr>
        <p:spPr>
          <a:xfrm flipH="false" flipV="false" rot="0">
            <a:off x="8967722" y="6226519"/>
            <a:ext cx="9320278" cy="3448500"/>
          </a:xfrm>
          <a:custGeom>
            <a:avLst/>
            <a:gdLst/>
            <a:ahLst/>
            <a:cxnLst/>
            <a:rect r="r" b="b" t="t" l="l"/>
            <a:pathLst>
              <a:path h="3448500" w="9320278">
                <a:moveTo>
                  <a:pt x="0" y="0"/>
                </a:moveTo>
                <a:lnTo>
                  <a:pt x="9320278" y="0"/>
                </a:lnTo>
                <a:lnTo>
                  <a:pt x="9320278" y="3448500"/>
                </a:lnTo>
                <a:lnTo>
                  <a:pt x="0" y="3448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0" r="0" b="-16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FFFFFF"/>
                </a:solidFill>
                <a:latin typeface="Klima"/>
                <a:ea typeface="Klima"/>
                <a:cs typeface="Klima"/>
                <a:sym typeface="Klima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1096280"/>
            <a:ext cx="15590520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132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75802" y="3443273"/>
            <a:ext cx="2003873" cy="2003873"/>
            <a:chOff x="0" y="0"/>
            <a:chExt cx="2671830" cy="26718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71826" cy="2671826"/>
            </a:xfrm>
            <a:custGeom>
              <a:avLst/>
              <a:gdLst/>
              <a:ahLst/>
              <a:cxnLst/>
              <a:rect r="r" b="b" t="t" l="l"/>
              <a:pathLst>
                <a:path h="2671826" w="2671826">
                  <a:moveTo>
                    <a:pt x="0" y="1335913"/>
                  </a:moveTo>
                  <a:cubicBezTo>
                    <a:pt x="0" y="598170"/>
                    <a:pt x="598170" y="0"/>
                    <a:pt x="1335913" y="0"/>
                  </a:cubicBezTo>
                  <a:cubicBezTo>
                    <a:pt x="2073656" y="0"/>
                    <a:pt x="2671826" y="598170"/>
                    <a:pt x="2671826" y="1335913"/>
                  </a:cubicBezTo>
                  <a:cubicBezTo>
                    <a:pt x="2671826" y="2073656"/>
                    <a:pt x="2073656" y="2671826"/>
                    <a:pt x="1335913" y="2671826"/>
                  </a:cubicBezTo>
                  <a:cubicBezTo>
                    <a:pt x="598170" y="2671826"/>
                    <a:pt x="0" y="2073783"/>
                    <a:pt x="0" y="1335913"/>
                  </a:cubicBezTo>
                  <a:close/>
                </a:path>
              </a:pathLst>
            </a:custGeom>
            <a:solidFill>
              <a:srgbClr val="F3F5F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987090" y="3854560"/>
            <a:ext cx="1181295" cy="1181295"/>
            <a:chOff x="0" y="0"/>
            <a:chExt cx="1575060" cy="15750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549654" cy="1549654"/>
            </a:xfrm>
            <a:custGeom>
              <a:avLst/>
              <a:gdLst/>
              <a:ahLst/>
              <a:cxnLst/>
              <a:rect r="r" b="b" t="t" l="l"/>
              <a:pathLst>
                <a:path h="1549654" w="1549654">
                  <a:moveTo>
                    <a:pt x="0" y="0"/>
                  </a:moveTo>
                  <a:lnTo>
                    <a:pt x="1549654" y="0"/>
                  </a:lnTo>
                  <a:lnTo>
                    <a:pt x="1549654" y="1549654"/>
                  </a:lnTo>
                  <a:lnTo>
                    <a:pt x="0" y="1549654"/>
                  </a:lnTo>
                  <a:close/>
                </a:path>
              </a:pathLst>
            </a:custGeom>
            <a:blipFill>
              <a:blip r:embed="rId2"/>
              <a:stretch>
                <a:fillRect l="-819" t="-819" r="-819" b="-819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5054" cy="1575054"/>
            </a:xfrm>
            <a:custGeom>
              <a:avLst/>
              <a:gdLst/>
              <a:ahLst/>
              <a:cxnLst/>
              <a:rect r="r" b="b" t="t" l="l"/>
              <a:pathLst>
                <a:path h="1575054" w="1575054">
                  <a:moveTo>
                    <a:pt x="12700" y="0"/>
                  </a:moveTo>
                  <a:lnTo>
                    <a:pt x="1562354" y="0"/>
                  </a:lnTo>
                  <a:cubicBezTo>
                    <a:pt x="1569339" y="0"/>
                    <a:pt x="1575054" y="5715"/>
                    <a:pt x="1575054" y="12700"/>
                  </a:cubicBezTo>
                  <a:lnTo>
                    <a:pt x="1575054" y="1562354"/>
                  </a:lnTo>
                  <a:cubicBezTo>
                    <a:pt x="1575054" y="1569339"/>
                    <a:pt x="1569339" y="1575054"/>
                    <a:pt x="1562354" y="1575054"/>
                  </a:cubicBezTo>
                  <a:lnTo>
                    <a:pt x="12700" y="1575054"/>
                  </a:lnTo>
                  <a:cubicBezTo>
                    <a:pt x="5715" y="1575054"/>
                    <a:pt x="0" y="1569339"/>
                    <a:pt x="0" y="1562354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562354"/>
                  </a:lnTo>
                  <a:lnTo>
                    <a:pt x="12700" y="1562354"/>
                  </a:lnTo>
                  <a:lnTo>
                    <a:pt x="12700" y="1549654"/>
                  </a:lnTo>
                  <a:lnTo>
                    <a:pt x="1562354" y="1549654"/>
                  </a:lnTo>
                  <a:lnTo>
                    <a:pt x="1562354" y="1562354"/>
                  </a:lnTo>
                  <a:lnTo>
                    <a:pt x="1549654" y="1562354"/>
                  </a:lnTo>
                  <a:lnTo>
                    <a:pt x="1549654" y="12700"/>
                  </a:lnTo>
                  <a:lnTo>
                    <a:pt x="1562354" y="12700"/>
                  </a:lnTo>
                  <a:lnTo>
                    <a:pt x="1562354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004313" y="3673684"/>
            <a:ext cx="4732938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150" spc="47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We Built a </a:t>
            </a:r>
            <a:r>
              <a:rPr lang="en-US" b="true" sz="3150" spc="47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Transformer</a:t>
            </a:r>
            <a:r>
              <a:rPr lang="en-US" sz="3150" spc="47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-based model for credit card default prediction.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555508" y="3443273"/>
            <a:ext cx="2003873" cy="2003873"/>
            <a:chOff x="0" y="0"/>
            <a:chExt cx="2671830" cy="26718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71826" cy="2671826"/>
            </a:xfrm>
            <a:custGeom>
              <a:avLst/>
              <a:gdLst/>
              <a:ahLst/>
              <a:cxnLst/>
              <a:rect r="r" b="b" t="t" l="l"/>
              <a:pathLst>
                <a:path h="2671826" w="2671826">
                  <a:moveTo>
                    <a:pt x="0" y="1335913"/>
                  </a:moveTo>
                  <a:cubicBezTo>
                    <a:pt x="0" y="598170"/>
                    <a:pt x="598170" y="0"/>
                    <a:pt x="1335913" y="0"/>
                  </a:cubicBezTo>
                  <a:cubicBezTo>
                    <a:pt x="2073656" y="0"/>
                    <a:pt x="2671826" y="598170"/>
                    <a:pt x="2671826" y="1335913"/>
                  </a:cubicBezTo>
                  <a:cubicBezTo>
                    <a:pt x="2671826" y="2073656"/>
                    <a:pt x="2073656" y="2671826"/>
                    <a:pt x="1335913" y="2671826"/>
                  </a:cubicBezTo>
                  <a:cubicBezTo>
                    <a:pt x="598170" y="2671826"/>
                    <a:pt x="0" y="2073783"/>
                    <a:pt x="0" y="1335913"/>
                  </a:cubicBezTo>
                  <a:close/>
                </a:path>
              </a:pathLst>
            </a:custGeom>
            <a:solidFill>
              <a:srgbClr val="F3F5F9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966797" y="3854560"/>
            <a:ext cx="1181295" cy="1181295"/>
            <a:chOff x="0" y="0"/>
            <a:chExt cx="1575060" cy="15750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549654" cy="1549654"/>
            </a:xfrm>
            <a:custGeom>
              <a:avLst/>
              <a:gdLst/>
              <a:ahLst/>
              <a:cxnLst/>
              <a:rect r="r" b="b" t="t" l="l"/>
              <a:pathLst>
                <a:path h="1549654" w="1549654">
                  <a:moveTo>
                    <a:pt x="0" y="0"/>
                  </a:moveTo>
                  <a:lnTo>
                    <a:pt x="1549654" y="0"/>
                  </a:lnTo>
                  <a:lnTo>
                    <a:pt x="1549654" y="1549654"/>
                  </a:lnTo>
                  <a:lnTo>
                    <a:pt x="0" y="1549654"/>
                  </a:lnTo>
                  <a:close/>
                </a:path>
              </a:pathLst>
            </a:custGeom>
            <a:blipFill>
              <a:blip r:embed="rId3"/>
              <a:stretch>
                <a:fillRect l="-819" t="-819" r="-819" b="-819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75054" cy="1575054"/>
            </a:xfrm>
            <a:custGeom>
              <a:avLst/>
              <a:gdLst/>
              <a:ahLst/>
              <a:cxnLst/>
              <a:rect r="r" b="b" t="t" l="l"/>
              <a:pathLst>
                <a:path h="1575054" w="1575054">
                  <a:moveTo>
                    <a:pt x="12700" y="0"/>
                  </a:moveTo>
                  <a:lnTo>
                    <a:pt x="1562354" y="0"/>
                  </a:lnTo>
                  <a:cubicBezTo>
                    <a:pt x="1569339" y="0"/>
                    <a:pt x="1575054" y="5715"/>
                    <a:pt x="1575054" y="12700"/>
                  </a:cubicBezTo>
                  <a:lnTo>
                    <a:pt x="1575054" y="1562354"/>
                  </a:lnTo>
                  <a:cubicBezTo>
                    <a:pt x="1575054" y="1569339"/>
                    <a:pt x="1569339" y="1575054"/>
                    <a:pt x="1562354" y="1575054"/>
                  </a:cubicBezTo>
                  <a:lnTo>
                    <a:pt x="12700" y="1575054"/>
                  </a:lnTo>
                  <a:cubicBezTo>
                    <a:pt x="5715" y="1575054"/>
                    <a:pt x="0" y="1569339"/>
                    <a:pt x="0" y="1562354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562354"/>
                  </a:lnTo>
                  <a:lnTo>
                    <a:pt x="12700" y="1562354"/>
                  </a:lnTo>
                  <a:lnTo>
                    <a:pt x="12700" y="1549654"/>
                  </a:lnTo>
                  <a:lnTo>
                    <a:pt x="1562354" y="1549654"/>
                  </a:lnTo>
                  <a:lnTo>
                    <a:pt x="1562354" y="1562354"/>
                  </a:lnTo>
                  <a:lnTo>
                    <a:pt x="1549654" y="1562354"/>
                  </a:lnTo>
                  <a:lnTo>
                    <a:pt x="1549654" y="12700"/>
                  </a:lnTo>
                  <a:lnTo>
                    <a:pt x="1562354" y="12700"/>
                  </a:lnTo>
                  <a:lnTo>
                    <a:pt x="1562354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984020" y="3911809"/>
            <a:ext cx="473293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150" spc="47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We achieved </a:t>
            </a:r>
            <a:r>
              <a:rPr lang="en-US" b="true" sz="3150" spc="47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0.7846</a:t>
            </a:r>
            <a:r>
              <a:rPr lang="en-US" sz="3150" spc="47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 in AMEX Metric.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575802" y="6556736"/>
            <a:ext cx="2003873" cy="2003872"/>
            <a:chOff x="0" y="0"/>
            <a:chExt cx="2671830" cy="26718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71826" cy="2671826"/>
            </a:xfrm>
            <a:custGeom>
              <a:avLst/>
              <a:gdLst/>
              <a:ahLst/>
              <a:cxnLst/>
              <a:rect r="r" b="b" t="t" l="l"/>
              <a:pathLst>
                <a:path h="2671826" w="2671826">
                  <a:moveTo>
                    <a:pt x="0" y="1335913"/>
                  </a:moveTo>
                  <a:cubicBezTo>
                    <a:pt x="0" y="598170"/>
                    <a:pt x="598170" y="0"/>
                    <a:pt x="1335913" y="0"/>
                  </a:cubicBezTo>
                  <a:cubicBezTo>
                    <a:pt x="2073656" y="0"/>
                    <a:pt x="2671826" y="598170"/>
                    <a:pt x="2671826" y="1335913"/>
                  </a:cubicBezTo>
                  <a:cubicBezTo>
                    <a:pt x="2671826" y="2073656"/>
                    <a:pt x="2073656" y="2671826"/>
                    <a:pt x="1335913" y="2671826"/>
                  </a:cubicBezTo>
                  <a:cubicBezTo>
                    <a:pt x="598170" y="2671826"/>
                    <a:pt x="0" y="2073783"/>
                    <a:pt x="0" y="1335913"/>
                  </a:cubicBezTo>
                  <a:close/>
                </a:path>
              </a:pathLst>
            </a:custGeom>
            <a:solidFill>
              <a:srgbClr val="F3F5F9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987090" y="6968024"/>
            <a:ext cx="1181295" cy="1181295"/>
            <a:chOff x="0" y="0"/>
            <a:chExt cx="1575060" cy="15750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1549654" cy="1549654"/>
            </a:xfrm>
            <a:custGeom>
              <a:avLst/>
              <a:gdLst/>
              <a:ahLst/>
              <a:cxnLst/>
              <a:rect r="r" b="b" t="t" l="l"/>
              <a:pathLst>
                <a:path h="1549654" w="1549654">
                  <a:moveTo>
                    <a:pt x="0" y="0"/>
                  </a:moveTo>
                  <a:lnTo>
                    <a:pt x="1549654" y="0"/>
                  </a:lnTo>
                  <a:lnTo>
                    <a:pt x="1549654" y="1549654"/>
                  </a:lnTo>
                  <a:lnTo>
                    <a:pt x="0" y="1549654"/>
                  </a:lnTo>
                  <a:close/>
                </a:path>
              </a:pathLst>
            </a:custGeom>
            <a:blipFill>
              <a:blip r:embed="rId4"/>
              <a:stretch>
                <a:fillRect l="-819" t="-819" r="-819" b="-819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75054" cy="1575054"/>
            </a:xfrm>
            <a:custGeom>
              <a:avLst/>
              <a:gdLst/>
              <a:ahLst/>
              <a:cxnLst/>
              <a:rect r="r" b="b" t="t" l="l"/>
              <a:pathLst>
                <a:path h="1575054" w="1575054">
                  <a:moveTo>
                    <a:pt x="12700" y="0"/>
                  </a:moveTo>
                  <a:lnTo>
                    <a:pt x="1562354" y="0"/>
                  </a:lnTo>
                  <a:cubicBezTo>
                    <a:pt x="1569339" y="0"/>
                    <a:pt x="1575054" y="5715"/>
                    <a:pt x="1575054" y="12700"/>
                  </a:cubicBezTo>
                  <a:lnTo>
                    <a:pt x="1575054" y="1562354"/>
                  </a:lnTo>
                  <a:cubicBezTo>
                    <a:pt x="1575054" y="1569339"/>
                    <a:pt x="1569339" y="1575054"/>
                    <a:pt x="1562354" y="1575054"/>
                  </a:cubicBezTo>
                  <a:lnTo>
                    <a:pt x="12700" y="1575054"/>
                  </a:lnTo>
                  <a:cubicBezTo>
                    <a:pt x="5715" y="1575054"/>
                    <a:pt x="0" y="1569339"/>
                    <a:pt x="0" y="1562354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562354"/>
                  </a:lnTo>
                  <a:lnTo>
                    <a:pt x="12700" y="1562354"/>
                  </a:lnTo>
                  <a:lnTo>
                    <a:pt x="12700" y="1549654"/>
                  </a:lnTo>
                  <a:lnTo>
                    <a:pt x="1562354" y="1549654"/>
                  </a:lnTo>
                  <a:lnTo>
                    <a:pt x="1562354" y="1562354"/>
                  </a:lnTo>
                  <a:lnTo>
                    <a:pt x="1549654" y="1562354"/>
                  </a:lnTo>
                  <a:lnTo>
                    <a:pt x="1549654" y="12700"/>
                  </a:lnTo>
                  <a:lnTo>
                    <a:pt x="1562354" y="12700"/>
                  </a:lnTo>
                  <a:lnTo>
                    <a:pt x="1562354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4004313" y="6549022"/>
            <a:ext cx="4732938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150" spc="47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We captured data patterns, handled class </a:t>
            </a:r>
            <a:r>
              <a:rPr lang="en-US" b="true" sz="3150" spc="47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imbalance</a:t>
            </a:r>
            <a:r>
              <a:rPr lang="en-US" sz="3150" spc="47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, and optimized performance.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555508" y="6556736"/>
            <a:ext cx="2003873" cy="2003872"/>
            <a:chOff x="0" y="0"/>
            <a:chExt cx="2671830" cy="26718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71826" cy="2671826"/>
            </a:xfrm>
            <a:custGeom>
              <a:avLst/>
              <a:gdLst/>
              <a:ahLst/>
              <a:cxnLst/>
              <a:rect r="r" b="b" t="t" l="l"/>
              <a:pathLst>
                <a:path h="2671826" w="2671826">
                  <a:moveTo>
                    <a:pt x="0" y="1335913"/>
                  </a:moveTo>
                  <a:cubicBezTo>
                    <a:pt x="0" y="598170"/>
                    <a:pt x="598170" y="0"/>
                    <a:pt x="1335913" y="0"/>
                  </a:cubicBezTo>
                  <a:cubicBezTo>
                    <a:pt x="2073656" y="0"/>
                    <a:pt x="2671826" y="598170"/>
                    <a:pt x="2671826" y="1335913"/>
                  </a:cubicBezTo>
                  <a:cubicBezTo>
                    <a:pt x="2671826" y="2073656"/>
                    <a:pt x="2073656" y="2671826"/>
                    <a:pt x="1335913" y="2671826"/>
                  </a:cubicBezTo>
                  <a:cubicBezTo>
                    <a:pt x="598170" y="2671826"/>
                    <a:pt x="0" y="2073783"/>
                    <a:pt x="0" y="1335913"/>
                  </a:cubicBezTo>
                  <a:close/>
                </a:path>
              </a:pathLst>
            </a:custGeom>
            <a:solidFill>
              <a:srgbClr val="F3F5F9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966797" y="6968024"/>
            <a:ext cx="1181295" cy="1181295"/>
            <a:chOff x="0" y="0"/>
            <a:chExt cx="1575060" cy="157506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2700" y="12700"/>
              <a:ext cx="1549654" cy="1549654"/>
            </a:xfrm>
            <a:custGeom>
              <a:avLst/>
              <a:gdLst/>
              <a:ahLst/>
              <a:cxnLst/>
              <a:rect r="r" b="b" t="t" l="l"/>
              <a:pathLst>
                <a:path h="1549654" w="1549654">
                  <a:moveTo>
                    <a:pt x="0" y="0"/>
                  </a:moveTo>
                  <a:lnTo>
                    <a:pt x="1549654" y="0"/>
                  </a:lnTo>
                  <a:lnTo>
                    <a:pt x="1549654" y="1549654"/>
                  </a:lnTo>
                  <a:lnTo>
                    <a:pt x="0" y="1549654"/>
                  </a:lnTo>
                  <a:close/>
                </a:path>
              </a:pathLst>
            </a:custGeom>
            <a:blipFill>
              <a:blip r:embed="rId5"/>
              <a:stretch>
                <a:fillRect l="-819" t="-819" r="-819" b="-819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75054" cy="1575054"/>
            </a:xfrm>
            <a:custGeom>
              <a:avLst/>
              <a:gdLst/>
              <a:ahLst/>
              <a:cxnLst/>
              <a:rect r="r" b="b" t="t" l="l"/>
              <a:pathLst>
                <a:path h="1575054" w="1575054">
                  <a:moveTo>
                    <a:pt x="12700" y="0"/>
                  </a:moveTo>
                  <a:lnTo>
                    <a:pt x="1562354" y="0"/>
                  </a:lnTo>
                  <a:cubicBezTo>
                    <a:pt x="1569339" y="0"/>
                    <a:pt x="1575054" y="5715"/>
                    <a:pt x="1575054" y="12700"/>
                  </a:cubicBezTo>
                  <a:lnTo>
                    <a:pt x="1575054" y="1562354"/>
                  </a:lnTo>
                  <a:cubicBezTo>
                    <a:pt x="1575054" y="1569339"/>
                    <a:pt x="1569339" y="1575054"/>
                    <a:pt x="1562354" y="1575054"/>
                  </a:cubicBezTo>
                  <a:lnTo>
                    <a:pt x="12700" y="1575054"/>
                  </a:lnTo>
                  <a:cubicBezTo>
                    <a:pt x="5715" y="1575054"/>
                    <a:pt x="0" y="1569339"/>
                    <a:pt x="0" y="1562354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562354"/>
                  </a:lnTo>
                  <a:lnTo>
                    <a:pt x="12700" y="1562354"/>
                  </a:lnTo>
                  <a:lnTo>
                    <a:pt x="12700" y="1549654"/>
                  </a:lnTo>
                  <a:lnTo>
                    <a:pt x="1562354" y="1549654"/>
                  </a:lnTo>
                  <a:lnTo>
                    <a:pt x="1562354" y="1562354"/>
                  </a:lnTo>
                  <a:lnTo>
                    <a:pt x="1549654" y="1562354"/>
                  </a:lnTo>
                  <a:lnTo>
                    <a:pt x="1549654" y="12700"/>
                  </a:lnTo>
                  <a:lnTo>
                    <a:pt x="1562354" y="12700"/>
                  </a:lnTo>
                  <a:lnTo>
                    <a:pt x="1562354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1984020" y="6587122"/>
            <a:ext cx="4732938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4"/>
              </a:lnSpc>
            </a:pPr>
            <a:r>
              <a:rPr lang="en-US" sz="3012" spc="45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We plan to enhance recall by either by integrating data augmentation or trying ensemble methods.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6991" y="1480664"/>
            <a:ext cx="10971057" cy="91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sz="6517" spc="130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PREDICTING CREDIT CARD DEFAULTS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5193" y="4234642"/>
            <a:ext cx="8837053" cy="3337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3"/>
              </a:lnSpc>
            </a:pPr>
            <a:r>
              <a:rPr lang="en-US" b="true" sz="4743" spc="94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Objective:</a:t>
            </a:r>
          </a:p>
          <a:p>
            <a:pPr algn="ctr">
              <a:lnSpc>
                <a:spcPts val="5123"/>
              </a:lnSpc>
            </a:pPr>
            <a:r>
              <a:rPr lang="en-US" sz="4743" spc="71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Develop a predictive model to estimate the likelihood of a customer defaulting on their credit card payments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390918" y="3016341"/>
            <a:ext cx="3668233" cy="3668233"/>
          </a:xfrm>
          <a:custGeom>
            <a:avLst/>
            <a:gdLst/>
            <a:ahLst/>
            <a:cxnLst/>
            <a:rect r="r" b="b" t="t" l="l"/>
            <a:pathLst>
              <a:path h="3668233" w="3668233">
                <a:moveTo>
                  <a:pt x="0" y="0"/>
                </a:moveTo>
                <a:lnTo>
                  <a:pt x="3668233" y="0"/>
                </a:lnTo>
                <a:lnTo>
                  <a:pt x="3668233" y="3668234"/>
                </a:lnTo>
                <a:lnTo>
                  <a:pt x="0" y="366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 descr="Kaggle — Wikipédia"/>
          <p:cNvSpPr/>
          <p:nvPr/>
        </p:nvSpPr>
        <p:spPr>
          <a:xfrm flipH="false" flipV="false" rot="0">
            <a:off x="11419370" y="7103675"/>
            <a:ext cx="5611330" cy="2154626"/>
          </a:xfrm>
          <a:custGeom>
            <a:avLst/>
            <a:gdLst/>
            <a:ahLst/>
            <a:cxnLst/>
            <a:rect r="r" b="b" t="t" l="l"/>
            <a:pathLst>
              <a:path h="2154626" w="5611330">
                <a:moveTo>
                  <a:pt x="0" y="0"/>
                </a:moveTo>
                <a:lnTo>
                  <a:pt x="5611330" y="0"/>
                </a:lnTo>
                <a:lnTo>
                  <a:pt x="5611330" y="2154625"/>
                </a:lnTo>
                <a:lnTo>
                  <a:pt x="0" y="21546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6991" y="1466947"/>
            <a:ext cx="13905752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132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DATASET OVERVIEW FOR DEFAULT PREDICTION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2481" y="3165574"/>
            <a:ext cx="8616706" cy="5046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7858" indent="-328929" lvl="1">
              <a:lnSpc>
                <a:spcPts val="3925"/>
              </a:lnSpc>
              <a:buFont typeface="Arial"/>
              <a:buChar char="•"/>
            </a:pPr>
            <a:r>
              <a:rPr lang="en-US" b="true" sz="3635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Customer Count: </a:t>
            </a:r>
            <a:r>
              <a:rPr lang="en-US" sz="3635" spc="72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458,913 unique</a:t>
            </a:r>
            <a:r>
              <a:rPr lang="en-US" b="true" sz="3635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 </a:t>
            </a:r>
            <a:r>
              <a:rPr lang="en-US" sz="3635" spc="72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customers.</a:t>
            </a:r>
          </a:p>
          <a:p>
            <a:pPr algn="l" marL="657858" indent="-328929" lvl="1">
              <a:lnSpc>
                <a:spcPts val="3925"/>
              </a:lnSpc>
              <a:buFont typeface="Arial"/>
              <a:buChar char="•"/>
            </a:pPr>
            <a:r>
              <a:rPr lang="en-US" b="true" sz="3635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Target Variable:</a:t>
            </a:r>
          </a:p>
          <a:p>
            <a:pPr algn="l" marL="1488837" indent="-496279" lvl="2">
              <a:lnSpc>
                <a:spcPts val="3925"/>
              </a:lnSpc>
              <a:buFont typeface="Arial"/>
              <a:buChar char="⚬"/>
            </a:pPr>
            <a:r>
              <a:rPr lang="en-US" sz="3635" spc="54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1 = Default</a:t>
            </a:r>
          </a:p>
          <a:p>
            <a:pPr algn="l" marL="1488837" indent="-496279" lvl="2">
              <a:lnSpc>
                <a:spcPts val="3925"/>
              </a:lnSpc>
              <a:buFont typeface="Arial"/>
              <a:buChar char="⚬"/>
            </a:pPr>
            <a:r>
              <a:rPr lang="en-US" sz="3635" spc="54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0 = No Default</a:t>
            </a:r>
          </a:p>
          <a:p>
            <a:pPr algn="l" marL="657858" indent="-328929" lvl="1">
              <a:lnSpc>
                <a:spcPts val="3925"/>
              </a:lnSpc>
              <a:buFont typeface="Arial"/>
              <a:buChar char="•"/>
            </a:pPr>
            <a:r>
              <a:rPr lang="en-US" b="true" sz="3635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Analysis Period: </a:t>
            </a:r>
            <a:r>
              <a:rPr lang="en-US" sz="3635" spc="72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18 months of customer activity.</a:t>
            </a:r>
          </a:p>
          <a:p>
            <a:pPr algn="l" marL="657858" indent="-328929" lvl="1">
              <a:lnSpc>
                <a:spcPts val="3925"/>
              </a:lnSpc>
              <a:buFont typeface="Arial"/>
              <a:buChar char="•"/>
            </a:pPr>
            <a:r>
              <a:rPr lang="en-US" b="true" sz="3635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Default Definition: </a:t>
            </a:r>
            <a:r>
              <a:rPr lang="en-US" sz="3635" spc="72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No payment within 120 days of the latest statement.</a:t>
            </a:r>
          </a:p>
        </p:txBody>
      </p:sp>
      <p:sp>
        <p:nvSpPr>
          <p:cNvPr name="Freeform 4" id="4" descr="A diagram of a diagram  Description automatically generated"/>
          <p:cNvSpPr/>
          <p:nvPr/>
        </p:nvSpPr>
        <p:spPr>
          <a:xfrm flipH="false" flipV="false" rot="0">
            <a:off x="8749867" y="2415256"/>
            <a:ext cx="9143999" cy="8023862"/>
          </a:xfrm>
          <a:custGeom>
            <a:avLst/>
            <a:gdLst/>
            <a:ahLst/>
            <a:cxnLst/>
            <a:rect r="r" b="b" t="t" l="l"/>
            <a:pathLst>
              <a:path h="8023862" w="9143999">
                <a:moveTo>
                  <a:pt x="0" y="0"/>
                </a:moveTo>
                <a:lnTo>
                  <a:pt x="9143998" y="0"/>
                </a:lnTo>
                <a:lnTo>
                  <a:pt x="9143998" y="8023861"/>
                </a:lnTo>
                <a:lnTo>
                  <a:pt x="0" y="8023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" t="0" r="-1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6991" y="1466950"/>
            <a:ext cx="6994314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132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DATASET IMBALANCE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2022" y="3352001"/>
            <a:ext cx="7761978" cy="450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0920" indent="-325460" lvl="1">
              <a:lnSpc>
                <a:spcPts val="3884"/>
              </a:lnSpc>
              <a:buFont typeface="Arial"/>
              <a:buChar char="•"/>
            </a:pPr>
            <a:r>
              <a:rPr lang="en-US" sz="3596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Bias towards predicting non-defaults.</a:t>
            </a:r>
          </a:p>
          <a:p>
            <a:pPr algn="l" marL="650920" indent="-325460" lvl="1">
              <a:lnSpc>
                <a:spcPts val="3884"/>
              </a:lnSpc>
              <a:buFont typeface="Arial"/>
              <a:buChar char="•"/>
            </a:pPr>
            <a:r>
              <a:rPr lang="en-US" b="true" sz="3596" spc="71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Potential Solutions:</a:t>
            </a:r>
          </a:p>
          <a:p>
            <a:pPr algn="l" marL="1473136" indent="-491045" lvl="2">
              <a:lnSpc>
                <a:spcPts val="3884"/>
              </a:lnSpc>
              <a:buFont typeface="Arial"/>
              <a:buChar char="⚬"/>
            </a:pPr>
            <a:r>
              <a:rPr lang="en-US" sz="3596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Focus on precision, </a:t>
            </a:r>
            <a:r>
              <a:rPr lang="en-US" b="true" sz="3596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recall</a:t>
            </a:r>
            <a:r>
              <a:rPr lang="en-US" sz="3596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, and </a:t>
            </a:r>
            <a:r>
              <a:rPr lang="en-US" b="true" sz="3596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F1-score</a:t>
            </a:r>
            <a:r>
              <a:rPr lang="en-US" sz="3596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 to evaluate performance.</a:t>
            </a:r>
          </a:p>
          <a:p>
            <a:pPr algn="l" marL="1473136" indent="-491045" lvl="2">
              <a:lnSpc>
                <a:spcPts val="3884"/>
              </a:lnSpc>
              <a:buFont typeface="Arial"/>
              <a:buChar char="⚬"/>
            </a:pPr>
            <a:r>
              <a:rPr lang="en-US" sz="3596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Use techniques like resampling, or class weights to address imbalance.</a:t>
            </a:r>
          </a:p>
        </p:txBody>
      </p:sp>
      <p:sp>
        <p:nvSpPr>
          <p:cNvPr name="Freeform 4" id="4" descr="A blue circle with orange and black text  Description automatically generated"/>
          <p:cNvSpPr/>
          <p:nvPr/>
        </p:nvSpPr>
        <p:spPr>
          <a:xfrm flipH="false" flipV="false" rot="0">
            <a:off x="10320915" y="1543634"/>
            <a:ext cx="7106475" cy="7233054"/>
          </a:xfrm>
          <a:custGeom>
            <a:avLst/>
            <a:gdLst/>
            <a:ahLst/>
            <a:cxnLst/>
            <a:rect r="r" b="b" t="t" l="l"/>
            <a:pathLst>
              <a:path h="7233054" w="7106475">
                <a:moveTo>
                  <a:pt x="0" y="0"/>
                </a:moveTo>
                <a:lnTo>
                  <a:pt x="7106475" y="0"/>
                </a:lnTo>
                <a:lnTo>
                  <a:pt x="7106475" y="7233054"/>
                </a:lnTo>
                <a:lnTo>
                  <a:pt x="0" y="7233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" t="0" r="-1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6991" y="1481619"/>
            <a:ext cx="14839076" cy="92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73"/>
              </a:lnSpc>
            </a:pPr>
            <a:r>
              <a:rPr lang="en-US" sz="6549" spc="130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TIME SERIES INSIGHTS: CUSTOMER STATEMENTS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99063" y="3092996"/>
            <a:ext cx="7106475" cy="7194004"/>
          </a:xfrm>
          <a:custGeom>
            <a:avLst/>
            <a:gdLst/>
            <a:ahLst/>
            <a:cxnLst/>
            <a:rect r="r" b="b" t="t" l="l"/>
            <a:pathLst>
              <a:path h="7194004" w="7106475">
                <a:moveTo>
                  <a:pt x="0" y="0"/>
                </a:moveTo>
                <a:lnTo>
                  <a:pt x="7106475" y="0"/>
                </a:lnTo>
                <a:lnTo>
                  <a:pt x="7106475" y="7194004"/>
                </a:lnTo>
                <a:lnTo>
                  <a:pt x="0" y="7194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095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76851" y="3239316"/>
            <a:ext cx="8390842" cy="4996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6"/>
              </a:lnSpc>
            </a:pPr>
          </a:p>
          <a:p>
            <a:pPr algn="l" marL="239963" indent="-119982" lvl="1">
              <a:lnSpc>
                <a:spcPts val="3886"/>
              </a:lnSpc>
              <a:buFont typeface="Arial"/>
              <a:buChar char="•"/>
            </a:pPr>
            <a:r>
              <a:rPr lang="en-US" b="true" sz="3598" spc="71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84.1% of customers have 13 statements.</a:t>
            </a:r>
          </a:p>
          <a:p>
            <a:pPr algn="l" marL="239963" indent="-119982" lvl="1">
              <a:lnSpc>
                <a:spcPts val="3886"/>
              </a:lnSpc>
            </a:pPr>
          </a:p>
          <a:p>
            <a:pPr algn="l" marL="239963" indent="-119982" lvl="1">
              <a:lnSpc>
                <a:spcPts val="3886"/>
              </a:lnSpc>
              <a:buFont typeface="Arial"/>
              <a:buChar char="•"/>
            </a:pPr>
            <a:r>
              <a:rPr lang="en-US" sz="3598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Irregular data lengths can disrupt training for time-sensitive models like transformers.</a:t>
            </a:r>
          </a:p>
          <a:p>
            <a:pPr algn="l" marL="239963" indent="-119982" lvl="1">
              <a:lnSpc>
                <a:spcPts val="3886"/>
              </a:lnSpc>
            </a:pPr>
          </a:p>
          <a:p>
            <a:pPr algn="l" marL="239963" indent="-119982" lvl="1">
              <a:lnSpc>
                <a:spcPts val="3886"/>
              </a:lnSpc>
              <a:buFont typeface="Arial"/>
              <a:buChar char="•"/>
            </a:pPr>
            <a:r>
              <a:rPr lang="en-US" sz="3598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Homogenization using Padding.</a:t>
            </a:r>
          </a:p>
          <a:p>
            <a:pPr algn="l" marL="239963" indent="-119982" lvl="1">
              <a:lnSpc>
                <a:spcPts val="388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62546" y="1394036"/>
            <a:ext cx="15844255" cy="92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98"/>
              </a:lnSpc>
            </a:pPr>
            <a:r>
              <a:rPr lang="en-US" sz="6573" spc="131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EXPLORING CATEGORICAL PATTERNS IN DEFAULTS</a:t>
            </a:r>
          </a:p>
        </p:txBody>
      </p:sp>
      <p:sp>
        <p:nvSpPr>
          <p:cNvPr name="Freeform 3" id="3" descr="A screenshot of a graph  Description automatically generated"/>
          <p:cNvSpPr/>
          <p:nvPr/>
        </p:nvSpPr>
        <p:spPr>
          <a:xfrm flipH="false" flipV="false" rot="0">
            <a:off x="9406220" y="3459262"/>
            <a:ext cx="8636676" cy="5799038"/>
          </a:xfrm>
          <a:custGeom>
            <a:avLst/>
            <a:gdLst/>
            <a:ahLst/>
            <a:cxnLst/>
            <a:rect r="r" b="b" t="t" l="l"/>
            <a:pathLst>
              <a:path h="5799038" w="8636676">
                <a:moveTo>
                  <a:pt x="0" y="0"/>
                </a:moveTo>
                <a:lnTo>
                  <a:pt x="8636677" y="0"/>
                </a:lnTo>
                <a:lnTo>
                  <a:pt x="8636677" y="5799038"/>
                </a:lnTo>
                <a:lnTo>
                  <a:pt x="0" y="5799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6" t="0" r="-1463" b="-9990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7241" y="3383062"/>
            <a:ext cx="9136696" cy="611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b="true" sz="3637" spc="54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R</a:t>
            </a:r>
            <a:r>
              <a:rPr lang="en-US" b="true" sz="3637" spc="54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elationships between features and the target variable</a:t>
            </a:r>
            <a:r>
              <a:rPr lang="en-US" sz="3637" spc="54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.</a:t>
            </a:r>
          </a:p>
          <a:p>
            <a:pPr algn="l">
              <a:lnSpc>
                <a:spcPts val="4365"/>
              </a:lnSpc>
            </a:pPr>
            <a:r>
              <a:rPr lang="en-US" b="true" sz="3637" spc="72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Examples: </a:t>
            </a:r>
          </a:p>
          <a:p>
            <a:pPr algn="l" marL="658297" indent="-329149" lvl="1">
              <a:lnSpc>
                <a:spcPts val="4365"/>
              </a:lnSpc>
              <a:buFont typeface="Arial"/>
              <a:buChar char="•"/>
            </a:pPr>
            <a:r>
              <a:rPr lang="en-US" sz="3637" spc="54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B_30, B_38, and D_114 clear separations, indicating strong predictive potential. </a:t>
            </a:r>
          </a:p>
          <a:p>
            <a:pPr algn="l" marL="658297" indent="-329149" lvl="1">
              <a:lnSpc>
                <a:spcPts val="4365"/>
              </a:lnSpc>
              <a:buFont typeface="Arial"/>
              <a:buChar char="•"/>
            </a:pPr>
            <a:r>
              <a:rPr lang="en-US" sz="3637" spc="54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D_117 presents overlapping shapes offers moderate discriminatory power. </a:t>
            </a:r>
          </a:p>
          <a:p>
            <a:pPr algn="l" marL="658297" indent="-329149" lvl="1">
              <a:lnSpc>
                <a:spcPts val="4365"/>
              </a:lnSpc>
              <a:buFont typeface="Arial"/>
              <a:buChar char="•"/>
            </a:pPr>
            <a:r>
              <a:rPr lang="en-US" sz="3637" spc="54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D_116 displays limited distinction between targets -&gt; low predictive utility.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3810" y="1477238"/>
            <a:ext cx="16625490" cy="927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9"/>
              </a:lnSpc>
            </a:pPr>
            <a:r>
              <a:rPr lang="en-US" sz="6499" spc="129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WHAT DOES MISSING DATA TELL US ABOUT DEFAULTS?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3810" y="3172358"/>
            <a:ext cx="8269615" cy="691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b="true" sz="3498" spc="69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Missingness of data potential impact on prediction:</a:t>
            </a:r>
          </a:p>
          <a:p>
            <a:pPr algn="l">
              <a:lnSpc>
                <a:spcPts val="3400"/>
              </a:lnSpc>
            </a:pPr>
          </a:p>
          <a:p>
            <a:pPr algn="l" marL="755268" indent="-377634" lvl="1">
              <a:lnSpc>
                <a:spcPts val="3400"/>
              </a:lnSpc>
              <a:buFont typeface="Arial"/>
              <a:buChar char="•"/>
            </a:pPr>
            <a:r>
              <a:rPr lang="en-US" b="true" sz="3498" spc="69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Delinquency (D_*): </a:t>
            </a:r>
            <a:r>
              <a:rPr lang="en-US" sz="3498" spc="69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Minimal impact on predictions.</a:t>
            </a:r>
          </a:p>
          <a:p>
            <a:pPr algn="l" marL="755268" indent="-377634" lvl="1">
              <a:lnSpc>
                <a:spcPts val="3400"/>
              </a:lnSpc>
              <a:buFont typeface="Arial"/>
              <a:buChar char="•"/>
            </a:pPr>
            <a:r>
              <a:rPr lang="en-US" b="true" sz="3498" spc="69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Spend (S_*): </a:t>
            </a:r>
            <a:r>
              <a:rPr lang="en-US" sz="3498" spc="69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Slightly linked to non-defaults.</a:t>
            </a:r>
          </a:p>
          <a:p>
            <a:pPr algn="l" marL="755268" indent="-377634" lvl="1">
              <a:lnSpc>
                <a:spcPts val="3400"/>
              </a:lnSpc>
              <a:buFont typeface="Arial"/>
              <a:buChar char="•"/>
            </a:pPr>
            <a:r>
              <a:rPr lang="en-US" b="true" sz="3498" spc="69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Payment (P_*): </a:t>
            </a:r>
            <a:r>
              <a:rPr lang="en-US" sz="3498" spc="69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Indicates a small risk of default.</a:t>
            </a:r>
          </a:p>
          <a:p>
            <a:pPr algn="l" marL="755268" indent="-377634" lvl="1">
              <a:lnSpc>
                <a:spcPts val="3400"/>
              </a:lnSpc>
              <a:buFont typeface="Arial"/>
              <a:buChar char="•"/>
            </a:pPr>
            <a:r>
              <a:rPr lang="en-US" b="true" sz="3498" spc="69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Balance (B_*): </a:t>
            </a:r>
            <a:r>
              <a:rPr lang="en-US" sz="3498" spc="69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Moderately tied to non-defaults.</a:t>
            </a:r>
          </a:p>
          <a:p>
            <a:pPr algn="l" marL="755268" indent="-377634" lvl="1">
              <a:lnSpc>
                <a:spcPts val="3400"/>
              </a:lnSpc>
              <a:buFont typeface="Arial"/>
              <a:buChar char="•"/>
            </a:pPr>
            <a:r>
              <a:rPr lang="en-US" b="true" sz="3498" spc="69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Risk (R_*): </a:t>
            </a:r>
            <a:r>
              <a:rPr lang="en-US" sz="3498" spc="69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Strongly signals non-defaults.</a:t>
            </a:r>
          </a:p>
          <a:p>
            <a:pPr algn="l">
              <a:lnSpc>
                <a:spcPts val="3400"/>
              </a:lnSpc>
            </a:pPr>
          </a:p>
          <a:p>
            <a:pPr algn="l" marL="633092" indent="-316546" lvl="1">
              <a:lnSpc>
                <a:spcPts val="3400"/>
              </a:lnSpc>
              <a:buFont typeface="Arial"/>
              <a:buChar char="•"/>
            </a:pPr>
            <a:r>
              <a:rPr lang="en-US" b="true" sz="3498" spc="52">
                <a:solidFill>
                  <a:srgbClr val="FF5757"/>
                </a:solidFill>
                <a:latin typeface="Klima Bold"/>
                <a:ea typeface="Klima Bold"/>
                <a:cs typeface="Klima Bold"/>
                <a:sym typeface="Klima Bold"/>
              </a:rPr>
              <a:t>Leverage missingness to capture these patterns effectively.</a:t>
            </a:r>
          </a:p>
        </p:txBody>
      </p:sp>
      <p:sp>
        <p:nvSpPr>
          <p:cNvPr name="Freeform 4" id="4" descr="A graph with blue squares  Description automatically generated"/>
          <p:cNvSpPr/>
          <p:nvPr/>
        </p:nvSpPr>
        <p:spPr>
          <a:xfrm flipH="false" flipV="false" rot="0">
            <a:off x="9144000" y="2896138"/>
            <a:ext cx="8960793" cy="6362162"/>
          </a:xfrm>
          <a:custGeom>
            <a:avLst/>
            <a:gdLst/>
            <a:ahLst/>
            <a:cxnLst/>
            <a:rect r="r" b="b" t="t" l="l"/>
            <a:pathLst>
              <a:path h="6362162" w="8960793">
                <a:moveTo>
                  <a:pt x="0" y="0"/>
                </a:moveTo>
                <a:lnTo>
                  <a:pt x="8960793" y="0"/>
                </a:lnTo>
                <a:lnTo>
                  <a:pt x="8960793" y="6362162"/>
                </a:lnTo>
                <a:lnTo>
                  <a:pt x="0" y="6362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" r="0" b="-2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7797" y="1486625"/>
            <a:ext cx="15872405" cy="91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sz="6517" spc="130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MAPPING CONNECTIONS IN MISSING DATA PATTERNS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3664" y="3446202"/>
            <a:ext cx="8500273" cy="6228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499"/>
              </a:lnSpc>
              <a:buFont typeface="Arial"/>
              <a:buChar char="•"/>
            </a:pPr>
            <a:r>
              <a:rPr lang="en-US" b="true" sz="3600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Payment &amp; Delinquency  (0.65)</a:t>
            </a:r>
            <a:r>
              <a:rPr lang="en-US" sz="3600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 missed payments &lt;-&gt; delinquent behavior.</a:t>
            </a:r>
          </a:p>
          <a:p>
            <a:pPr algn="l" marL="651510" indent="-325755" lvl="1">
              <a:lnSpc>
                <a:spcPts val="3499"/>
              </a:lnSpc>
              <a:buFont typeface="Arial"/>
              <a:buChar char="•"/>
            </a:pPr>
            <a:r>
              <a:rPr lang="en-US" b="true" sz="3600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Balance &amp; Delinquency  (0.32)</a:t>
            </a:r>
            <a:r>
              <a:rPr lang="en-US" sz="3600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 could indicate shared account challenges.</a:t>
            </a:r>
          </a:p>
          <a:p>
            <a:pPr algn="l" marL="651510" indent="-325755" lvl="1">
              <a:lnSpc>
                <a:spcPts val="3499"/>
              </a:lnSpc>
              <a:buFont typeface="Arial"/>
              <a:buChar char="•"/>
            </a:pPr>
            <a:r>
              <a:rPr lang="en-US" b="true" sz="3600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Balance &amp; Spend (0.28) and  Balance &amp; Payment (0.26)</a:t>
            </a:r>
            <a:r>
              <a:rPr lang="en-US" sz="3600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 could help understand patterns in spending, payments, and balances reveal common financial habits</a:t>
            </a:r>
          </a:p>
          <a:p>
            <a:pPr algn="l" marL="651510" indent="-325755" lvl="1">
              <a:lnSpc>
                <a:spcPts val="3499"/>
              </a:lnSpc>
              <a:buFont typeface="Arial"/>
              <a:buChar char="•"/>
            </a:pPr>
            <a:r>
              <a:rPr lang="en-US" b="true" sz="3600" spc="53">
                <a:solidFill>
                  <a:srgbClr val="000000"/>
                </a:solidFill>
                <a:latin typeface="Klima Bold"/>
                <a:ea typeface="Klima Bold"/>
                <a:cs typeface="Klima Bold"/>
                <a:sym typeface="Klima Bold"/>
              </a:rPr>
              <a:t>Balance (-0.24) and Risk (-0.27)</a:t>
            </a:r>
            <a:r>
              <a:rPr lang="en-US" sz="3600" spc="53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 data are strongly correlated with default risk.</a:t>
            </a:r>
          </a:p>
        </p:txBody>
      </p:sp>
      <p:sp>
        <p:nvSpPr>
          <p:cNvPr name="Freeform 4" id="4" descr="A diagram of a heat map  Description automatically generated with medium confidence"/>
          <p:cNvSpPr/>
          <p:nvPr/>
        </p:nvSpPr>
        <p:spPr>
          <a:xfrm flipH="false" flipV="false" rot="0">
            <a:off x="9857226" y="3134263"/>
            <a:ext cx="7673844" cy="6868090"/>
          </a:xfrm>
          <a:custGeom>
            <a:avLst/>
            <a:gdLst/>
            <a:ahLst/>
            <a:cxnLst/>
            <a:rect r="r" b="b" t="t" l="l"/>
            <a:pathLst>
              <a:path h="6868090" w="7673844">
                <a:moveTo>
                  <a:pt x="0" y="0"/>
                </a:moveTo>
                <a:lnTo>
                  <a:pt x="7673844" y="0"/>
                </a:lnTo>
                <a:lnTo>
                  <a:pt x="7673844" y="6868090"/>
                </a:lnTo>
                <a:lnTo>
                  <a:pt x="0" y="6868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" t="0" r="-2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4453" y="1387602"/>
            <a:ext cx="15619095" cy="927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9"/>
              </a:lnSpc>
            </a:pPr>
            <a:r>
              <a:rPr lang="en-US" sz="6499" spc="129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Feature Engineering &amp; Preprocessing</a:t>
            </a:r>
          </a:p>
        </p:txBody>
      </p:sp>
      <p:sp>
        <p:nvSpPr>
          <p:cNvPr name="Freeform 3" id="3" descr="A diagram of steps with colorful labels  Description automatically generated with medium confidence"/>
          <p:cNvSpPr/>
          <p:nvPr/>
        </p:nvSpPr>
        <p:spPr>
          <a:xfrm flipH="false" flipV="false" rot="0">
            <a:off x="2398526" y="2559792"/>
            <a:ext cx="13490949" cy="8040717"/>
          </a:xfrm>
          <a:custGeom>
            <a:avLst/>
            <a:gdLst/>
            <a:ahLst/>
            <a:cxnLst/>
            <a:rect r="r" b="b" t="t" l="l"/>
            <a:pathLst>
              <a:path h="8040717" w="13490949">
                <a:moveTo>
                  <a:pt x="0" y="0"/>
                </a:moveTo>
                <a:lnTo>
                  <a:pt x="13490949" y="0"/>
                </a:lnTo>
                <a:lnTo>
                  <a:pt x="13490949" y="8040717"/>
                </a:lnTo>
                <a:lnTo>
                  <a:pt x="0" y="8040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" b="-375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07340" y="9636919"/>
            <a:ext cx="393192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26">
                <a:solidFill>
                  <a:srgbClr val="000000"/>
                </a:solidFill>
                <a:latin typeface="Klima"/>
                <a:ea typeface="Klima"/>
                <a:cs typeface="Klima"/>
                <a:sym typeface="Klima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DAGYz7VYzpc</dc:identifier>
  <dcterms:modified xsi:type="dcterms:W3CDTF">2011-08-01T06:04:30Z</dcterms:modified>
  <cp:revision>1</cp:revision>
  <dc:title>Presentation_ML_Default.pptx</dc:title>
</cp:coreProperties>
</file>