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9" r:id="rId10"/>
    <p:sldId id="275" r:id="rId11"/>
    <p:sldId id="264" r:id="rId12"/>
    <p:sldId id="271" r:id="rId13"/>
    <p:sldId id="265" r:id="rId14"/>
    <p:sldId id="270" r:id="rId15"/>
    <p:sldId id="276" r:id="rId16"/>
    <p:sldId id="266" r:id="rId17"/>
    <p:sldId id="267" r:id="rId18"/>
    <p:sldId id="277" r:id="rId19"/>
    <p:sldId id="272" r:id="rId20"/>
    <p:sldId id="273" r:id="rId21"/>
    <p:sldId id="27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8" d="100"/>
          <a:sy n="68" d="100"/>
        </p:scale>
        <p:origin x="14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A112-64DE-495A-8739-F277F1C8D154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D12A-2176-4409-BB90-52AE6CE40F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9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84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4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D12A-2176-4409-BB90-52AE6CE40F23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F4A6-E988-4AD7-B5E1-6C29BBED83BC}" type="datetimeFigureOut">
              <a:rPr lang="fr-FR" smtClean="0"/>
              <a:pPr/>
              <a:t>09/06/2020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1DF9-2407-4B96-86D8-3335FBEEB2D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4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conditionnelle</a:t>
            </a:r>
            <a:b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Naoufel  &amp; Nomen</a:t>
            </a:r>
            <a:b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7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dhia</a:t>
            </a:r>
            <a:br>
              <a:rPr lang="fr-FR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7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8" descr="esprit_logo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214546" cy="109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643570" y="5929330"/>
            <a:ext cx="350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Année universitaire 2017/2018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rot="5400000" flipH="1" flipV="1">
            <a:off x="1214414" y="17144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285852" y="28574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4612" y="32861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R</a:t>
            </a:r>
            <a:r>
              <a:rPr lang="fr-FR" dirty="0"/>
              <a:t>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7422" y="15716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J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>
            <a:stCxn id="11" idx="3"/>
          </p:cNvCxnSpPr>
          <p:nvPr/>
        </p:nvCxnSpPr>
        <p:spPr>
          <a:xfrm flipV="1">
            <a:off x="2857488" y="10715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857488" y="16430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4744" y="10001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1785926"/>
            <a:ext cx="214314" cy="3524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71876"/>
            <a:ext cx="171450" cy="352425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9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3143240" y="34290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3143240" y="28574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00496" y="27860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G</a:t>
            </a:r>
            <a:r>
              <a:rPr lang="fr-FR" dirty="0"/>
              <a:t>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43174" y="285749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71736" y="192880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71736" y="100010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85852" y="3214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00100" y="200024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0.40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43174" y="364331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71472" y="107154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1).2)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85786" y="4286256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3)</a:t>
            </a:r>
          </a:p>
        </p:txBody>
      </p: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286256"/>
            <a:ext cx="571472" cy="31431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2071670" y="4214818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rose qui germe.</a:t>
            </a: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4786322"/>
            <a:ext cx="500066" cy="314327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2071670" y="4714884"/>
            <a:ext cx="407196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: la fleur est jaune qui germe.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85786" y="5429264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4)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357826"/>
            <a:ext cx="5229225" cy="34290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5857892"/>
            <a:ext cx="5172075" cy="3429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tels que                          .     Alors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On effectue une récurrence sur l’entier  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Pour           , le résultat est évident .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Supposons le résultat vrai au rang</a:t>
            </a:r>
            <a:r>
              <a:rPr lang="fr-FR" sz="2400" i="1" dirty="0"/>
              <a:t>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des probabilités composées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643050"/>
            <a:ext cx="1457325" cy="41433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643050"/>
            <a:ext cx="2181225" cy="414338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2071678"/>
            <a:ext cx="4829175" cy="714380"/>
          </a:xfrm>
          <a:prstGeom prst="rect">
            <a:avLst/>
          </a:prstGeom>
          <a:noFill/>
        </p:spPr>
      </p:pic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68" name="Picture 14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714620"/>
            <a:ext cx="5486400" cy="904875"/>
          </a:xfrm>
          <a:prstGeom prst="rect">
            <a:avLst/>
          </a:prstGeom>
          <a:noFill/>
        </p:spPr>
      </p:pic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0" name="Picture 14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94" y="3857628"/>
            <a:ext cx="666750" cy="357190"/>
          </a:xfrm>
          <a:prstGeom prst="rect">
            <a:avLst/>
          </a:prstGeom>
          <a:noFill/>
        </p:spPr>
      </p:pic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73" name="Picture 14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286256"/>
            <a:ext cx="581025" cy="376238"/>
          </a:xfrm>
          <a:prstGeom prst="rect">
            <a:avLst/>
          </a:prstGeom>
          <a:noFill/>
        </p:spPr>
      </p:pic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571472" y="7143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4775422"/>
            <a:ext cx="642942" cy="358563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5214950"/>
            <a:ext cx="5076825" cy="285752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3775" y="5715016"/>
            <a:ext cx="5610225" cy="35719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8596" y="6215082"/>
            <a:ext cx="871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et le résultat est ainsi démontré au rang n, ce qui achève la récurrence</a:t>
            </a:r>
            <a:r>
              <a:rPr lang="fr-FR" i="1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6000792"/>
          </a:xfrm>
        </p:spPr>
        <p:txBody>
          <a:bodyPr>
            <a:normAutofit/>
          </a:bodyPr>
          <a:lstStyle/>
          <a:p>
            <a:pPr algn="just"/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Soit l’expérience qui consiste à tirer au hasard, l’une après l’autre, sans remise, deux ampoules électriques dans une boîte contenant 10 ampoules dont 3 sont défectueuses et 7 sont bonnes. Soient : 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l’événement 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Défectueuse», i = 1,2.</a:t>
            </a:r>
          </a:p>
          <a:p>
            <a:pPr marL="800100" lvl="1" indent="-342900" algn="just">
              <a:buNone/>
            </a:pP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CA" sz="24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l’événement : «l’ampoule choisie au </a:t>
            </a:r>
            <a:r>
              <a:rPr lang="fr-CA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CA" sz="2400" baseline="30000" dirty="0" err="1">
                <a:latin typeface="Times New Roman" pitchFamily="18" charset="0"/>
                <a:cs typeface="Times New Roman" pitchFamily="18" charset="0"/>
              </a:rPr>
              <a:t>ème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 tirage est Bonne», i = 1,2.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	On pourrait s’intéresser à l’événement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: « choisir deux ampoules défectueuses dans les deux tirages »</a:t>
            </a:r>
          </a:p>
          <a:p>
            <a:pPr algn="just">
              <a:buNone/>
            </a:pP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Calculer la probabilité de l’évènement  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fr-C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Correction: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La probabilité associée à cet événement est :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CA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6000768"/>
            <a:ext cx="5581650" cy="619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504351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       (partition de    ) deux à deux 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incompatibles, tels que                .Alors pour tous événemen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               :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totale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428736"/>
            <a:ext cx="1457325" cy="35719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42844" y="78579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1" name="Rectangle 1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2" name="Rectangle 148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Rectangle 1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75" name="Rectangle 151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2143116"/>
            <a:ext cx="1028700" cy="790575"/>
          </a:xfrm>
          <a:prstGeom prst="rect">
            <a:avLst/>
          </a:prstGeom>
          <a:noFill/>
        </p:spPr>
      </p:pic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2462" y="2285992"/>
            <a:ext cx="803678" cy="428628"/>
          </a:xfrm>
          <a:prstGeom prst="rect">
            <a:avLst/>
          </a:prstGeom>
          <a:noFill/>
        </p:spPr>
      </p:pic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08" name="Picture 3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1670" y="4643446"/>
            <a:ext cx="3600450" cy="790575"/>
          </a:xfrm>
          <a:prstGeom prst="rect">
            <a:avLst/>
          </a:prstGeom>
          <a:noFill/>
        </p:spPr>
      </p:pic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1" name="Picture 3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5429264"/>
            <a:ext cx="3571875" cy="647700"/>
          </a:xfrm>
          <a:prstGeom prst="rect">
            <a:avLst/>
          </a:prstGeom>
          <a:noFill/>
        </p:spPr>
      </p:pic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17" name="Picture 4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3929066"/>
            <a:ext cx="3876675" cy="790575"/>
          </a:xfrm>
          <a:prstGeom prst="rect">
            <a:avLst/>
          </a:prstGeom>
          <a:noFill/>
        </p:spPr>
      </p:pic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2" name="Picture 4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1376346"/>
            <a:ext cx="214314" cy="428628"/>
          </a:xfrm>
          <a:prstGeom prst="rect">
            <a:avLst/>
          </a:prstGeom>
          <a:noFill/>
        </p:spPr>
      </p:pic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4624" name="Picture 48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2857496"/>
            <a:ext cx="2581275" cy="790575"/>
          </a:xfrm>
          <a:prstGeom prst="rect">
            <a:avLst/>
          </a:prstGeom>
          <a:noFill/>
        </p:spPr>
      </p:pic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0" y="1247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étude statistique faite dans une région a montré que 53% des personnes pratiquant un sport sont des hommes, parmi lesquels 31% sont adhérents à un club sportif, et que parmi les femmes pratiquant un sport, 22% sont adhérentes à un club sportif. </a:t>
            </a:r>
          </a:p>
          <a:p>
            <a:pPr>
              <a:buNone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On rencontre au hasard une personne de la région pratiquant un sport. On désigne par :</a:t>
            </a:r>
          </a:p>
          <a:p>
            <a:pPr>
              <a:buNone/>
            </a:pP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 homme »,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une femme » et par 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: « La personne est adhérente à un club sportif ».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Construire un arbre de probabilités décrivant la situation.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 homme et adhère à un club sportif.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Calculer la probabilité que la personne soit une femme et adhère à un club sportif </a:t>
            </a:r>
          </a:p>
          <a:p>
            <a:pPr marL="514350" indent="-514350">
              <a:buAutoNum type="arabicParenR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En déduire la probabilité de l’événement 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1214414" y="1638288"/>
            <a:ext cx="1214446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285852" y="2781296"/>
            <a:ext cx="1419236" cy="490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14612" y="3209924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F</a:t>
            </a:r>
            <a:r>
              <a:rPr lang="fr-FR" dirty="0"/>
              <a:t>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422" y="1495412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H</a:t>
            </a:r>
            <a:r>
              <a:rPr lang="fr-FR" dirty="0"/>
              <a:t>G</a:t>
            </a:r>
          </a:p>
        </p:txBody>
      </p:sp>
      <p:cxnSp>
        <p:nvCxnSpPr>
          <p:cNvPr id="8" name="Connecteur droit 7"/>
          <p:cNvCxnSpPr>
            <a:stCxn id="7" idx="3"/>
          </p:cNvCxnSpPr>
          <p:nvPr/>
        </p:nvCxnSpPr>
        <p:spPr>
          <a:xfrm flipV="1">
            <a:off x="2857488" y="99534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857488" y="156685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14744" y="92390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143240" y="3352800"/>
            <a:ext cx="919170" cy="347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143240" y="2781296"/>
            <a:ext cx="785818" cy="571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00496" y="2709858"/>
            <a:ext cx="500066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A</a:t>
            </a:r>
            <a:r>
              <a:rPr lang="fr-FR" dirty="0"/>
              <a:t>G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3524248"/>
            <a:ext cx="171450" cy="352425"/>
          </a:xfrm>
          <a:prstGeom prst="rect">
            <a:avLst/>
          </a:prstGeom>
          <a:noFill/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1738298"/>
            <a:ext cx="171450" cy="35242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2786050" y="280986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0.22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14612" y="1881174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0.69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43174" y="952480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14414" y="3167058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0.47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28662" y="1952612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0.53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57488" y="3595686"/>
            <a:ext cx="785818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0.78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5720" y="95248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4282" y="4310066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4282" y="4881570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28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881570"/>
            <a:ext cx="5343525" cy="304800"/>
          </a:xfrm>
          <a:prstGeom prst="rect">
            <a:avLst/>
          </a:prstGeom>
          <a:noFill/>
        </p:spPr>
      </p:pic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1" name="Picture 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100" y="4310066"/>
            <a:ext cx="5448300" cy="304800"/>
          </a:xfrm>
          <a:prstGeom prst="rect">
            <a:avLst/>
          </a:prstGeom>
          <a:noFill/>
        </p:spPr>
      </p:pic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4282" y="5524512"/>
            <a:ext cx="857256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8934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5524512"/>
            <a:ext cx="5210175" cy="342900"/>
          </a:xfrm>
          <a:prstGeom prst="rect">
            <a:avLst/>
          </a:prstGeom>
          <a:noFill/>
        </p:spPr>
      </p:pic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2844" y="357166"/>
            <a:ext cx="207170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Formule de Bayes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Soient                une partition de     tels que                  et                       , et soit      un évènement de     , alors : 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1428736"/>
            <a:ext cx="1085850" cy="381000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1428736"/>
            <a:ext cx="190500" cy="381000"/>
          </a:xfrm>
          <a:prstGeom prst="rect">
            <a:avLst/>
          </a:prstGeom>
          <a:noFill/>
        </p:spPr>
      </p:pic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15074" y="1428736"/>
            <a:ext cx="1200150" cy="381000"/>
          </a:xfrm>
          <a:prstGeom prst="rect">
            <a:avLst/>
          </a:prstGeom>
          <a:noFill/>
        </p:spPr>
      </p:pic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1785926"/>
            <a:ext cx="214314" cy="428628"/>
          </a:xfrm>
          <a:prstGeom prst="rect">
            <a:avLst/>
          </a:prstGeom>
          <a:noFill/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7686" y="1785926"/>
            <a:ext cx="214314" cy="428628"/>
          </a:xfrm>
          <a:prstGeom prst="rect">
            <a:avLst/>
          </a:prstGeom>
          <a:noFill/>
        </p:spPr>
      </p:pic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4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2285992"/>
            <a:ext cx="3543300" cy="771525"/>
          </a:xfrm>
          <a:prstGeom prst="rect">
            <a:avLst/>
          </a:prstGeom>
          <a:noFill/>
        </p:spPr>
      </p:pic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214422"/>
            <a:ext cx="1028700" cy="790575"/>
          </a:xfrm>
          <a:prstGeom prst="rect">
            <a:avLst/>
          </a:prstGeom>
          <a:noFill/>
        </p:spPr>
      </p:pic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5617" name="Picture 1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286256"/>
            <a:ext cx="4572032" cy="714380"/>
          </a:xfrm>
          <a:prstGeom prst="rect">
            <a:avLst/>
          </a:prstGeom>
          <a:noFill/>
        </p:spPr>
      </p:pic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5929322" y="5000636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000760" y="5572140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d’après la formule des probabilités totales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286412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Dans un laboratoire, on a fait les constats suivants: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si une souris porte l'anticorps A, alors 2 fois sur 5 elle porte aussi l'anticorps B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si une souris ne porte pas l'anticorps A, alors 4 fois sur 5 elle ne porte pas l'anticorps B. </a:t>
            </a:r>
          </a:p>
          <a:p>
            <a:pPr>
              <a:buFontTx/>
              <a:buChar char="-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La moitié de la population porte l’anticorps A.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porte l’anticorps B, alors elle porte aussi l’anticorps A. </a:t>
            </a:r>
          </a:p>
          <a:p>
            <a:pPr marL="514350" indent="-514350">
              <a:buAutoNum type="alphaLcParenR"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Calculez la probabilité que, si une souris ne porte pas l’anticorps B, alors elle ne porte pas l’anticorps 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Correction :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596" y="1643050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1)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 </a:t>
            </a:r>
            <a:r>
              <a:rPr lang="fr-FR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P(A/B).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857232"/>
            <a:ext cx="528641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désigne par : A: « La souris porte l’anticorps A »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B: « La souris porte l’anticorps B »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2143116"/>
            <a:ext cx="2228850" cy="676275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2786058"/>
            <a:ext cx="4010025" cy="695325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3571876"/>
            <a:ext cx="3581400" cy="1066800"/>
          </a:xfrm>
          <a:prstGeom prst="rect">
            <a:avLst/>
          </a:prstGeom>
          <a:noFill/>
        </p:spPr>
      </p:pic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1524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034" y="4714884"/>
            <a:ext cx="671517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2)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va calculer la probabilité</a:t>
            </a:r>
            <a:endParaRPr lang="fr-F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4714884"/>
            <a:ext cx="876300" cy="428628"/>
          </a:xfrm>
          <a:prstGeom prst="rect">
            <a:avLst/>
          </a:prstGeom>
          <a:noFill/>
        </p:spPr>
      </p:pic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11715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52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5143512"/>
            <a:ext cx="2009775" cy="647700"/>
          </a:xfrm>
          <a:prstGeom prst="rect">
            <a:avLst/>
          </a:prstGeom>
          <a:noFill/>
        </p:spPr>
      </p:pic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      </a:t>
            </a: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0" y="2114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9956" name="Picture 2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5857892"/>
            <a:ext cx="3895725" cy="71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Indépendance des évènements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Définition :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Si les événement     et    sont indépendants, alors 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Autrement:</a:t>
            </a:r>
          </a:p>
          <a:p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Le fait de savoir que l'évènement      est réalisé, ne change pas la probabilité de l'évènement</a:t>
            </a:r>
            <a:endParaRPr lang="fr-FR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22" y="1571612"/>
            <a:ext cx="285752" cy="595317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43702" y="1643050"/>
            <a:ext cx="285752" cy="54952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3000372"/>
            <a:ext cx="2793292" cy="347663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3857628"/>
            <a:ext cx="4494550" cy="614363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4500570"/>
            <a:ext cx="285752" cy="549523"/>
          </a:xfrm>
          <a:prstGeom prst="rect">
            <a:avLst/>
          </a:prstGeom>
          <a:noFill/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429264"/>
            <a:ext cx="285752" cy="595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725470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Objectifs</a:t>
            </a:r>
            <a:br>
              <a:rPr lang="fr-FR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571612"/>
            <a:ext cx="8686800" cy="4525963"/>
          </a:xfrm>
        </p:spPr>
        <p:txBody>
          <a:bodyPr/>
          <a:lstStyle/>
          <a:p>
            <a:pPr lvl="0"/>
            <a:r>
              <a:rPr lang="fr-FR" dirty="0"/>
              <a:t>Savoir calculer une probabilité conditionnelle.</a:t>
            </a:r>
          </a:p>
          <a:p>
            <a:pPr lvl="0"/>
            <a:r>
              <a:rPr lang="fr-FR" dirty="0"/>
              <a:t>Savoir exploiter un arbre de probabilité pour déterminer des probabilités.</a:t>
            </a:r>
          </a:p>
          <a:p>
            <a:pPr lvl="0"/>
            <a:r>
              <a:rPr lang="fr-FR" dirty="0"/>
              <a:t>Savoir énoncer et utiliser les formules des probabilités composées, des probabilités totales et de Bayes.</a:t>
            </a:r>
          </a:p>
          <a:p>
            <a:pPr lvl="0"/>
            <a:r>
              <a:rPr lang="fr-FR" dirty="0"/>
              <a:t>Savoir définir l’indépendance des événements.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Autofit/>
          </a:bodyPr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Une association de 96 membres propose différentes activités à ses adhérents dont l’aviron et l’équitation. 12 membres s’inscrivent pour l’aviron, 32 pour le équitation dont quatre pour les deux.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prend au hasard la fiche d’un adhérent.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note  A « l’adhérent est inscrit pour l’aviron »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              B « l’adhérent est inscrit pour l’équitation ». Les événements A et B sont-ils indépendants ? En est-il de même pour A et B 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357166"/>
            <a:ext cx="2286016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Correction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158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142985"/>
            <a:ext cx="1190625" cy="571504"/>
          </a:xfrm>
          <a:prstGeom prst="rect">
            <a:avLst/>
          </a:prstGeom>
          <a:noFill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4612" y="1285860"/>
            <a:ext cx="64294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, 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1142985"/>
            <a:ext cx="1200150" cy="571504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4" y="1285860"/>
            <a:ext cx="128588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8662" y="2071678"/>
            <a:ext cx="1643074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000240"/>
            <a:ext cx="3286125" cy="619125"/>
          </a:xfrm>
          <a:prstGeom prst="rect">
            <a:avLst/>
          </a:prstGeom>
          <a:noFill/>
        </p:spPr>
      </p:pic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7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0975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1071546"/>
            <a:ext cx="1657350" cy="619125"/>
          </a:xfrm>
          <a:prstGeom prst="rect">
            <a:avLst/>
          </a:prstGeom>
          <a:noFill/>
        </p:spPr>
      </p:pic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5786" y="3143248"/>
            <a:ext cx="7572428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a bien P(A ∩ B) = P(A) × P(B)</a:t>
            </a:r>
          </a:p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 événements A et B sont donc indépendants.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3971939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C’est la probabilité qu’un événement  se réalise 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étant donné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qu’un autre événement s’est déjà réalisé.</a:t>
            </a:r>
          </a:p>
          <a:p>
            <a:pPr>
              <a:buNone/>
            </a:pPr>
            <a:r>
              <a:rPr lang="fr-CA" dirty="0">
                <a:latin typeface="Times New Roman" pitchFamily="18" charset="0"/>
                <a:cs typeface="Times New Roman" pitchFamily="18" charset="0"/>
              </a:rPr>
              <a:t>Cette</a:t>
            </a:r>
            <a:r>
              <a:rPr lang="fr-CA" b="0" dirty="0">
                <a:latin typeface="Tahoma" pitchFamily="34" charset="0"/>
              </a:rPr>
              <a:t> </a:t>
            </a:r>
            <a:r>
              <a:rPr lang="fr-CA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probabilité conditionnelle </a:t>
            </a:r>
            <a:r>
              <a:rPr lang="fr-CA" dirty="0">
                <a:latin typeface="Times New Roman" pitchFamily="18" charset="0"/>
                <a:cs typeface="Times New Roman" pitchFamily="18" charset="0"/>
              </a:rPr>
              <a:t>est noté formellement sous la forme suivante </a:t>
            </a:r>
            <a:endParaRPr lang="fr-CA" b="0" dirty="0">
              <a:latin typeface="Tahoma" pitchFamily="34" charset="0"/>
            </a:endParaRP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4357694"/>
            <a:ext cx="1714512" cy="785818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428596" y="357166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Pour commencer 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Définition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25963"/>
          </a:xfrm>
        </p:spPr>
        <p:txBody>
          <a:bodyPr/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Soient            deux événements d’un univers     tels que                .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On appelle probabilité de l’événement     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sachant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fr-FR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est réalisé le nombre, noté            , lu « la probabilité de    sachant    », défini par :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714488"/>
            <a:ext cx="923925" cy="447675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86710" y="1714488"/>
            <a:ext cx="247650" cy="447675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2214554"/>
            <a:ext cx="1371600" cy="447675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3286124"/>
            <a:ext cx="285752" cy="447675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57884" y="3286124"/>
            <a:ext cx="1143000" cy="447675"/>
          </a:xfrm>
          <a:prstGeom prst="rect">
            <a:avLst/>
          </a:prstGeom>
          <a:noFill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16" y="2714620"/>
            <a:ext cx="254035" cy="519114"/>
          </a:xfrm>
          <a:prstGeom prst="rect">
            <a:avLst/>
          </a:prstGeom>
          <a:noFill/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3714752"/>
            <a:ext cx="254035" cy="519114"/>
          </a:xfrm>
          <a:prstGeom prst="rect">
            <a:avLst/>
          </a:prstGeom>
          <a:noFill/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4" y="3714752"/>
            <a:ext cx="265992" cy="500066"/>
          </a:xfrm>
          <a:prstGeom prst="rect">
            <a:avLst/>
          </a:prstGeom>
          <a:noFill/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4592613"/>
            <a:ext cx="3143272" cy="1075405"/>
          </a:xfrm>
          <a:prstGeom prst="rect">
            <a:avLst/>
          </a:prstGeom>
          <a:noFill/>
        </p:spPr>
      </p:pic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1343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357166"/>
            <a:ext cx="8329642" cy="5626121"/>
          </a:xfrm>
        </p:spPr>
        <p:txBody>
          <a:bodyPr/>
          <a:lstStyle/>
          <a:p>
            <a:r>
              <a:rPr lang="fr-FR" dirty="0"/>
              <a:t>Montrons que                 vérifie les deux propriétés d'une probabilité :</a:t>
            </a:r>
          </a:p>
          <a:p>
            <a:r>
              <a:rPr lang="fr-FR" dirty="0"/>
              <a:t>On a              donc                  </a:t>
            </a:r>
          </a:p>
          <a:p>
            <a:pPr>
              <a:buNone/>
            </a:pPr>
            <a:r>
              <a:rPr lang="fr-FR" dirty="0"/>
              <a:t>Il est donc clair que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Soient              deux évènement tels que</a:t>
            </a:r>
          </a:p>
          <a:p>
            <a:pPr>
              <a:buNone/>
            </a:pPr>
            <a:r>
              <a:rPr lang="fr-FR" dirty="0"/>
              <a:t>Alors :  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428604"/>
            <a:ext cx="1500198" cy="52864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571612"/>
            <a:ext cx="914400" cy="447675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1571612"/>
            <a:ext cx="1504950" cy="447675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1857364"/>
            <a:ext cx="4743450" cy="895350"/>
          </a:xfrm>
          <a:prstGeom prst="rect">
            <a:avLst/>
          </a:prstGeom>
          <a:noFill/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142873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286124"/>
            <a:ext cx="1133475" cy="447675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9454" y="3286124"/>
            <a:ext cx="1724025" cy="447675"/>
          </a:xfrm>
          <a:prstGeom prst="rect">
            <a:avLst/>
          </a:prstGeom>
          <a:noFill/>
        </p:spPr>
      </p:pic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3714752"/>
            <a:ext cx="3448050" cy="714380"/>
          </a:xfrm>
          <a:prstGeom prst="rect">
            <a:avLst/>
          </a:prstGeom>
          <a:noFill/>
        </p:spPr>
      </p:pic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09" name="Picture 2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4429132"/>
            <a:ext cx="2552700" cy="714380"/>
          </a:xfrm>
          <a:prstGeom prst="rect">
            <a:avLst/>
          </a:prstGeom>
          <a:noFill/>
        </p:spPr>
      </p:pic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2" name="Picture 2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357826"/>
            <a:ext cx="2562225" cy="609600"/>
          </a:xfrm>
          <a:prstGeom prst="rect">
            <a:avLst/>
          </a:prstGeom>
          <a:noFill/>
        </p:spPr>
      </p:pic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6415" name="Picture 31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6072206"/>
            <a:ext cx="2305050" cy="304800"/>
          </a:xfrm>
          <a:prstGeom prst="rect">
            <a:avLst/>
          </a:prstGeom>
          <a:noFill/>
        </p:spPr>
      </p:pic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Remarque</a:t>
            </a:r>
            <a:r>
              <a:rPr lang="fr-F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Les expressions 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« sachant que… », « quand»,   « lorsque… »,  « parmi… »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sont souvent utilisées pour donner une probabilité conditionnelle.  En effet, ces expressions annoncent que </a:t>
            </a:r>
            <a:r>
              <a:rPr lang="fr-FR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l’univers change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qu’il n’est qu’une partie de l’univers initial. C’est ce nouvel univers qui exprime le conditionnement et qui est considéré comme étant l’évènement connu.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Probabilité conditionnelle d’un événement contraire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Soit     un évènement de l’univers    et    l’évènement contraire de   , alors :</a:t>
            </a:r>
          </a:p>
          <a:p>
            <a:pPr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Démonstration: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sait que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On a vu dans les pré-requis que : </a:t>
            </a:r>
          </a:p>
          <a:p>
            <a:pPr>
              <a:buNone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Donc  </a:t>
            </a:r>
          </a:p>
          <a:p>
            <a:pPr>
              <a:buNone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dirty="0"/>
              <a:t>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5" y="1652779"/>
            <a:ext cx="214314" cy="437946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714489"/>
            <a:ext cx="214314" cy="387414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1714488"/>
            <a:ext cx="214312" cy="447259"/>
          </a:xfrm>
          <a:prstGeom prst="rect">
            <a:avLst/>
          </a:prstGeom>
          <a:noFill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2143116"/>
            <a:ext cx="219075" cy="447675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3240" y="2571744"/>
            <a:ext cx="3305175" cy="571504"/>
          </a:xfrm>
          <a:prstGeom prst="rect">
            <a:avLst/>
          </a:prstGeom>
          <a:noFill/>
        </p:spPr>
      </p:pic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3500438"/>
            <a:ext cx="1781175" cy="704851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10191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8" y="4214818"/>
            <a:ext cx="2600325" cy="347663"/>
          </a:xfrm>
          <a:prstGeom prst="rect">
            <a:avLst/>
          </a:prstGeom>
          <a:noFill/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4786322"/>
            <a:ext cx="2600325" cy="347663"/>
          </a:xfrm>
          <a:prstGeom prst="rect">
            <a:avLst/>
          </a:prstGeom>
          <a:noFill/>
        </p:spPr>
      </p:pic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733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5143512"/>
            <a:ext cx="5457825" cy="642942"/>
          </a:xfrm>
          <a:prstGeom prst="rect">
            <a:avLst/>
          </a:prstGeom>
          <a:noFill/>
        </p:spPr>
      </p:pic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0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511156"/>
          </a:xfrm>
        </p:spPr>
        <p:txBody>
          <a:bodyPr>
            <a:no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Arbre pondéré pour deux événements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126055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Soit              deux événements d’un univers     tels que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Chaque branche de l’arbre est affectée d’une probabilité, on dit que l’arbre est pondéré.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Les branches de gauche sont affectées des probabilités des événements connus. </a:t>
            </a:r>
          </a:p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nombres inscrit sur les branches de droite, partant de l’événement connus, sont des probabilités conditionnelles.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071546"/>
            <a:ext cx="923925" cy="44767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1071546"/>
            <a:ext cx="247650" cy="447675"/>
          </a:xfrm>
          <a:prstGeom prst="rect">
            <a:avLst/>
          </a:prstGeom>
          <a:noFill/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0958" y="1071546"/>
            <a:ext cx="1214446" cy="45243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571604" y="4572008"/>
            <a:ext cx="5929354" cy="207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786190"/>
            <a:ext cx="4429156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ZoneTexte 15"/>
          <p:cNvSpPr txBox="1"/>
          <p:nvPr/>
        </p:nvSpPr>
        <p:spPr>
          <a:xfrm>
            <a:off x="6572264" y="4214818"/>
            <a:ext cx="23574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 tel arbre rend très aisé le calcul de la probabilité d’une intersection à l’aide d’une probabilité conditionnelle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4000504"/>
            <a:ext cx="2143125" cy="238125"/>
          </a:xfrm>
          <a:prstGeom prst="rect">
            <a:avLst/>
          </a:prstGeom>
          <a:noFill/>
        </p:spPr>
      </p:pic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4857760"/>
            <a:ext cx="2143125" cy="247650"/>
          </a:xfrm>
          <a:prstGeom prst="rect">
            <a:avLst/>
          </a:prstGeom>
          <a:noFill/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5500702"/>
            <a:ext cx="2143125" cy="247650"/>
          </a:xfrm>
          <a:prstGeom prst="rect">
            <a:avLst/>
          </a:prstGeom>
          <a:noFill/>
        </p:spPr>
      </p:pic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6429396"/>
            <a:ext cx="2143125" cy="247650"/>
          </a:xfrm>
          <a:prstGeom prst="rect">
            <a:avLst/>
          </a:prstGeom>
          <a:noFill/>
        </p:spPr>
      </p:pic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704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Exemple 1: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329642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Dans un mélange de graines de fleurs roses et de fleurs jaunes, 60% sont des graines de fleurs roses. On sait que : 50 % des graines de fleurs roses germent correctement . 80 % des graines de fleurs jaunes germent correctement .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On sème une graine prise au hasard dans le mélange. On considère les évènements : R : « La graine est de fleur rose” </a:t>
            </a:r>
          </a:p>
          <a:p>
            <a:pPr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J : « La graine est de fleur jaune » ; G : « La graine germe correctement ». 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Représenter la situation décrite dans l’énoncé par un arbre pondéré.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Compléter les probabilités manquantes.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Décrire par une phrase chacun des évènement           et        .</a:t>
            </a:r>
          </a:p>
          <a:p>
            <a:pPr marL="457200" indent="-457200">
              <a:buAutoNum type="arabicParenR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Calculer             et  </a:t>
            </a:r>
            <a:r>
              <a:rPr lang="fr-FR" sz="2400" dirty="0"/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  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78" y="5715016"/>
            <a:ext cx="571472" cy="31431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72" y="5715016"/>
            <a:ext cx="500066" cy="314327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08" y="6215082"/>
            <a:ext cx="714375" cy="238125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6198072"/>
            <a:ext cx="714380" cy="255135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13175</TotalTime>
  <Words>1143</Words>
  <Application>Microsoft Office PowerPoint</Application>
  <PresentationFormat>Affichage à l'écran (4:3)</PresentationFormat>
  <Paragraphs>149</Paragraphs>
  <Slides>21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Thème Office</vt:lpstr>
      <vt:lpstr>Probabilité conditionnelle Naoufel  &amp; Nomen dhia </vt:lpstr>
      <vt:lpstr>Objectifs </vt:lpstr>
      <vt:lpstr>Présentation PowerPoint</vt:lpstr>
      <vt:lpstr>Définition</vt:lpstr>
      <vt:lpstr>Présentation PowerPoint</vt:lpstr>
      <vt:lpstr>Présentation PowerPoint</vt:lpstr>
      <vt:lpstr>Probabilité conditionnelle d’un événement contraire</vt:lpstr>
      <vt:lpstr>Arbre pondéré pour deux événements</vt:lpstr>
      <vt:lpstr>Exemple 1:</vt:lpstr>
      <vt:lpstr>Présentation PowerPoint</vt:lpstr>
      <vt:lpstr>Formule des probabilités composées</vt:lpstr>
      <vt:lpstr>Exemple 2</vt:lpstr>
      <vt:lpstr>Probabilité totale</vt:lpstr>
      <vt:lpstr>Exemple 3</vt:lpstr>
      <vt:lpstr>Présentation PowerPoint</vt:lpstr>
      <vt:lpstr>Formule de Bayes</vt:lpstr>
      <vt:lpstr>Exemple 4</vt:lpstr>
      <vt:lpstr>Présentation PowerPoint</vt:lpstr>
      <vt:lpstr>Indépendance des évènements</vt:lpstr>
      <vt:lpstr>Exemple 5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Probabilité conditionnelle</dc:title>
  <dc:creator>Souha</dc:creator>
  <cp:lastModifiedBy>baghdadi baghdadi</cp:lastModifiedBy>
  <cp:revision>130</cp:revision>
  <dcterms:created xsi:type="dcterms:W3CDTF">2016-09-06T10:43:43Z</dcterms:created>
  <dcterms:modified xsi:type="dcterms:W3CDTF">2020-06-09T21:34:07Z</dcterms:modified>
</cp:coreProperties>
</file>