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Miriam Libre"/>
      <p:regular r:id="rId28"/>
      <p:bold r:id="rId29"/>
    </p:embeddedFont>
    <p:embeddedFont>
      <p:font typeface="Pacifico"/>
      <p:regular r:id="rId30"/>
    </p:embeddedFont>
    <p:embeddedFont>
      <p:font typeface="Work Sans"/>
      <p:regular r:id="rId31"/>
      <p:bold r:id="rId32"/>
    </p:embeddedFont>
    <p:embeddedFont>
      <p:font typeface="Barlow Light"/>
      <p:regular r:id="rId33"/>
      <p:bold r:id="rId34"/>
      <p:italic r:id="rId35"/>
      <p:boldItalic r:id="rId36"/>
    </p:embeddedFont>
    <p:embeddedFont>
      <p:font typeface="Barlow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iriamLibre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iriamLibr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WorkSans-regular.fntdata"/><Relationship Id="rId30" Type="http://schemas.openxmlformats.org/officeDocument/2006/relationships/font" Target="fonts/Pacifico-regular.fntdata"/><Relationship Id="rId11" Type="http://schemas.openxmlformats.org/officeDocument/2006/relationships/slide" Target="slides/slide7.xml"/><Relationship Id="rId33" Type="http://schemas.openxmlformats.org/officeDocument/2006/relationships/font" Target="fonts/BarlowLight-regular.fntdata"/><Relationship Id="rId10" Type="http://schemas.openxmlformats.org/officeDocument/2006/relationships/slide" Target="slides/slide6.xml"/><Relationship Id="rId32" Type="http://schemas.openxmlformats.org/officeDocument/2006/relationships/font" Target="fonts/WorkSans-bold.fntdata"/><Relationship Id="rId13" Type="http://schemas.openxmlformats.org/officeDocument/2006/relationships/slide" Target="slides/slide9.xml"/><Relationship Id="rId35" Type="http://schemas.openxmlformats.org/officeDocument/2006/relationships/font" Target="fonts/BarlowLight-italic.fntdata"/><Relationship Id="rId12" Type="http://schemas.openxmlformats.org/officeDocument/2006/relationships/slide" Target="slides/slide8.xml"/><Relationship Id="rId34" Type="http://schemas.openxmlformats.org/officeDocument/2006/relationships/font" Target="fonts/BarlowLight-bold.fntdata"/><Relationship Id="rId15" Type="http://schemas.openxmlformats.org/officeDocument/2006/relationships/slide" Target="slides/slide11.xml"/><Relationship Id="rId37" Type="http://schemas.openxmlformats.org/officeDocument/2006/relationships/font" Target="fonts/Barlow-regular.fntdata"/><Relationship Id="rId14" Type="http://schemas.openxmlformats.org/officeDocument/2006/relationships/slide" Target="slides/slide10.xml"/><Relationship Id="rId36" Type="http://schemas.openxmlformats.org/officeDocument/2006/relationships/font" Target="fonts/BarlowLight-boldItalic.fntdata"/><Relationship Id="rId17" Type="http://schemas.openxmlformats.org/officeDocument/2006/relationships/slide" Target="slides/slide13.xml"/><Relationship Id="rId39" Type="http://schemas.openxmlformats.org/officeDocument/2006/relationships/font" Target="fonts/Barlow-italic.fntdata"/><Relationship Id="rId16" Type="http://schemas.openxmlformats.org/officeDocument/2006/relationships/slide" Target="slides/slide12.xml"/><Relationship Id="rId38" Type="http://schemas.openxmlformats.org/officeDocument/2006/relationships/font" Target="fonts/Barlow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988c7a96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988c7a9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988c7a963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988c7a96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988c7a963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988c7a96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988c7a963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988c7a96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988c7a963_0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988c7a96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988c7a963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988c7a96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988c7a963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988c7a96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988c7a963_0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988c7a96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988c7a963_0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988c7a96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988c7a963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988c7a96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988c7a963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988c7a96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988c7a963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988c7a96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988c7a963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988c7a96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79887e7ed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79887e7e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79887e7ed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79887e7e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79887e7ed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79887e7e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A5B0F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SAT Scores in CT Districts</a:t>
            </a:r>
            <a:endParaRPr/>
          </a:p>
        </p:txBody>
      </p:sp>
      <p:sp>
        <p:nvSpPr>
          <p:cNvPr id="241" name="Google Shape;241;p13"/>
          <p:cNvSpPr txBox="1"/>
          <p:nvPr/>
        </p:nvSpPr>
        <p:spPr>
          <a:xfrm>
            <a:off x="3540750" y="3827925"/>
            <a:ext cx="20625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acifico"/>
                <a:ea typeface="Pacifico"/>
                <a:cs typeface="Pacifico"/>
                <a:sym typeface="Pacifico"/>
              </a:rPr>
              <a:t>Nomi Vilvovsky</a:t>
            </a:r>
            <a:endParaRPr sz="22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A030E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The essence of strategy is choosing what not to do.  —Michael Porter</a:t>
            </a:r>
            <a:endParaRPr sz="3600"/>
          </a:p>
        </p:txBody>
      </p:sp>
      <p:sp>
        <p:nvSpPr>
          <p:cNvPr id="315" name="Google Shape;315;p22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23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Relationships</a:t>
            </a:r>
            <a:endParaRPr/>
          </a:p>
        </p:txBody>
      </p:sp>
      <p:pic>
        <p:nvPicPr>
          <p:cNvPr id="322" name="Google Shape;3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375" y="1444375"/>
            <a:ext cx="3787174" cy="369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24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Relationships Cont.</a:t>
            </a:r>
            <a:endParaRPr/>
          </a:p>
        </p:txBody>
      </p:sp>
      <p:pic>
        <p:nvPicPr>
          <p:cNvPr id="329" name="Google Shape;3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625" y="1444375"/>
            <a:ext cx="3658599" cy="357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2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Relationships Cont.</a:t>
            </a:r>
            <a:endParaRPr/>
          </a:p>
        </p:txBody>
      </p:sp>
      <p:pic>
        <p:nvPicPr>
          <p:cNvPr id="336" name="Google Shape;3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550" y="1380725"/>
            <a:ext cx="3787208" cy="369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/>
          <p:nvPr>
            <p:ph type="ctrTitle"/>
          </p:nvPr>
        </p:nvSpPr>
        <p:spPr>
          <a:xfrm>
            <a:off x="576600" y="309450"/>
            <a:ext cx="6400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Unequal Variances?</a:t>
            </a:r>
            <a:endParaRPr/>
          </a:p>
        </p:txBody>
      </p:sp>
      <p:pic>
        <p:nvPicPr>
          <p:cNvPr id="342" name="Google Shape;3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575" y="2073950"/>
            <a:ext cx="5544700" cy="2763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3" name="Google Shape;343;p26"/>
          <p:cNvGrpSpPr/>
          <p:nvPr/>
        </p:nvGrpSpPr>
        <p:grpSpPr>
          <a:xfrm>
            <a:off x="805820" y="1469243"/>
            <a:ext cx="1617698" cy="1581991"/>
            <a:chOff x="1951075" y="2333250"/>
            <a:chExt cx="381200" cy="381175"/>
          </a:xfrm>
        </p:grpSpPr>
        <p:sp>
          <p:nvSpPr>
            <p:cNvPr id="344" name="Google Shape;344;p26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2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Models (interaction)</a:t>
            </a:r>
            <a:endParaRPr/>
          </a:p>
        </p:txBody>
      </p:sp>
      <p:sp>
        <p:nvSpPr>
          <p:cNvPr id="354" name="Google Shape;354;p27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Model1: partic*absent interaction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￭"/>
            </a:pPr>
            <a:r>
              <a:rPr lang="en"/>
              <a:t>With random effect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Model2: ^^ no random effect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>
                <a:solidFill>
                  <a:schemeClr val="dk1"/>
                </a:solidFill>
              </a:rPr>
              <a:t>Model3: partic*absent interaction +ttchange*partic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￭"/>
            </a:pPr>
            <a:r>
              <a:rPr lang="en">
                <a:solidFill>
                  <a:schemeClr val="dk1"/>
                </a:solidFill>
              </a:rPr>
              <a:t>With random effect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>
                <a:solidFill>
                  <a:schemeClr val="dk1"/>
                </a:solidFill>
              </a:rPr>
              <a:t>Model4: ^^ no random effect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2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Models </a:t>
            </a:r>
            <a:endParaRPr/>
          </a:p>
        </p:txBody>
      </p:sp>
      <p:sp>
        <p:nvSpPr>
          <p:cNvPr id="361" name="Google Shape;361;p28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Model5: no interaction, random effect of county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Model6: ^^ no random effect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ANOVA says Model1 is best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</a:pPr>
            <a:r>
              <a:rPr lang="en"/>
              <a:t>But wait...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</a:t>
            </a:r>
            <a:endParaRPr/>
          </a:p>
        </p:txBody>
      </p:sp>
      <p:sp>
        <p:nvSpPr>
          <p:cNvPr id="367" name="Google Shape;367;p29"/>
          <p:cNvSpPr txBox="1"/>
          <p:nvPr>
            <p:ph idx="1" type="body"/>
          </p:nvPr>
        </p:nvSpPr>
        <p:spPr>
          <a:xfrm>
            <a:off x="457200" y="1672300"/>
            <a:ext cx="51387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9" name="Google Shape;3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95075"/>
            <a:ext cx="5138699" cy="3309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30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Model</a:t>
            </a:r>
            <a:endParaRPr/>
          </a:p>
        </p:txBody>
      </p:sp>
      <p:sp>
        <p:nvSpPr>
          <p:cNvPr id="376" name="Google Shape;376;p30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Terms in interaction more important than interact. Term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Test Model9, 10, 11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Model 11 is best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>
                <a:solidFill>
                  <a:schemeClr val="dk1"/>
                </a:solidFill>
              </a:rPr>
              <a:t>Assumptions: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￭"/>
            </a:pPr>
            <a:r>
              <a:rPr lang="en">
                <a:solidFill>
                  <a:schemeClr val="dk1"/>
                </a:solidFill>
              </a:rPr>
              <a:t>Shapiro-Wilk Test (normality of residuals)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￭"/>
            </a:pPr>
            <a:r>
              <a:rPr lang="en">
                <a:solidFill>
                  <a:schemeClr val="dk1"/>
                </a:solidFill>
              </a:rPr>
              <a:t>Mean of residuals close to 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82" name="Google Shape;382;p31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Derived from estimators of Model11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247" name="Google Shape;247;p14"/>
          <p:cNvSpPr txBox="1"/>
          <p:nvPr>
            <p:ph idx="1" type="body"/>
          </p:nvPr>
        </p:nvSpPr>
        <p:spPr>
          <a:xfrm>
            <a:off x="457200" y="1444375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"/>
              <a:buChar char="▹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What factors can be used to determine the percent of students meeting the SAT benchmark? 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"/>
              <a:buChar char="▹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Do certain factors require attention in order to increase the number of Connecticut students who do well on the SAT?</a:t>
            </a:r>
            <a:endParaRPr/>
          </a:p>
        </p:txBody>
      </p:sp>
      <p:sp>
        <p:nvSpPr>
          <p:cNvPr id="248" name="Google Shape;248;p14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2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32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“Best” Model</a:t>
            </a:r>
            <a:endParaRPr/>
          </a:p>
        </p:txBody>
      </p:sp>
      <p:sp>
        <p:nvSpPr>
          <p:cNvPr id="389" name="Google Shape;389;p32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percent of students who meet SAT benchmark in district i in county j =-35.2928 + .3742(Absentee percentage in district i) + 0.8959(percent students who pass Reading CAPT in i) + 0.588(percent students who pass Math CAPT in i) - 0.6896(percent students who pass Writing CAPT in i) + .3423(percent students who pass Science CAPT in i) + (1|county j)</a:t>
            </a:r>
            <a:endParaRPr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33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about Model</a:t>
            </a:r>
            <a:endParaRPr/>
          </a:p>
        </p:txBody>
      </p:sp>
      <p:sp>
        <p:nvSpPr>
          <p:cNvPr id="396" name="Google Shape;396;p33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Absent estimator is positive! Why?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Writing CAPT scores estimator is negative! (unlike the other CAPT scores). Why?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￭"/>
            </a:pPr>
            <a:r>
              <a:rPr lang="en"/>
              <a:t>Interestingly, before CT completely removed CAPT, they removed writing for a year.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Take-Aways</a:t>
            </a:r>
            <a:endParaRPr/>
          </a:p>
        </p:txBody>
      </p:sp>
      <p:sp>
        <p:nvSpPr>
          <p:cNvPr id="402" name="Google Shape;402;p34"/>
          <p:cNvSpPr txBox="1"/>
          <p:nvPr>
            <p:ph idx="1" type="body"/>
          </p:nvPr>
        </p:nvSpPr>
        <p:spPr>
          <a:xfrm>
            <a:off x="457200" y="1672300"/>
            <a:ext cx="52848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▹"/>
            </a:pPr>
            <a:r>
              <a:rPr lang="en" sz="2200"/>
              <a:t>County effects impact the absentee rate: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￭"/>
            </a:pPr>
            <a:r>
              <a:rPr lang="en" sz="2200"/>
              <a:t>Tackle county problems that impact absentee rate rather than actual absences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▹"/>
            </a:pPr>
            <a:r>
              <a:rPr lang="en" sz="2200"/>
              <a:t>Standardized tests are not all created equal</a:t>
            </a:r>
            <a:endParaRPr/>
          </a:p>
        </p:txBody>
      </p:sp>
      <p:sp>
        <p:nvSpPr>
          <p:cNvPr id="403" name="Google Shape;403;p3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/>
          <p:nvPr>
            <p:ph idx="4294967295" type="ctrTitle"/>
          </p:nvPr>
        </p:nvSpPr>
        <p:spPr>
          <a:xfrm>
            <a:off x="685800" y="122970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09" name="Google Shape;409;p35"/>
          <p:cNvSpPr txBox="1"/>
          <p:nvPr>
            <p:ph idx="4294967295" type="subTitle"/>
          </p:nvPr>
        </p:nvSpPr>
        <p:spPr>
          <a:xfrm>
            <a:off x="685800" y="2935375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410" name="Google Shape;410;p3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Our Variables</a:t>
            </a:r>
            <a:endParaRPr/>
          </a:p>
        </p:txBody>
      </p:sp>
      <p:sp>
        <p:nvSpPr>
          <p:cNvPr id="254" name="Google Shape;254;p15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proper interpretation, we must first define the explanatory and response variables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"/>
          <p:cNvSpPr txBox="1"/>
          <p:nvPr>
            <p:ph idx="4294967295" type="ctrTitle"/>
          </p:nvPr>
        </p:nvSpPr>
        <p:spPr>
          <a:xfrm>
            <a:off x="454550" y="1565950"/>
            <a:ext cx="2229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SAT </a:t>
            </a:r>
            <a:r>
              <a:rPr lang="en" sz="3600"/>
              <a:t>Scores</a:t>
            </a:r>
            <a:endParaRPr sz="3600"/>
          </a:p>
        </p:txBody>
      </p:sp>
      <p:sp>
        <p:nvSpPr>
          <p:cNvPr id="260" name="Google Shape;260;p16"/>
          <p:cNvSpPr txBox="1"/>
          <p:nvPr>
            <p:ph idx="4294967295" type="subTitle"/>
          </p:nvPr>
        </p:nvSpPr>
        <p:spPr>
          <a:xfrm>
            <a:off x="454550" y="2725750"/>
            <a:ext cx="2229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200"/>
              <a:t>benchmark i j</a:t>
            </a:r>
            <a:endParaRPr i="1" sz="2200"/>
          </a:p>
        </p:txBody>
      </p:sp>
      <p:grpSp>
        <p:nvGrpSpPr>
          <p:cNvPr id="261" name="Google Shape;261;p16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62" name="Google Shape;262;p1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16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65" name="Google Shape;265;p1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16"/>
          <p:cNvSpPr/>
          <p:nvPr/>
        </p:nvSpPr>
        <p:spPr>
          <a:xfrm>
            <a:off x="4346385" y="1101027"/>
            <a:ext cx="420148" cy="40117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6"/>
          <p:cNvSpPr/>
          <p:nvPr/>
        </p:nvSpPr>
        <p:spPr>
          <a:xfrm rot="2697410">
            <a:off x="7115127" y="3154920"/>
            <a:ext cx="637798" cy="60899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6"/>
          <p:cNvSpPr/>
          <p:nvPr/>
        </p:nvSpPr>
        <p:spPr>
          <a:xfrm>
            <a:off x="7619694" y="2807253"/>
            <a:ext cx="255471" cy="24404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6"/>
          <p:cNvSpPr/>
          <p:nvPr/>
        </p:nvSpPr>
        <p:spPr>
          <a:xfrm rot="1279871">
            <a:off x="4055299" y="2311116"/>
            <a:ext cx="255414" cy="24398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absent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Percent of students who attend public schools missing more than 15 days of school a year</a:t>
            </a:r>
            <a:endParaRPr/>
          </a:p>
        </p:txBody>
      </p:sp>
      <p:sp>
        <p:nvSpPr>
          <p:cNvPr id="279" name="Google Shape;279;p1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Explanatory Variables</a:t>
            </a:r>
            <a:endParaRPr/>
          </a:p>
        </p:txBody>
      </p:sp>
      <p:sp>
        <p:nvSpPr>
          <p:cNvPr id="280" name="Google Shape;280;p17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partic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Percent of students who took the SAT in said district in 2013</a:t>
            </a:r>
            <a:endParaRPr/>
          </a:p>
        </p:txBody>
      </p:sp>
      <p:sp>
        <p:nvSpPr>
          <p:cNvPr id="281" name="Google Shape;281;p1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"/>
          <p:cNvSpPr txBox="1"/>
          <p:nvPr>
            <p:ph type="title"/>
          </p:nvPr>
        </p:nvSpPr>
        <p:spPr>
          <a:xfrm>
            <a:off x="457200" y="586975"/>
            <a:ext cx="5357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Explanatory Variables Cont.</a:t>
            </a:r>
            <a:endParaRPr/>
          </a:p>
        </p:txBody>
      </p:sp>
      <p:sp>
        <p:nvSpPr>
          <p:cNvPr id="287" name="Google Shape;287;p18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ttchange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Percent increase of students taking the SAT in 2013 compared to 2012</a:t>
            </a:r>
            <a:endParaRPr sz="1800"/>
          </a:p>
        </p:txBody>
      </p:sp>
      <p:sp>
        <p:nvSpPr>
          <p:cNvPr id="288" name="Google Shape;288;p18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totstudent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number of students graduating from public schools in the district</a:t>
            </a:r>
            <a:endParaRPr sz="1800"/>
          </a:p>
        </p:txBody>
      </p:sp>
      <p:sp>
        <p:nvSpPr>
          <p:cNvPr id="289" name="Google Shape;289;p18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CAPT scores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Math, Writing, Science, and Reading in 2012 (March of sophomore year)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0" name="Google Shape;290;p1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19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</a:t>
            </a:r>
            <a:endParaRPr/>
          </a:p>
        </p:txBody>
      </p:sp>
      <p:sp>
        <p:nvSpPr>
          <p:cNvPr id="297" name="Google Shape;297;p19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State-mandated exam in CT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Math, Writing, Science, Reading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Resampling?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Connection between CAPT and SAT scores?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Recently changed to a different state-mandated exam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/>
          <p:nvPr>
            <p:ph idx="1" type="subTitle"/>
          </p:nvPr>
        </p:nvSpPr>
        <p:spPr>
          <a:xfrm>
            <a:off x="2166375" y="1375675"/>
            <a:ext cx="5118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Random effect?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Different </a:t>
            </a:r>
            <a:r>
              <a:rPr lang="en" sz="3000"/>
              <a:t>counties have: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Different incomes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Geographic differences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Maybe more?</a:t>
            </a:r>
            <a:endParaRPr/>
          </a:p>
        </p:txBody>
      </p:sp>
      <p:sp>
        <p:nvSpPr>
          <p:cNvPr id="303" name="Google Shape;303;p20"/>
          <p:cNvSpPr txBox="1"/>
          <p:nvPr>
            <p:ph type="ctrTitle"/>
          </p:nvPr>
        </p:nvSpPr>
        <p:spPr>
          <a:xfrm>
            <a:off x="320625" y="215875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 txBox="1"/>
          <p:nvPr>
            <p:ph type="ctrTitle"/>
          </p:nvPr>
        </p:nvSpPr>
        <p:spPr>
          <a:xfrm>
            <a:off x="2626350" y="373125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</a:t>
            </a:r>
            <a:endParaRPr/>
          </a:p>
        </p:txBody>
      </p:sp>
      <p:sp>
        <p:nvSpPr>
          <p:cNvPr id="309" name="Google Shape;309;p21"/>
          <p:cNvSpPr txBox="1"/>
          <p:nvPr>
            <p:ph idx="1" type="subTitle"/>
          </p:nvPr>
        </p:nvSpPr>
        <p:spPr>
          <a:xfrm>
            <a:off x="2448125" y="1532927"/>
            <a:ext cx="5267100" cy="29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the first run of this project, I: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Built 12 models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Performed box cox transformations in 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an BIC to compare them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Exponentially transformed estimators to </a:t>
            </a:r>
            <a:r>
              <a:rPr lang="en"/>
              <a:t>interpret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