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1" r:id="rId1"/>
  </p:sldMasterIdLst>
  <p:notesMasterIdLst>
    <p:notesMasterId r:id="rId19"/>
  </p:notesMasterIdLst>
  <p:handoutMasterIdLst>
    <p:handoutMasterId r:id="rId20"/>
  </p:handoutMasterIdLst>
  <p:sldIdLst>
    <p:sldId id="465" r:id="rId2"/>
    <p:sldId id="490" r:id="rId3"/>
    <p:sldId id="491" r:id="rId4"/>
    <p:sldId id="494" r:id="rId5"/>
    <p:sldId id="476" r:id="rId6"/>
    <p:sldId id="492" r:id="rId7"/>
    <p:sldId id="477" r:id="rId8"/>
    <p:sldId id="496" r:id="rId9"/>
    <p:sldId id="483" r:id="rId10"/>
    <p:sldId id="479" r:id="rId11"/>
    <p:sldId id="480" r:id="rId12"/>
    <p:sldId id="482" r:id="rId13"/>
    <p:sldId id="485" r:id="rId14"/>
    <p:sldId id="487" r:id="rId15"/>
    <p:sldId id="488" r:id="rId16"/>
    <p:sldId id="489" r:id="rId17"/>
    <p:sldId id="459" r:id="rId18"/>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直哉 宮崎" initials="直哉" lastIdx="1" clrIdx="0">
    <p:extLst>
      <p:ext uri="{19B8F6BF-5375-455C-9EA6-DF929625EA0E}">
        <p15:presenceInfo xmlns:p15="http://schemas.microsoft.com/office/powerpoint/2012/main" userId="7d0ea4edf58dab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7D1C"/>
    <a:srgbClr val="C00000"/>
    <a:srgbClr val="005B94"/>
    <a:srgbClr val="FFFFCC"/>
    <a:srgbClr val="203864"/>
    <a:srgbClr val="E3C867"/>
    <a:srgbClr val="943900"/>
    <a:srgbClr val="644C20"/>
    <a:srgbClr val="DFC79B"/>
    <a:srgbClr val="3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5" autoAdjust="0"/>
    <p:restoredTop sz="88290" autoAdjust="0"/>
  </p:normalViewPr>
  <p:slideViewPr>
    <p:cSldViewPr>
      <p:cViewPr varScale="1">
        <p:scale>
          <a:sx n="101" d="100"/>
          <a:sy n="101" d="100"/>
        </p:scale>
        <p:origin x="203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103" d="100"/>
          <a:sy n="103" d="100"/>
        </p:scale>
        <p:origin x="4032" y="8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943236F7-4664-455E-BC07-0CDCE2155486}"/>
              </a:ext>
            </a:extLst>
          </p:cNvPr>
          <p:cNvSpPr>
            <a:spLocks noGrp="1"/>
          </p:cNvSpPr>
          <p:nvPr>
            <p:ph type="hdr" sz="quarter"/>
          </p:nvPr>
        </p:nvSpPr>
        <p:spPr>
          <a:xfrm>
            <a:off x="2" y="2"/>
            <a:ext cx="2918621" cy="494813"/>
          </a:xfrm>
          <a:prstGeom prst="rect">
            <a:avLst/>
          </a:prstGeom>
        </p:spPr>
        <p:txBody>
          <a:bodyPr vert="horz" lIns="90644" tIns="45322" rIns="90644" bIns="45322"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0431DEB9-9004-426F-A335-67E0A3C1849C}"/>
              </a:ext>
            </a:extLst>
          </p:cNvPr>
          <p:cNvSpPr>
            <a:spLocks noGrp="1"/>
          </p:cNvSpPr>
          <p:nvPr>
            <p:ph type="dt" sz="quarter" idx="1"/>
          </p:nvPr>
        </p:nvSpPr>
        <p:spPr>
          <a:xfrm>
            <a:off x="3815573" y="2"/>
            <a:ext cx="2918621" cy="494813"/>
          </a:xfrm>
          <a:prstGeom prst="rect">
            <a:avLst/>
          </a:prstGeom>
        </p:spPr>
        <p:txBody>
          <a:bodyPr vert="horz" lIns="90644" tIns="45322" rIns="90644" bIns="45322" rtlCol="0"/>
          <a:lstStyle>
            <a:lvl1pPr algn="r">
              <a:defRPr sz="1200"/>
            </a:lvl1pPr>
          </a:lstStyle>
          <a:p>
            <a:fld id="{23400795-29AB-4324-96AE-7F802EE6482E}" type="datetimeFigureOut">
              <a:rPr kumimoji="1" lang="ja-JP" altLang="en-US" smtClean="0"/>
              <a:pPr/>
              <a:t>2021/7/18</a:t>
            </a:fld>
            <a:endParaRPr kumimoji="1" lang="ja-JP" altLang="en-US"/>
          </a:p>
        </p:txBody>
      </p:sp>
      <p:sp>
        <p:nvSpPr>
          <p:cNvPr id="4" name="フッター プレースホルダー 3">
            <a:extLst>
              <a:ext uri="{FF2B5EF4-FFF2-40B4-BE49-F238E27FC236}">
                <a16:creationId xmlns:a16="http://schemas.microsoft.com/office/drawing/2014/main" id="{B95136CF-7728-43A0-B27C-D0DDF271B7E6}"/>
              </a:ext>
            </a:extLst>
          </p:cNvPr>
          <p:cNvSpPr>
            <a:spLocks noGrp="1"/>
          </p:cNvSpPr>
          <p:nvPr>
            <p:ph type="ftr" sz="quarter" idx="2"/>
          </p:nvPr>
        </p:nvSpPr>
        <p:spPr>
          <a:xfrm>
            <a:off x="2" y="9371503"/>
            <a:ext cx="2918621" cy="494813"/>
          </a:xfrm>
          <a:prstGeom prst="rect">
            <a:avLst/>
          </a:prstGeom>
        </p:spPr>
        <p:txBody>
          <a:bodyPr vert="horz" lIns="90644" tIns="45322" rIns="90644" bIns="45322"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F9A165A7-74BC-48CC-80C3-CE94A50EC5B5}"/>
              </a:ext>
            </a:extLst>
          </p:cNvPr>
          <p:cNvSpPr>
            <a:spLocks noGrp="1"/>
          </p:cNvSpPr>
          <p:nvPr>
            <p:ph type="sldNum" sz="quarter" idx="3"/>
          </p:nvPr>
        </p:nvSpPr>
        <p:spPr>
          <a:xfrm>
            <a:off x="3815573" y="9371503"/>
            <a:ext cx="2918621" cy="494813"/>
          </a:xfrm>
          <a:prstGeom prst="rect">
            <a:avLst/>
          </a:prstGeom>
        </p:spPr>
        <p:txBody>
          <a:bodyPr vert="horz" lIns="90644" tIns="45322" rIns="90644" bIns="45322" rtlCol="0" anchor="b"/>
          <a:lstStyle>
            <a:lvl1pPr algn="r">
              <a:defRPr sz="1200"/>
            </a:lvl1pPr>
          </a:lstStyle>
          <a:p>
            <a:fld id="{F1503A65-AD4E-4996-98EA-0537A51CC4C0}" type="slidenum">
              <a:rPr kumimoji="1" lang="ja-JP" altLang="en-US" smtClean="0"/>
              <a:pPr/>
              <a:t>‹#›</a:t>
            </a:fld>
            <a:endParaRPr kumimoji="1" lang="ja-JP" altLang="en-US"/>
          </a:p>
        </p:txBody>
      </p:sp>
    </p:spTree>
    <p:extLst>
      <p:ext uri="{BB962C8B-B14F-4D97-AF65-F5344CB8AC3E}">
        <p14:creationId xmlns:p14="http://schemas.microsoft.com/office/powerpoint/2010/main" val="24300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3" y="2"/>
            <a:ext cx="2918831" cy="495029"/>
          </a:xfrm>
          <a:prstGeom prst="rect">
            <a:avLst/>
          </a:prstGeom>
        </p:spPr>
        <p:txBody>
          <a:bodyPr vert="horz" lIns="91427" tIns="45714" rIns="91427" bIns="45714" rtlCol="0"/>
          <a:lstStyle>
            <a:lvl1pPr algn="l">
              <a:defRPr sz="1200" b="0" i="0"/>
            </a:lvl1pPr>
          </a:lstStyle>
          <a:p>
            <a:endParaRPr lang="ja-JP" altLang="en-US"/>
          </a:p>
        </p:txBody>
      </p:sp>
      <p:sp>
        <p:nvSpPr>
          <p:cNvPr id="3" name="日付プレースホルダー 2"/>
          <p:cNvSpPr>
            <a:spLocks noGrp="1"/>
          </p:cNvSpPr>
          <p:nvPr>
            <p:ph type="dt" idx="1"/>
          </p:nvPr>
        </p:nvSpPr>
        <p:spPr>
          <a:xfrm>
            <a:off x="3815376" y="2"/>
            <a:ext cx="2918831" cy="495029"/>
          </a:xfrm>
          <a:prstGeom prst="rect">
            <a:avLst/>
          </a:prstGeom>
        </p:spPr>
        <p:txBody>
          <a:bodyPr vert="horz" lIns="91427" tIns="45714" rIns="91427" bIns="45714" rtlCol="0"/>
          <a:lstStyle>
            <a:lvl1pPr algn="r">
              <a:defRPr sz="1200" b="0" i="0"/>
            </a:lvl1pPr>
          </a:lstStyle>
          <a:p>
            <a:fld id="{E1F90248-EE6A-492B-9478-0BEDDAFA9DDF}" type="datetimeFigureOut">
              <a:rPr lang="ja-JP" altLang="en-US" smtClean="0"/>
              <a:pPr/>
              <a:t>2021/7/18</a:t>
            </a:fld>
            <a:endParaRPr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27" tIns="45714" rIns="91427" bIns="45714" rtlCol="0" anchor="ctr"/>
          <a:lstStyle/>
          <a:p>
            <a:endParaRPr lang="ja-JP" altLang="en-US"/>
          </a:p>
        </p:txBody>
      </p:sp>
      <p:sp>
        <p:nvSpPr>
          <p:cNvPr id="5" name="ノート プレースホルダー 4"/>
          <p:cNvSpPr>
            <a:spLocks noGrp="1"/>
          </p:cNvSpPr>
          <p:nvPr>
            <p:ph type="body" sz="quarter" idx="3"/>
          </p:nvPr>
        </p:nvSpPr>
        <p:spPr>
          <a:xfrm>
            <a:off x="673577" y="4748167"/>
            <a:ext cx="5388610" cy="3884861"/>
          </a:xfrm>
          <a:prstGeom prst="rect">
            <a:avLst/>
          </a:prstGeom>
        </p:spPr>
        <p:txBody>
          <a:bodyPr vert="horz" lIns="91427" tIns="45714" rIns="91427" bIns="45714" rtlCol="0"/>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6" name="フッター プレースホルダー 5"/>
          <p:cNvSpPr>
            <a:spLocks noGrp="1"/>
          </p:cNvSpPr>
          <p:nvPr>
            <p:ph type="ftr" sz="quarter" idx="4"/>
          </p:nvPr>
        </p:nvSpPr>
        <p:spPr>
          <a:xfrm>
            <a:off x="3" y="9371286"/>
            <a:ext cx="2918831" cy="495028"/>
          </a:xfrm>
          <a:prstGeom prst="rect">
            <a:avLst/>
          </a:prstGeom>
        </p:spPr>
        <p:txBody>
          <a:bodyPr vert="horz" lIns="91427" tIns="45714" rIns="91427" bIns="45714" rtlCol="0" anchor="b"/>
          <a:lstStyle>
            <a:lvl1pPr algn="l">
              <a:defRPr sz="1200" b="0" i="0"/>
            </a:lvl1pPr>
          </a:lstStyle>
          <a:p>
            <a:endParaRPr lang="ja-JP" altLang="en-US"/>
          </a:p>
        </p:txBody>
      </p:sp>
      <p:sp>
        <p:nvSpPr>
          <p:cNvPr id="7" name="スライド番号プレースホルダー 6"/>
          <p:cNvSpPr>
            <a:spLocks noGrp="1"/>
          </p:cNvSpPr>
          <p:nvPr>
            <p:ph type="sldNum" sz="quarter" idx="5"/>
          </p:nvPr>
        </p:nvSpPr>
        <p:spPr>
          <a:xfrm>
            <a:off x="3815376" y="9371286"/>
            <a:ext cx="2918831" cy="495028"/>
          </a:xfrm>
          <a:prstGeom prst="rect">
            <a:avLst/>
          </a:prstGeom>
        </p:spPr>
        <p:txBody>
          <a:bodyPr vert="horz" lIns="91427" tIns="45714" rIns="91427" bIns="45714" rtlCol="0" anchor="b"/>
          <a:lstStyle>
            <a:lvl1pPr algn="r">
              <a:defRPr sz="1200" b="0" i="0"/>
            </a:lvl1pPr>
          </a:lstStyle>
          <a:p>
            <a:fld id="{9B63B2ED-D70A-4E8F-96F9-541B53228F15}" type="slidenum">
              <a:rPr lang="ja-JP" altLang="en-US" smtClean="0"/>
              <a:pPr/>
              <a:t>‹#›</a:t>
            </a:fld>
            <a:endParaRPr lang="ja-JP" altLang="en-US"/>
          </a:p>
        </p:txBody>
      </p:sp>
    </p:spTree>
    <p:extLst>
      <p:ext uri="{BB962C8B-B14F-4D97-AF65-F5344CB8AC3E}">
        <p14:creationId xmlns:p14="http://schemas.microsoft.com/office/powerpoint/2010/main" val="14917948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b="0" i="0" kern="1200">
        <a:solidFill>
          <a:schemeClr val="tx1"/>
        </a:solidFill>
        <a:latin typeface="+mn-lt"/>
        <a:ea typeface="+mn-ea"/>
        <a:cs typeface="+mn-cs"/>
      </a:defRPr>
    </a:lvl1pPr>
    <a:lvl2pPr marL="457200" algn="l" defTabSz="914400" rtl="0" eaLnBrk="1" latinLnBrk="0" hangingPunct="1">
      <a:defRPr kumimoji="1" sz="1200" b="0" i="0" kern="1200">
        <a:solidFill>
          <a:schemeClr val="tx1"/>
        </a:solidFill>
        <a:latin typeface="+mn-lt"/>
        <a:ea typeface="+mn-ea"/>
        <a:cs typeface="+mn-cs"/>
      </a:defRPr>
    </a:lvl2pPr>
    <a:lvl3pPr marL="914400" algn="l" defTabSz="914400" rtl="0" eaLnBrk="1" latinLnBrk="0" hangingPunct="1">
      <a:defRPr kumimoji="1" sz="1200" b="0" i="0" kern="1200">
        <a:solidFill>
          <a:schemeClr val="tx1"/>
        </a:solidFill>
        <a:latin typeface="+mn-lt"/>
        <a:ea typeface="+mn-ea"/>
        <a:cs typeface="+mn-cs"/>
      </a:defRPr>
    </a:lvl3pPr>
    <a:lvl4pPr marL="1371600" algn="l" defTabSz="914400" rtl="0" eaLnBrk="1" latinLnBrk="0" hangingPunct="1">
      <a:defRPr kumimoji="1" sz="1200" b="0" i="0" kern="1200">
        <a:solidFill>
          <a:schemeClr val="tx1"/>
        </a:solidFill>
        <a:latin typeface="+mn-lt"/>
        <a:ea typeface="+mn-ea"/>
        <a:cs typeface="+mn-cs"/>
      </a:defRPr>
    </a:lvl4pPr>
    <a:lvl5pPr marL="1828800" algn="l" defTabSz="914400" rtl="0" eaLnBrk="1" latinLnBrk="0" hangingPunct="1">
      <a:defRPr kumimoji="1" sz="1200" b="0" i="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Hai, my name is </a:t>
            </a:r>
            <a:r>
              <a:rPr kumimoji="1" lang="en-US" altLang="ja-JP" dirty="0" err="1"/>
              <a:t>Naoya</a:t>
            </a:r>
            <a:r>
              <a:rPr kumimoji="1" lang="en-US" altLang="ja-JP" dirty="0"/>
              <a:t> Miyazaki. </a:t>
            </a:r>
          </a:p>
          <a:p>
            <a:r>
              <a:rPr kumimoji="1" lang="en-US" altLang="ja-JP" dirty="0"/>
              <a:t>Today, I’m going to talk about my analysis of network.</a:t>
            </a:r>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1</a:t>
            </a:fld>
            <a:endParaRPr lang="ja-JP" altLang="en-US"/>
          </a:p>
        </p:txBody>
      </p:sp>
    </p:spTree>
    <p:extLst>
      <p:ext uri="{BB962C8B-B14F-4D97-AF65-F5344CB8AC3E}">
        <p14:creationId xmlns:p14="http://schemas.microsoft.com/office/powerpoint/2010/main" val="3405053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this Facebook network, degree centrality indicates the degree of being famous of each node. </a:t>
            </a:r>
          </a:p>
          <a:p>
            <a:r>
              <a:rPr kumimoji="1" lang="en-US" altLang="ja-JP" dirty="0"/>
              <a:t>The higher the degree centrality is, the more the person known by many people.</a:t>
            </a:r>
          </a:p>
          <a:p>
            <a:r>
              <a:rPr kumimoji="1" lang="en-US" altLang="ja-JP" dirty="0"/>
              <a:t>Nodes which have high degree centrality may be important people in the groups they belong to.</a:t>
            </a:r>
          </a:p>
          <a:p>
            <a:r>
              <a:rPr kumimoji="1" lang="en-US" altLang="ja-JP" dirty="0"/>
              <a:t>When you look at this figure, Each group has some nodes which have high degree centrality.</a:t>
            </a:r>
          </a:p>
          <a:p>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10</a:t>
            </a:fld>
            <a:endParaRPr lang="ja-JP" altLang="en-US"/>
          </a:p>
        </p:txBody>
      </p:sp>
    </p:spTree>
    <p:extLst>
      <p:ext uri="{BB962C8B-B14F-4D97-AF65-F5344CB8AC3E}">
        <p14:creationId xmlns:p14="http://schemas.microsoft.com/office/powerpoint/2010/main" val="200309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While betweenness centrality indicates how a node have a roll of bridge between different communities.</a:t>
            </a:r>
          </a:p>
          <a:p>
            <a:r>
              <a:rPr kumimoji="1" lang="en-US" altLang="ja-JP" dirty="0"/>
              <a:t>By separating this network by nodes which have high betweenness centrality, communities can be extracted from the network.</a:t>
            </a:r>
          </a:p>
          <a:p>
            <a:r>
              <a:rPr kumimoji="1" lang="en-US" altLang="ja-JP" dirty="0"/>
              <a:t>As you can see in this figure, yellow and orange nodes connect one group to another. </a:t>
            </a:r>
          </a:p>
          <a:p>
            <a:r>
              <a:rPr kumimoji="1" lang="en-US" altLang="ja-JP" dirty="0"/>
              <a:t>These nodes may be the borders of each communities.</a:t>
            </a:r>
          </a:p>
          <a:p>
            <a:r>
              <a:rPr kumimoji="1" lang="en-US" altLang="ja-JP" dirty="0"/>
              <a:t>So, let’s see communities in this network.</a:t>
            </a:r>
          </a:p>
          <a:p>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11</a:t>
            </a:fld>
            <a:endParaRPr lang="ja-JP" altLang="en-US"/>
          </a:p>
        </p:txBody>
      </p:sp>
    </p:spTree>
    <p:extLst>
      <p:ext uri="{BB962C8B-B14F-4D97-AF65-F5344CB8AC3E}">
        <p14:creationId xmlns:p14="http://schemas.microsoft.com/office/powerpoint/2010/main" val="3552928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B2758AD-138C-DE49-A908-48258F27A13C}" type="slidenum">
              <a:rPr kumimoji="1" lang="ja-JP" altLang="en-US" smtClean="0"/>
              <a:t>17</a:t>
            </a:fld>
            <a:endParaRPr kumimoji="1" lang="ja-JP" altLang="en-US"/>
          </a:p>
        </p:txBody>
      </p:sp>
    </p:spTree>
    <p:extLst>
      <p:ext uri="{BB962C8B-B14F-4D97-AF65-F5344CB8AC3E}">
        <p14:creationId xmlns:p14="http://schemas.microsoft.com/office/powerpoint/2010/main" val="3058556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When I first heard of ‘network analysis’ ,  I came up with SNS. </a:t>
            </a:r>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2</a:t>
            </a:fld>
            <a:endParaRPr lang="ja-JP" altLang="en-US"/>
          </a:p>
        </p:txBody>
      </p:sp>
    </p:spTree>
    <p:extLst>
      <p:ext uri="{BB962C8B-B14F-4D97-AF65-F5344CB8AC3E}">
        <p14:creationId xmlns:p14="http://schemas.microsoft.com/office/powerpoint/2010/main" val="2935998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Formal name of SNS is  social networking service. </a:t>
            </a:r>
          </a:p>
          <a:p>
            <a:r>
              <a:rPr kumimoji="1" lang="en-US" altLang="ja-JP" dirty="0"/>
              <a:t>Today, most of people use SNS everyday, every time.</a:t>
            </a:r>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3</a:t>
            </a:fld>
            <a:endParaRPr lang="ja-JP" altLang="en-US"/>
          </a:p>
        </p:txBody>
      </p:sp>
    </p:spTree>
    <p:extLst>
      <p:ext uri="{BB962C8B-B14F-4D97-AF65-F5344CB8AC3E}">
        <p14:creationId xmlns:p14="http://schemas.microsoft.com/office/powerpoint/2010/main" val="1892455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Especially, Facebook has the most users in the world.</a:t>
            </a:r>
          </a:p>
          <a:p>
            <a:r>
              <a:rPr kumimoji="1" lang="en-US" altLang="ja-JP" dirty="0"/>
              <a:t>That means we may get some interesting data by analyzing it.</a:t>
            </a:r>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4</a:t>
            </a:fld>
            <a:endParaRPr lang="ja-JP" altLang="en-US"/>
          </a:p>
        </p:txBody>
      </p:sp>
    </p:spTree>
    <p:extLst>
      <p:ext uri="{BB962C8B-B14F-4D97-AF65-F5344CB8AC3E}">
        <p14:creationId xmlns:p14="http://schemas.microsoft.com/office/powerpoint/2010/main" val="3788963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That’s why I chose Facebook data to analyze.</a:t>
            </a:r>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5</a:t>
            </a:fld>
            <a:endParaRPr lang="ja-JP" altLang="en-US"/>
          </a:p>
        </p:txBody>
      </p:sp>
    </p:spTree>
    <p:extLst>
      <p:ext uri="{BB962C8B-B14F-4D97-AF65-F5344CB8AC3E}">
        <p14:creationId xmlns:p14="http://schemas.microsoft.com/office/powerpoint/2010/main" val="1951953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Network I analyzed have 4 thousands 39  nodes, and 88 thousand 2 hundred 34 Edges.</a:t>
            </a:r>
          </a:p>
          <a:p>
            <a:r>
              <a:rPr kumimoji="1" lang="en-US" altLang="ja-JP" dirty="0"/>
              <a:t>This network has a lot of nodes and Edges , so that I had to wait for about 5 minutes per 1 execution of programs.</a:t>
            </a:r>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6</a:t>
            </a:fld>
            <a:endParaRPr lang="ja-JP" altLang="en-US"/>
          </a:p>
        </p:txBody>
      </p:sp>
    </p:spTree>
    <p:extLst>
      <p:ext uri="{BB962C8B-B14F-4D97-AF65-F5344CB8AC3E}">
        <p14:creationId xmlns:p14="http://schemas.microsoft.com/office/powerpoint/2010/main" val="1060176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figure visualizes the network. </a:t>
            </a:r>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7</a:t>
            </a:fld>
            <a:endParaRPr lang="ja-JP" altLang="en-US"/>
          </a:p>
        </p:txBody>
      </p:sp>
    </p:spTree>
    <p:extLst>
      <p:ext uri="{BB962C8B-B14F-4D97-AF65-F5344CB8AC3E}">
        <p14:creationId xmlns:p14="http://schemas.microsoft.com/office/powerpoint/2010/main" val="1136885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figure visualizes the network. </a:t>
            </a:r>
          </a:p>
          <a:p>
            <a:r>
              <a:rPr kumimoji="1" lang="en-US" altLang="ja-JP" dirty="0"/>
              <a:t>As you can see, there are mass groups of nodes in each circle.</a:t>
            </a:r>
          </a:p>
          <a:p>
            <a:r>
              <a:rPr kumimoji="1" lang="en-US" altLang="ja-JP" dirty="0"/>
              <a:t>Also, some nodes make bridge between groups.</a:t>
            </a:r>
          </a:p>
          <a:p>
            <a:r>
              <a:rPr kumimoji="1" lang="en-US" altLang="ja-JP" dirty="0"/>
              <a:t>From this figure, I conducted centrality analysis and community separation.</a:t>
            </a:r>
          </a:p>
          <a:p>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8</a:t>
            </a:fld>
            <a:endParaRPr lang="ja-JP" altLang="en-US"/>
          </a:p>
        </p:txBody>
      </p:sp>
    </p:spTree>
    <p:extLst>
      <p:ext uri="{BB962C8B-B14F-4D97-AF65-F5344CB8AC3E}">
        <p14:creationId xmlns:p14="http://schemas.microsoft.com/office/powerpoint/2010/main" val="3591097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centrality, I especially investigated in degree centrality and betweenness centrality.</a:t>
            </a:r>
          </a:p>
          <a:p>
            <a:r>
              <a:rPr kumimoji="1" lang="en-US" altLang="ja-JP" dirty="0"/>
              <a:t>Every centrality detections have both good and bad parts.</a:t>
            </a:r>
          </a:p>
          <a:p>
            <a:r>
              <a:rPr kumimoji="1" lang="en-US" altLang="ja-JP" dirty="0"/>
              <a:t>We have to note these points.</a:t>
            </a:r>
          </a:p>
          <a:p>
            <a:r>
              <a:rPr kumimoji="1" lang="en-US" altLang="ja-JP" dirty="0"/>
              <a:t>Degree centrality show many connections but do not consider value of each node.</a:t>
            </a:r>
          </a:p>
          <a:p>
            <a:r>
              <a:rPr kumimoji="1" lang="en-US" altLang="ja-JP" dirty="0"/>
              <a:t>Betweenness centrality detect nodes which connect groups but low in degree may have high in betweenness.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I picked up these two method.</a:t>
            </a:r>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9B63B2ED-D70A-4E8F-96F9-541B53228F15}" type="slidenum">
              <a:rPr lang="ja-JP" altLang="en-US" smtClean="0"/>
              <a:pPr/>
              <a:t>9</a:t>
            </a:fld>
            <a:endParaRPr lang="ja-JP" altLang="en-US"/>
          </a:p>
        </p:txBody>
      </p:sp>
    </p:spTree>
    <p:extLst>
      <p:ext uri="{BB962C8B-B14F-4D97-AF65-F5344CB8AC3E}">
        <p14:creationId xmlns:p14="http://schemas.microsoft.com/office/powerpoint/2010/main" val="29543344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正方形/長方形 6"/>
          <p:cNvSpPr/>
          <p:nvPr userDrawn="1"/>
        </p:nvSpPr>
        <p:spPr>
          <a:xfrm>
            <a:off x="0" y="0"/>
            <a:ext cx="9144000" cy="134938"/>
          </a:xfrm>
          <a:prstGeom prst="rect">
            <a:avLst/>
          </a:prstGeom>
          <a:solidFill>
            <a:srgbClr val="987D1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8" name="直線コネクタ 7"/>
          <p:cNvCxnSpPr/>
          <p:nvPr userDrawn="1"/>
        </p:nvCxnSpPr>
        <p:spPr>
          <a:xfrm>
            <a:off x="381363" y="3909153"/>
            <a:ext cx="838127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pic>
        <p:nvPicPr>
          <p:cNvPr id="10" name="図 9" descr="flag_l.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017069" y="0"/>
            <a:ext cx="1109861" cy="1547220"/>
          </a:xfrm>
          <a:prstGeom prst="rect">
            <a:avLst/>
          </a:prstGeom>
        </p:spPr>
      </p:pic>
      <p:sp>
        <p:nvSpPr>
          <p:cNvPr id="2" name="タイトル 1"/>
          <p:cNvSpPr>
            <a:spLocks noGrp="1"/>
          </p:cNvSpPr>
          <p:nvPr>
            <p:ph type="ctrTitle"/>
          </p:nvPr>
        </p:nvSpPr>
        <p:spPr>
          <a:xfrm>
            <a:off x="685800" y="1886967"/>
            <a:ext cx="7772400" cy="1470025"/>
          </a:xfrm>
        </p:spPr>
        <p:txBody>
          <a:bodyPr>
            <a:normAutofit/>
          </a:bodyPr>
          <a:lstStyle>
            <a:lvl1pPr algn="ctr">
              <a:defRPr sz="4000" baseline="0">
                <a:solidFill>
                  <a:schemeClr val="accent5">
                    <a:lumMod val="50000"/>
                  </a:schemeClr>
                </a:solidFill>
                <a:latin typeface="+mj-ea"/>
                <a:ea typeface="+mj-ea"/>
              </a:defRPr>
            </a:lvl1pPr>
          </a:lstStyle>
          <a:p>
            <a:r>
              <a:rPr kumimoji="1" lang="ja-JP" altLang="en-US" dirty="0"/>
              <a:t>マスタ タイトルの書式設定</a:t>
            </a:r>
          </a:p>
        </p:txBody>
      </p:sp>
      <p:sp>
        <p:nvSpPr>
          <p:cNvPr id="3" name="サブタイトル 2"/>
          <p:cNvSpPr>
            <a:spLocks noGrp="1"/>
          </p:cNvSpPr>
          <p:nvPr>
            <p:ph type="subTitle" idx="1"/>
          </p:nvPr>
        </p:nvSpPr>
        <p:spPr>
          <a:xfrm>
            <a:off x="1371600" y="4340696"/>
            <a:ext cx="6400800" cy="1464568"/>
          </a:xfrm>
        </p:spPr>
        <p:txBody>
          <a:bodyPr>
            <a:normAutofit/>
          </a:bodyPr>
          <a:lstStyle>
            <a:lvl1pPr marL="0" indent="0" algn="ctr">
              <a:buNone/>
              <a:defRPr sz="3200" baseline="0">
                <a:solidFill>
                  <a:srgbClr val="203864"/>
                </a:solidFill>
                <a:latin typeface="+mj-ea"/>
                <a:ea typeface="+mj-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 サブタイトルの書式設定</a:t>
            </a:r>
          </a:p>
        </p:txBody>
      </p:sp>
    </p:spTree>
    <p:extLst>
      <p:ext uri="{BB962C8B-B14F-4D97-AF65-F5344CB8AC3E}">
        <p14:creationId xmlns:p14="http://schemas.microsoft.com/office/powerpoint/2010/main" val="1917382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126749"/>
            <a:ext cx="8064896" cy="709963"/>
          </a:xfrm>
        </p:spPr>
        <p:txBody>
          <a:bodyPr bIns="0"/>
          <a:lstStyle/>
          <a:p>
            <a:r>
              <a:rPr kumimoji="1" lang="ja-JP" altLang="en-US" dirty="0"/>
              <a:t>マスタ タイトルの書式設定</a:t>
            </a:r>
          </a:p>
        </p:txBody>
      </p:sp>
      <p:sp>
        <p:nvSpPr>
          <p:cNvPr id="3" name="コンテンツ プレースホルダ 2"/>
          <p:cNvSpPr>
            <a:spLocks noGrp="1"/>
          </p:cNvSpPr>
          <p:nvPr>
            <p:ph idx="1"/>
          </p:nvPr>
        </p:nvSpPr>
        <p:spPr/>
        <p:txBody>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4" name="直線コネクタ 3"/>
          <p:cNvCxnSpPr/>
          <p:nvPr userDrawn="1"/>
        </p:nvCxnSpPr>
        <p:spPr>
          <a:xfrm flipV="1">
            <a:off x="0" y="842401"/>
            <a:ext cx="3347864" cy="1"/>
          </a:xfrm>
          <a:prstGeom prst="line">
            <a:avLst/>
          </a:prstGeom>
          <a:ln w="63500" cmpd="dbl">
            <a:solidFill>
              <a:srgbClr val="022C5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4610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 タイトルの書式設定</a:t>
            </a:r>
          </a:p>
        </p:txBody>
      </p:sp>
      <p:sp>
        <p:nvSpPr>
          <p:cNvPr id="3" name="コンテンツ プレースホルダ 2"/>
          <p:cNvSpPr>
            <a:spLocks noGrp="1"/>
          </p:cNvSpPr>
          <p:nvPr>
            <p:ph sz="half" idx="1"/>
          </p:nvPr>
        </p:nvSpPr>
        <p:spPr>
          <a:xfrm>
            <a:off x="457200" y="1340768"/>
            <a:ext cx="4038600" cy="49685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648200" y="1340768"/>
            <a:ext cx="4038600" cy="49685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cxnSp>
        <p:nvCxnSpPr>
          <p:cNvPr id="5" name="直線コネクタ 4"/>
          <p:cNvCxnSpPr/>
          <p:nvPr userDrawn="1"/>
        </p:nvCxnSpPr>
        <p:spPr>
          <a:xfrm flipV="1">
            <a:off x="0" y="842401"/>
            <a:ext cx="3347864" cy="1"/>
          </a:xfrm>
          <a:prstGeom prst="line">
            <a:avLst/>
          </a:prstGeom>
          <a:ln w="63500" cmpd="dbl">
            <a:solidFill>
              <a:srgbClr val="022C5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89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 タイトルの書式設定</a:t>
            </a:r>
          </a:p>
        </p:txBody>
      </p:sp>
    </p:spTree>
    <p:extLst>
      <p:ext uri="{BB962C8B-B14F-4D97-AF65-F5344CB8AC3E}">
        <p14:creationId xmlns:p14="http://schemas.microsoft.com/office/powerpoint/2010/main" val="2761817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1_タイトル スライド">
    <p:spTree>
      <p:nvGrpSpPr>
        <p:cNvPr id="1" name=""/>
        <p:cNvGrpSpPr/>
        <p:nvPr/>
      </p:nvGrpSpPr>
      <p:grpSpPr>
        <a:xfrm>
          <a:off x="0" y="0"/>
          <a:ext cx="0" cy="0"/>
          <a:chOff x="0" y="0"/>
          <a:chExt cx="0" cy="0"/>
        </a:xfrm>
      </p:grpSpPr>
      <p:sp>
        <p:nvSpPr>
          <p:cNvPr id="2" name="正方形/長方形 1"/>
          <p:cNvSpPr/>
          <p:nvPr userDrawn="1"/>
        </p:nvSpPr>
        <p:spPr>
          <a:xfrm>
            <a:off x="0" y="0"/>
            <a:ext cx="9144000" cy="134938"/>
          </a:xfrm>
          <a:prstGeom prst="rect">
            <a:avLst/>
          </a:prstGeom>
          <a:solidFill>
            <a:srgbClr val="987D1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pic>
        <p:nvPicPr>
          <p:cNvPr id="3" name="図 2" descr="flag_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17069" y="0"/>
            <a:ext cx="1109861" cy="1547220"/>
          </a:xfrm>
          <a:prstGeom prst="rect">
            <a:avLst/>
          </a:prstGeom>
        </p:spPr>
      </p:pic>
      <p:sp>
        <p:nvSpPr>
          <p:cNvPr id="4" name="テキスト ボックス 3"/>
          <p:cNvSpPr txBox="1"/>
          <p:nvPr userDrawn="1"/>
        </p:nvSpPr>
        <p:spPr>
          <a:xfrm>
            <a:off x="7684805" y="6351711"/>
            <a:ext cx="1409582"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A50868-C88D-6B49-8F6F-2FC5D73B70AB}" type="slidenum">
              <a:rPr kumimoji="1" lang="ja-JP" altLang="en-US" sz="2400" b="0" i="0" u="none" strike="noStrike" kern="1200" cap="none" spc="0" normalizeH="0" baseline="0" noProof="0" smtClean="0">
                <a:ln>
                  <a:noFill/>
                </a:ln>
                <a:solidFill>
                  <a:prstClr val="black"/>
                </a:solidFill>
                <a:effectLst/>
                <a:uLnTx/>
                <a:uFillTx/>
                <a:latin typeface="ＭＳ Ｐゴシック" panose="020B0600070205080204" pitchFamily="50" charset="-128"/>
                <a:ea typeface="ＭＳ Ｐゴシック" panose="020B0600070205080204" pitchFamily="50" charset="-128"/>
                <a:cs typeface="Times New Roman"/>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Times New Roman"/>
            </a:endParaRPr>
          </a:p>
        </p:txBody>
      </p:sp>
    </p:spTree>
    <p:extLst>
      <p:ext uri="{BB962C8B-B14F-4D97-AF65-F5344CB8AC3E}">
        <p14:creationId xmlns:p14="http://schemas.microsoft.com/office/powerpoint/2010/main" val="181160041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ユーザー設定レイアウト">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2CC2344-3C51-1546-8129-9C54973DD3EE}"/>
              </a:ext>
            </a:extLst>
          </p:cNvPr>
          <p:cNvSpPr/>
          <p:nvPr userDrawn="1"/>
        </p:nvSpPr>
        <p:spPr>
          <a:xfrm>
            <a:off x="7364896" y="0"/>
            <a:ext cx="1779104" cy="1351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ja-JP" altLang="en-US" sz="24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 name="正方形/長方形 1"/>
          <p:cNvSpPr/>
          <p:nvPr userDrawn="1"/>
        </p:nvSpPr>
        <p:spPr>
          <a:xfrm>
            <a:off x="0" y="0"/>
            <a:ext cx="9144000" cy="134938"/>
          </a:xfrm>
          <a:prstGeom prst="rect">
            <a:avLst/>
          </a:prstGeom>
          <a:solidFill>
            <a:srgbClr val="987D1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ja-JP" altLang="en-US" sz="24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3" name="図 2" descr="flag_l.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17069" y="0"/>
            <a:ext cx="1109861" cy="1547220"/>
          </a:xfrm>
          <a:prstGeom prst="rect">
            <a:avLst/>
          </a:prstGeom>
        </p:spPr>
      </p:pic>
      <p:cxnSp>
        <p:nvCxnSpPr>
          <p:cNvPr id="5" name="直線コネクタ 4"/>
          <p:cNvCxnSpPr/>
          <p:nvPr userDrawn="1"/>
        </p:nvCxnSpPr>
        <p:spPr>
          <a:xfrm flipV="1">
            <a:off x="0" y="842401"/>
            <a:ext cx="3347864" cy="1"/>
          </a:xfrm>
          <a:prstGeom prst="line">
            <a:avLst/>
          </a:prstGeom>
          <a:ln w="63500" cmpd="dbl">
            <a:solidFill>
              <a:srgbClr val="022C5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4039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251520" y="116632"/>
            <a:ext cx="8064896" cy="720080"/>
          </a:xfrm>
          <a:prstGeom prst="rect">
            <a:avLst/>
          </a:prstGeom>
        </p:spPr>
        <p:txBody>
          <a:bodyPr vert="horz" lIns="91440" tIns="45720" rIns="91440" bIns="0" rtlCol="0" anchor="ctr">
            <a:normAutofit/>
          </a:bodyPr>
          <a:lstStyle/>
          <a:p>
            <a:r>
              <a:rPr kumimoji="1" lang="ja-JP" altLang="en-US" dirty="0"/>
              <a:t>マスタ タイトルの書式設定</a:t>
            </a:r>
          </a:p>
        </p:txBody>
      </p:sp>
      <p:sp>
        <p:nvSpPr>
          <p:cNvPr id="3" name="テキスト プレースホルダ 2"/>
          <p:cNvSpPr>
            <a:spLocks noGrp="1"/>
          </p:cNvSpPr>
          <p:nvPr>
            <p:ph type="body" idx="1"/>
          </p:nvPr>
        </p:nvSpPr>
        <p:spPr>
          <a:xfrm>
            <a:off x="467544" y="1268760"/>
            <a:ext cx="8219256" cy="5256585"/>
          </a:xfrm>
          <a:prstGeom prst="rect">
            <a:avLst/>
          </a:prstGeom>
        </p:spPr>
        <p:txBody>
          <a:bodyPr vert="horz" lIns="91440" tIns="45720" rIns="91440" bIns="45720" rtlCol="0">
            <a:normAutofit/>
          </a:bodyPr>
          <a:lstStyle/>
          <a:p>
            <a:pPr lvl="0"/>
            <a:r>
              <a:rPr kumimoji="1" lang="ja-JP" altLang="en-US" dirty="0"/>
              <a:t>マスタ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8" name="テキスト ボックス 7"/>
          <p:cNvSpPr txBox="1"/>
          <p:nvPr userDrawn="1"/>
        </p:nvSpPr>
        <p:spPr>
          <a:xfrm>
            <a:off x="7684805" y="6351711"/>
            <a:ext cx="1409582"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A50868-C88D-6B49-8F6F-2FC5D73B70AB}" type="slidenum">
              <a:rPr kumimoji="1" lang="ja-JP" altLang="en-US" sz="2400" b="0" i="0" u="none" strike="noStrike" kern="1200" cap="none" spc="0" normalizeH="0" baseline="0" noProof="0" smtClean="0">
                <a:ln>
                  <a:noFill/>
                </a:ln>
                <a:solidFill>
                  <a:prstClr val="black"/>
                </a:solidFill>
                <a:effectLst/>
                <a:uLnTx/>
                <a:uFillTx/>
                <a:latin typeface="ＭＳ Ｐゴシック" panose="020B0600070205080204" pitchFamily="50" charset="-128"/>
                <a:ea typeface="ＭＳ Ｐゴシック" panose="020B0600070205080204" pitchFamily="50" charset="-128"/>
                <a:cs typeface="Times New Roman"/>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2400" b="0" i="0" u="none" strike="noStrike" kern="1200" cap="none" spc="0" normalizeH="0" baseline="0" noProof="0" dirty="0">
              <a:ln>
                <a:noFill/>
              </a:ln>
              <a:solidFill>
                <a:prstClr val="black"/>
              </a:solidFill>
              <a:effectLst/>
              <a:uLnTx/>
              <a:uFillTx/>
              <a:latin typeface="ＭＳ Ｐゴシック" panose="020B0600070205080204" pitchFamily="50" charset="-128"/>
              <a:ea typeface="ＭＳ Ｐゴシック" panose="020B0600070205080204" pitchFamily="50" charset="-128"/>
              <a:cs typeface="Times New Roman"/>
            </a:endParaRPr>
          </a:p>
        </p:txBody>
      </p:sp>
      <p:sp>
        <p:nvSpPr>
          <p:cNvPr id="9" name="正方形/長方形 8"/>
          <p:cNvSpPr/>
          <p:nvPr userDrawn="1"/>
        </p:nvSpPr>
        <p:spPr>
          <a:xfrm>
            <a:off x="0" y="0"/>
            <a:ext cx="9144000" cy="134938"/>
          </a:xfrm>
          <a:prstGeom prst="rect">
            <a:avLst/>
          </a:prstGeom>
          <a:solidFill>
            <a:srgbClr val="987D1C"/>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grpSp>
        <p:nvGrpSpPr>
          <p:cNvPr id="11" name="グループ化 10"/>
          <p:cNvGrpSpPr/>
          <p:nvPr userDrawn="1"/>
        </p:nvGrpSpPr>
        <p:grpSpPr>
          <a:xfrm>
            <a:off x="8316416" y="0"/>
            <a:ext cx="609299" cy="792088"/>
            <a:chOff x="8316416" y="0"/>
            <a:chExt cx="609299" cy="792088"/>
          </a:xfrm>
        </p:grpSpPr>
        <p:sp>
          <p:nvSpPr>
            <p:cNvPr id="22" name="フリーフォーム 21"/>
            <p:cNvSpPr/>
            <p:nvPr userDrawn="1"/>
          </p:nvSpPr>
          <p:spPr>
            <a:xfrm>
              <a:off x="8316416" y="0"/>
              <a:ext cx="609299" cy="792088"/>
            </a:xfrm>
            <a:custGeom>
              <a:avLst/>
              <a:gdLst>
                <a:gd name="connsiteX0" fmla="*/ 0 w 2160240"/>
                <a:gd name="connsiteY0" fmla="*/ 0 h 2808312"/>
                <a:gd name="connsiteX1" fmla="*/ 2160240 w 2160240"/>
                <a:gd name="connsiteY1" fmla="*/ 0 h 2808312"/>
                <a:gd name="connsiteX2" fmla="*/ 2160240 w 2160240"/>
                <a:gd name="connsiteY2" fmla="*/ 2808312 h 2808312"/>
                <a:gd name="connsiteX3" fmla="*/ 1088826 w 2160240"/>
                <a:gd name="connsiteY3" fmla="*/ 2232248 h 2808312"/>
                <a:gd name="connsiteX4" fmla="*/ 0 w 2160240"/>
                <a:gd name="connsiteY4" fmla="*/ 2808312 h 2808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240" h="2808312">
                  <a:moveTo>
                    <a:pt x="0" y="0"/>
                  </a:moveTo>
                  <a:lnTo>
                    <a:pt x="2160240" y="0"/>
                  </a:lnTo>
                  <a:lnTo>
                    <a:pt x="2160240" y="2808312"/>
                  </a:lnTo>
                  <a:lnTo>
                    <a:pt x="1088826" y="2232248"/>
                  </a:lnTo>
                  <a:lnTo>
                    <a:pt x="0" y="2808312"/>
                  </a:lnTo>
                  <a:close/>
                </a:path>
              </a:pathLst>
            </a:custGeom>
            <a:solidFill>
              <a:srgbClr val="022C5E"/>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14" name="図 13"/>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424551" y="37308"/>
              <a:ext cx="401445" cy="401445"/>
            </a:xfrm>
            <a:prstGeom prst="rect">
              <a:avLst/>
            </a:prstGeom>
          </p:spPr>
        </p:pic>
        <p:sp>
          <p:nvSpPr>
            <p:cNvPr id="10" name="テキスト ボックス 9"/>
            <p:cNvSpPr txBox="1"/>
            <p:nvPr userDrawn="1"/>
          </p:nvSpPr>
          <p:spPr>
            <a:xfrm>
              <a:off x="8355459" y="480274"/>
              <a:ext cx="530594"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1" i="0" u="none" strike="noStrike" kern="0" cap="none" spc="-20" normalizeH="0" baseline="0" noProof="0" dirty="0">
                  <a:ln>
                    <a:noFill/>
                  </a:ln>
                  <a:solidFill>
                    <a:prstClr val="white"/>
                  </a:solidFill>
                  <a:effectLst/>
                  <a:uLnTx/>
                  <a:uFillTx/>
                  <a:latin typeface="Ebrima" panose="02000000000000000000" pitchFamily="2" charset="0"/>
                  <a:ea typeface="ＭＳ Ｐゴシック" panose="020B0600070205080204" pitchFamily="50" charset="-128"/>
                  <a:cs typeface="+mn-cs"/>
                </a:rPr>
                <a:t>Tokyo Tech</a:t>
              </a:r>
              <a:endParaRPr kumimoji="1" lang="ja-JP" altLang="en-US" sz="1050" b="1" i="0" u="none" strike="noStrike" kern="0" cap="none" spc="-20" normalizeH="0" baseline="0" noProof="0" dirty="0">
                <a:ln>
                  <a:noFill/>
                </a:ln>
                <a:solidFill>
                  <a:prstClr val="white"/>
                </a:solidFill>
                <a:effectLst/>
                <a:uLnTx/>
                <a:uFillTx/>
                <a:latin typeface="Ebrima" panose="02000000000000000000" pitchFamily="2" charset="0"/>
                <a:ea typeface="ＭＳ Ｐゴシック" panose="020B0600070205080204" pitchFamily="50" charset="-128"/>
                <a:cs typeface="+mn-cs"/>
              </a:endParaRPr>
            </a:p>
          </p:txBody>
        </p:sp>
      </p:grpSp>
      <p:pic>
        <p:nvPicPr>
          <p:cNvPr id="13" name="図 12" descr="flogs.png"/>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8333890" y="6"/>
            <a:ext cx="594355" cy="784253"/>
          </a:xfrm>
          <a:prstGeom prst="rect">
            <a:avLst/>
          </a:prstGeom>
        </p:spPr>
      </p:pic>
    </p:spTree>
    <p:extLst>
      <p:ext uri="{BB962C8B-B14F-4D97-AF65-F5344CB8AC3E}">
        <p14:creationId xmlns:p14="http://schemas.microsoft.com/office/powerpoint/2010/main" val="2908017232"/>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9" r:id="rId5"/>
    <p:sldLayoutId id="2147483769" r:id="rId6"/>
  </p:sldLayoutIdLst>
  <p:hf hdr="0" ftr="0" dt="0"/>
  <p:txStyles>
    <p:titleStyle>
      <a:lvl1pPr algn="l" defTabSz="914400" rtl="0" eaLnBrk="1" latinLnBrk="0" hangingPunct="1">
        <a:spcBef>
          <a:spcPct val="0"/>
        </a:spcBef>
        <a:buNone/>
        <a:defRPr kumimoji="1" sz="3600" kern="1200" baseline="0">
          <a:solidFill>
            <a:schemeClr val="accent5">
              <a:lumMod val="50000"/>
            </a:schemeClr>
          </a:solidFill>
          <a:latin typeface="Verdana" panose="020B0604030504040204" pitchFamily="34" charset="0"/>
          <a:ea typeface="メイリオ" panose="020B0604030504040204" pitchFamily="50" charset="-128"/>
          <a:cs typeface="+mj-cs"/>
        </a:defRPr>
      </a:lvl1pPr>
    </p:titleStyle>
    <p:bodyStyle>
      <a:lvl1pPr marL="342900" indent="-360000" algn="l" defTabSz="914400" rtl="0" eaLnBrk="1" latinLnBrk="0" hangingPunct="1">
        <a:spcBef>
          <a:spcPts val="1200"/>
        </a:spcBef>
        <a:buFont typeface="Wingdings" panose="05000000000000000000" pitchFamily="2" charset="2"/>
        <a:buChar char="l"/>
        <a:defRPr kumimoji="1" sz="3200" kern="1200" baseline="0">
          <a:solidFill>
            <a:srgbClr val="203864"/>
          </a:solidFill>
          <a:latin typeface="Verdana" panose="020B0604030504040204" pitchFamily="34" charset="0"/>
          <a:ea typeface="メイリオ" panose="020B0604030504040204" pitchFamily="50" charset="-128"/>
          <a:cs typeface="+mn-cs"/>
        </a:defRPr>
      </a:lvl1pPr>
      <a:lvl2pPr marL="742950" indent="-360000" algn="l" defTabSz="914400" rtl="0" eaLnBrk="1" latinLnBrk="0" hangingPunct="1">
        <a:spcBef>
          <a:spcPts val="200"/>
        </a:spcBef>
        <a:buFont typeface="Wingdings" panose="05000000000000000000" pitchFamily="2" charset="2"/>
        <a:buChar char="n"/>
        <a:defRPr kumimoji="1" sz="2800" kern="1200" baseline="0">
          <a:solidFill>
            <a:schemeClr val="bg2">
              <a:lumMod val="50000"/>
            </a:schemeClr>
          </a:solidFill>
          <a:latin typeface="Verdana" panose="020B0604030504040204" pitchFamily="34" charset="0"/>
          <a:ea typeface="メイリオ" panose="020B0604030504040204" pitchFamily="50" charset="-128"/>
          <a:cs typeface="+mn-cs"/>
        </a:defRPr>
      </a:lvl2pPr>
      <a:lvl3pPr marL="987425" indent="-361950" algn="l" defTabSz="914400" rtl="0" eaLnBrk="1" latinLnBrk="0" hangingPunct="1">
        <a:spcBef>
          <a:spcPts val="200"/>
        </a:spcBef>
        <a:buFont typeface="Wingdings" panose="05000000000000000000" pitchFamily="2" charset="2"/>
        <a:buChar char="l"/>
        <a:defRPr kumimoji="1" sz="2400" kern="1200" baseline="0">
          <a:solidFill>
            <a:schemeClr val="bg2">
              <a:lumMod val="50000"/>
            </a:schemeClr>
          </a:solidFill>
          <a:latin typeface="Verdana" panose="020B0604030504040204" pitchFamily="34" charset="0"/>
          <a:ea typeface="メイリオ" panose="020B0604030504040204" pitchFamily="50" charset="-128"/>
          <a:cs typeface="+mn-cs"/>
        </a:defRPr>
      </a:lvl3pPr>
      <a:lvl4pPr marL="1349375" indent="-452438" algn="l" defTabSz="914400" rtl="0" eaLnBrk="1" latinLnBrk="0" hangingPunct="1">
        <a:spcBef>
          <a:spcPts val="200"/>
        </a:spcBef>
        <a:buFont typeface="Wingdings" panose="05000000000000000000" pitchFamily="2" charset="2"/>
        <a:buChar char="l"/>
        <a:defRPr kumimoji="1" sz="2400" kern="1200" baseline="0">
          <a:solidFill>
            <a:schemeClr val="bg2">
              <a:lumMod val="50000"/>
            </a:schemeClr>
          </a:solidFill>
          <a:latin typeface="Verdana" panose="020B0604030504040204" pitchFamily="34" charset="0"/>
          <a:ea typeface="メイリオ" panose="020B0604030504040204" pitchFamily="50" charset="-128"/>
          <a:cs typeface="+mn-cs"/>
        </a:defRPr>
      </a:lvl4pPr>
      <a:lvl5pPr marL="1701800" indent="-442913" algn="l" defTabSz="914400" rtl="0" eaLnBrk="1" latinLnBrk="0" hangingPunct="1">
        <a:spcBef>
          <a:spcPts val="200"/>
        </a:spcBef>
        <a:buFont typeface="Wingdings" panose="05000000000000000000" pitchFamily="2" charset="2"/>
        <a:buChar char="l"/>
        <a:defRPr kumimoji="1" sz="2400" kern="1200" baseline="0">
          <a:solidFill>
            <a:schemeClr val="bg2">
              <a:lumMod val="50000"/>
            </a:schemeClr>
          </a:solidFill>
          <a:latin typeface="Verdana" panose="020B0604030504040204" pitchFamily="34" charset="0"/>
          <a:ea typeface="メイリオ" panose="020B0604030504040204" pitchFamily="50" charset="-128"/>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4175760"/>
          </a:xfrm>
          <a:prstGeom prst="rect">
            <a:avLst/>
          </a:prstGeom>
        </p:spPr>
      </p:pic>
      <p:cxnSp>
        <p:nvCxnSpPr>
          <p:cNvPr id="5" name="直線コネクタ 4"/>
          <p:cNvCxnSpPr/>
          <p:nvPr/>
        </p:nvCxnSpPr>
        <p:spPr>
          <a:xfrm>
            <a:off x="225232" y="6136728"/>
            <a:ext cx="3600400" cy="0"/>
          </a:xfrm>
          <a:prstGeom prst="line">
            <a:avLst/>
          </a:prstGeom>
          <a:ln w="19050">
            <a:solidFill>
              <a:srgbClr val="203864"/>
            </a:solidFill>
          </a:ln>
        </p:spPr>
        <p:style>
          <a:lnRef idx="1">
            <a:schemeClr val="dk1"/>
          </a:lnRef>
          <a:fillRef idx="0">
            <a:schemeClr val="dk1"/>
          </a:fillRef>
          <a:effectRef idx="0">
            <a:schemeClr val="dk1"/>
          </a:effectRef>
          <a:fontRef idx="minor">
            <a:schemeClr val="tx1"/>
          </a:fontRef>
        </p:style>
      </p:cxnSp>
      <p:sp>
        <p:nvSpPr>
          <p:cNvPr id="9" name="タイトル 1"/>
          <p:cNvSpPr txBox="1">
            <a:spLocks/>
          </p:cNvSpPr>
          <p:nvPr/>
        </p:nvSpPr>
        <p:spPr bwMode="auto">
          <a:xfrm>
            <a:off x="33934" y="4260249"/>
            <a:ext cx="6696744" cy="1106832"/>
          </a:xfrm>
          <a:prstGeom prst="rect">
            <a:avLst/>
          </a:prstGeom>
          <a:noFill/>
          <a:ln w="9525">
            <a:noFill/>
            <a:miter lim="800000"/>
            <a:headEnd/>
            <a:tailEnd/>
          </a:ln>
        </p:spPr>
        <p:txBody>
          <a:bodyPr wrap="square" lIns="0" tIns="36000" rIns="0" bIns="36000" anchor="ctr" anchorCtr="0">
            <a:spAutoFit/>
          </a:bodyPr>
          <a:lstStyle/>
          <a:p>
            <a:pPr marL="0" marR="0" lvl="0" indent="0" algn="ctr" defTabSz="914400" rtl="0" eaLnBrk="1" fontAlgn="base" latinLnBrk="0" hangingPunct="1">
              <a:lnSpc>
                <a:spcPct val="120000"/>
              </a:lnSpc>
              <a:spcBef>
                <a:spcPct val="0"/>
              </a:spcBef>
              <a:spcAft>
                <a:spcPct val="0"/>
              </a:spcAft>
              <a:buClrTx/>
              <a:buSzTx/>
              <a:buFontTx/>
              <a:buNone/>
              <a:tabLst/>
              <a:defRPr/>
            </a:pPr>
            <a:r>
              <a:rPr kumimoji="1" lang="en-US" altLang="ja-JP" sz="3600" b="0" i="0" u="none" strike="noStrike" kern="1200" cap="none" spc="0" normalizeH="0" baseline="0" noProof="0" dirty="0">
                <a:ln>
                  <a:noFill/>
                </a:ln>
                <a:solidFill>
                  <a:srgbClr val="203864"/>
                </a:solidFill>
                <a:effectLst/>
                <a:uLnTx/>
                <a:uFillTx/>
                <a:latin typeface="Verdana" panose="020B0604030504040204" pitchFamily="34" charset="0"/>
                <a:ea typeface="メイリオ" panose="020B0604030504040204" pitchFamily="50" charset="-128"/>
                <a:cs typeface="Meiryo" charset="-128"/>
              </a:rPr>
              <a:t>Network Analysis</a:t>
            </a:r>
          </a:p>
          <a:p>
            <a:pPr marL="0" marR="0" lvl="0" indent="0" algn="ctr" defTabSz="914400" rtl="0" eaLnBrk="1" fontAlgn="base" latinLnBrk="0" hangingPunct="1">
              <a:lnSpc>
                <a:spcPct val="120000"/>
              </a:lnSpc>
              <a:spcBef>
                <a:spcPct val="0"/>
              </a:spcBef>
              <a:spcAft>
                <a:spcPct val="0"/>
              </a:spcAft>
              <a:buClrTx/>
              <a:buSzTx/>
              <a:buFontTx/>
              <a:buNone/>
              <a:tabLst/>
              <a:defRPr/>
            </a:pPr>
            <a:r>
              <a:rPr lang="ja-JP" altLang="en-US" sz="2000" dirty="0">
                <a:solidFill>
                  <a:srgbClr val="203864"/>
                </a:solidFill>
                <a:latin typeface="Verdana" panose="020B0604030504040204" pitchFamily="34" charset="0"/>
                <a:ea typeface="メイリオ" panose="020B0604030504040204" pitchFamily="50" charset="-128"/>
                <a:cs typeface="Lucida Bright" pitchFamily="18" charset="0"/>
              </a:rPr>
              <a:t>～</a:t>
            </a:r>
            <a:r>
              <a:rPr lang="en-US" altLang="ja-JP" sz="2000" dirty="0">
                <a:solidFill>
                  <a:srgbClr val="203864"/>
                </a:solidFill>
                <a:latin typeface="Verdana" panose="020B0604030504040204" pitchFamily="34" charset="0"/>
                <a:ea typeface="メイリオ" panose="020B0604030504040204" pitchFamily="50" charset="-128"/>
                <a:cs typeface="Lucida Bright" pitchFamily="18" charset="0"/>
              </a:rPr>
              <a:t>Facebook users’ relationship</a:t>
            </a:r>
            <a:r>
              <a:rPr lang="ja-JP" altLang="en-US" sz="2000" dirty="0">
                <a:solidFill>
                  <a:srgbClr val="203864"/>
                </a:solidFill>
                <a:latin typeface="Verdana" panose="020B0604030504040204" pitchFamily="34" charset="0"/>
                <a:ea typeface="メイリオ" panose="020B0604030504040204" pitchFamily="50" charset="-128"/>
                <a:cs typeface="Lucida Bright" pitchFamily="18" charset="0"/>
              </a:rPr>
              <a:t>～</a:t>
            </a:r>
            <a:endParaRPr lang="en-US" altLang="ja-JP" sz="2000" dirty="0">
              <a:solidFill>
                <a:srgbClr val="203864"/>
              </a:solidFill>
              <a:latin typeface="Verdana" panose="020B0604030504040204" pitchFamily="34" charset="0"/>
              <a:ea typeface="メイリオ" panose="020B0604030504040204" pitchFamily="50" charset="-128"/>
              <a:cs typeface="Lucida Bright" pitchFamily="18" charset="0"/>
            </a:endParaRPr>
          </a:p>
        </p:txBody>
      </p:sp>
      <p:sp>
        <p:nvSpPr>
          <p:cNvPr id="10" name="正方形/長方形 9"/>
          <p:cNvSpPr/>
          <p:nvPr/>
        </p:nvSpPr>
        <p:spPr>
          <a:xfrm>
            <a:off x="-673" y="4077145"/>
            <a:ext cx="9144000" cy="134938"/>
          </a:xfrm>
          <a:prstGeom prst="rect">
            <a:avLst/>
          </a:prstGeom>
          <a:solidFill>
            <a:srgbClr val="987D1C"/>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mn-ea"/>
              <a:cs typeface="+mn-cs"/>
            </a:endParaRPr>
          </a:p>
        </p:txBody>
      </p:sp>
      <p:pic>
        <p:nvPicPr>
          <p:cNvPr id="8" name="図 47" descr="flag_l.png"/>
          <p:cNvPicPr>
            <a:picLocks noChangeAspect="1"/>
          </p:cNvPicPr>
          <p:nvPr/>
        </p:nvPicPr>
        <p:blipFill>
          <a:blip r:embed="rId4"/>
          <a:srcRect/>
          <a:stretch>
            <a:fillRect/>
          </a:stretch>
        </p:blipFill>
        <p:spPr bwMode="auto">
          <a:xfrm>
            <a:off x="6842125" y="3300413"/>
            <a:ext cx="1377950" cy="1920875"/>
          </a:xfrm>
          <a:prstGeom prst="rect">
            <a:avLst/>
          </a:prstGeom>
          <a:noFill/>
          <a:ln w="9525">
            <a:noFill/>
            <a:miter lim="800000"/>
            <a:headEnd/>
            <a:tailEnd/>
          </a:ln>
        </p:spPr>
      </p:pic>
    </p:spTree>
    <p:extLst>
      <p:ext uri="{BB962C8B-B14F-4D97-AF65-F5344CB8AC3E}">
        <p14:creationId xmlns:p14="http://schemas.microsoft.com/office/powerpoint/2010/main" val="388962566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4E18EB-7958-40F4-B111-0D3D7AC57F9C}"/>
              </a:ext>
            </a:extLst>
          </p:cNvPr>
          <p:cNvSpPr>
            <a:spLocks noGrp="1"/>
          </p:cNvSpPr>
          <p:nvPr>
            <p:ph type="title"/>
          </p:nvPr>
        </p:nvSpPr>
        <p:spPr/>
        <p:txBody>
          <a:bodyPr/>
          <a:lstStyle/>
          <a:p>
            <a:r>
              <a:rPr lang="en-US" altLang="ja-JP" dirty="0"/>
              <a:t>Degree </a:t>
            </a:r>
            <a:r>
              <a:rPr kumimoji="1" lang="en-US" altLang="ja-JP" dirty="0"/>
              <a:t>Centrality</a:t>
            </a:r>
            <a:endParaRPr kumimoji="1" lang="ja-JP" altLang="en-US" dirty="0"/>
          </a:p>
        </p:txBody>
      </p:sp>
      <p:pic>
        <p:nvPicPr>
          <p:cNvPr id="7" name="コンテンツ プレースホルダー 6">
            <a:extLst>
              <a:ext uri="{FF2B5EF4-FFF2-40B4-BE49-F238E27FC236}">
                <a16:creationId xmlns:a16="http://schemas.microsoft.com/office/drawing/2014/main" id="{F8015101-0A97-44E7-9216-8F3A74B65BC3}"/>
              </a:ext>
            </a:extLst>
          </p:cNvPr>
          <p:cNvPicPr>
            <a:picLocks noGrp="1" noChangeAspect="1"/>
          </p:cNvPicPr>
          <p:nvPr>
            <p:ph idx="1"/>
          </p:nvPr>
        </p:nvPicPr>
        <p:blipFill>
          <a:blip r:embed="rId3"/>
          <a:stretch>
            <a:fillRect/>
          </a:stretch>
        </p:blipFill>
        <p:spPr>
          <a:xfrm>
            <a:off x="0" y="836712"/>
            <a:ext cx="9144000" cy="6021288"/>
          </a:xfrm>
        </p:spPr>
      </p:pic>
    </p:spTree>
    <p:extLst>
      <p:ext uri="{BB962C8B-B14F-4D97-AF65-F5344CB8AC3E}">
        <p14:creationId xmlns:p14="http://schemas.microsoft.com/office/powerpoint/2010/main" val="665540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F08546-CEBD-4600-A6DE-8789B0FBECFB}"/>
              </a:ext>
            </a:extLst>
          </p:cNvPr>
          <p:cNvSpPr>
            <a:spLocks noGrp="1"/>
          </p:cNvSpPr>
          <p:nvPr>
            <p:ph type="title"/>
          </p:nvPr>
        </p:nvSpPr>
        <p:spPr/>
        <p:txBody>
          <a:bodyPr/>
          <a:lstStyle/>
          <a:p>
            <a:r>
              <a:rPr kumimoji="1" lang="en-US" altLang="ja-JP" dirty="0"/>
              <a:t>Betweenness Centrality</a:t>
            </a:r>
            <a:endParaRPr kumimoji="1" lang="ja-JP" altLang="en-US" dirty="0"/>
          </a:p>
        </p:txBody>
      </p:sp>
      <p:pic>
        <p:nvPicPr>
          <p:cNvPr id="7" name="コンテンツ プレースホルダー 6">
            <a:extLst>
              <a:ext uri="{FF2B5EF4-FFF2-40B4-BE49-F238E27FC236}">
                <a16:creationId xmlns:a16="http://schemas.microsoft.com/office/drawing/2014/main" id="{732D0C60-FCA1-4C50-9E3A-2548B34CDF41}"/>
              </a:ext>
            </a:extLst>
          </p:cNvPr>
          <p:cNvPicPr>
            <a:picLocks noGrp="1" noChangeAspect="1"/>
          </p:cNvPicPr>
          <p:nvPr>
            <p:ph idx="1"/>
          </p:nvPr>
        </p:nvPicPr>
        <p:blipFill>
          <a:blip r:embed="rId3"/>
          <a:stretch>
            <a:fillRect/>
          </a:stretch>
        </p:blipFill>
        <p:spPr>
          <a:xfrm>
            <a:off x="0" y="836712"/>
            <a:ext cx="9144000" cy="6021288"/>
          </a:xfrm>
        </p:spPr>
      </p:pic>
    </p:spTree>
    <p:extLst>
      <p:ext uri="{BB962C8B-B14F-4D97-AF65-F5344CB8AC3E}">
        <p14:creationId xmlns:p14="http://schemas.microsoft.com/office/powerpoint/2010/main" val="1536509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FC90BA-4C82-4A45-B3E2-A2D0403933E7}"/>
              </a:ext>
            </a:extLst>
          </p:cNvPr>
          <p:cNvSpPr>
            <a:spLocks noGrp="1"/>
          </p:cNvSpPr>
          <p:nvPr>
            <p:ph type="title"/>
          </p:nvPr>
        </p:nvSpPr>
        <p:spPr/>
        <p:txBody>
          <a:bodyPr/>
          <a:lstStyle/>
          <a:p>
            <a:r>
              <a:rPr kumimoji="1" lang="en-US" altLang="ja-JP" dirty="0"/>
              <a:t>Extraction of Communities</a:t>
            </a:r>
            <a:endParaRPr kumimoji="1" lang="ja-JP" altLang="en-US" dirty="0"/>
          </a:p>
        </p:txBody>
      </p:sp>
      <p:sp>
        <p:nvSpPr>
          <p:cNvPr id="3" name="コンテンツ プレースホルダー 2">
            <a:extLst>
              <a:ext uri="{FF2B5EF4-FFF2-40B4-BE49-F238E27FC236}">
                <a16:creationId xmlns:a16="http://schemas.microsoft.com/office/drawing/2014/main" id="{A88515C0-77A1-4006-8C48-AC4EB25BA7DA}"/>
              </a:ext>
            </a:extLst>
          </p:cNvPr>
          <p:cNvSpPr>
            <a:spLocks noGrp="1"/>
          </p:cNvSpPr>
          <p:nvPr>
            <p:ph idx="1"/>
          </p:nvPr>
        </p:nvSpPr>
        <p:spPr/>
        <p:txBody>
          <a:bodyPr/>
          <a:lstStyle/>
          <a:p>
            <a:r>
              <a:rPr kumimoji="1" lang="en-US" altLang="ja-JP" dirty="0"/>
              <a:t>You can see mass groups of nodes in this network</a:t>
            </a:r>
          </a:p>
          <a:p>
            <a:endParaRPr kumimoji="1" lang="ja-JP" altLang="en-US" dirty="0"/>
          </a:p>
        </p:txBody>
      </p:sp>
      <p:pic>
        <p:nvPicPr>
          <p:cNvPr id="5" name="図 4">
            <a:extLst>
              <a:ext uri="{FF2B5EF4-FFF2-40B4-BE49-F238E27FC236}">
                <a16:creationId xmlns:a16="http://schemas.microsoft.com/office/drawing/2014/main" id="{6BF7B428-3D70-4CBB-BED9-D5064F05A8E9}"/>
              </a:ext>
            </a:extLst>
          </p:cNvPr>
          <p:cNvPicPr>
            <a:picLocks noChangeAspect="1"/>
          </p:cNvPicPr>
          <p:nvPr/>
        </p:nvPicPr>
        <p:blipFill>
          <a:blip r:embed="rId2"/>
          <a:stretch>
            <a:fillRect/>
          </a:stretch>
        </p:blipFill>
        <p:spPr>
          <a:xfrm>
            <a:off x="1259632" y="2403776"/>
            <a:ext cx="5253372" cy="4349179"/>
          </a:xfrm>
          <a:prstGeom prst="rect">
            <a:avLst/>
          </a:prstGeom>
        </p:spPr>
      </p:pic>
      <p:sp>
        <p:nvSpPr>
          <p:cNvPr id="6" name="楕円 5">
            <a:extLst>
              <a:ext uri="{FF2B5EF4-FFF2-40B4-BE49-F238E27FC236}">
                <a16:creationId xmlns:a16="http://schemas.microsoft.com/office/drawing/2014/main" id="{878302DC-8423-48D3-B3B2-112BFF1E25C5}"/>
              </a:ext>
            </a:extLst>
          </p:cNvPr>
          <p:cNvSpPr/>
          <p:nvPr/>
        </p:nvSpPr>
        <p:spPr>
          <a:xfrm>
            <a:off x="3635896" y="2996952"/>
            <a:ext cx="864096" cy="108012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725F996E-BFE7-4623-AB97-E81CA2A4AF5E}"/>
              </a:ext>
            </a:extLst>
          </p:cNvPr>
          <p:cNvSpPr/>
          <p:nvPr/>
        </p:nvSpPr>
        <p:spPr>
          <a:xfrm>
            <a:off x="2195736" y="4509120"/>
            <a:ext cx="792088" cy="79208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B7F83834-EF3B-4964-9DAD-9A24C1CAF3B7}"/>
              </a:ext>
            </a:extLst>
          </p:cNvPr>
          <p:cNvSpPr/>
          <p:nvPr/>
        </p:nvSpPr>
        <p:spPr>
          <a:xfrm>
            <a:off x="5004048" y="3212976"/>
            <a:ext cx="576064" cy="5040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7C585392-CD8A-4055-B741-DEB9DA6442C9}"/>
              </a:ext>
            </a:extLst>
          </p:cNvPr>
          <p:cNvSpPr/>
          <p:nvPr/>
        </p:nvSpPr>
        <p:spPr>
          <a:xfrm>
            <a:off x="4139952" y="4077072"/>
            <a:ext cx="576064" cy="79208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DA405F25-5062-46E7-B643-9F32D23B5033}"/>
              </a:ext>
            </a:extLst>
          </p:cNvPr>
          <p:cNvSpPr/>
          <p:nvPr/>
        </p:nvSpPr>
        <p:spPr>
          <a:xfrm>
            <a:off x="2987824" y="5373216"/>
            <a:ext cx="1296144" cy="79208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2AC3EAF8-58D5-4115-A38E-98EF758128F9}"/>
              </a:ext>
            </a:extLst>
          </p:cNvPr>
          <p:cNvSpPr/>
          <p:nvPr/>
        </p:nvSpPr>
        <p:spPr>
          <a:xfrm>
            <a:off x="4283968" y="5157192"/>
            <a:ext cx="792088" cy="43204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74555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C03562-D473-4AC0-A74D-5E629881CA60}"/>
              </a:ext>
            </a:extLst>
          </p:cNvPr>
          <p:cNvSpPr>
            <a:spLocks noGrp="1"/>
          </p:cNvSpPr>
          <p:nvPr>
            <p:ph type="title"/>
          </p:nvPr>
        </p:nvSpPr>
        <p:spPr/>
        <p:txBody>
          <a:bodyPr/>
          <a:lstStyle/>
          <a:p>
            <a:r>
              <a:rPr kumimoji="1" lang="en-US" altLang="ja-JP" dirty="0"/>
              <a:t>Extraction of Communities</a:t>
            </a:r>
            <a:endParaRPr kumimoji="1" lang="ja-JP" altLang="en-US" dirty="0"/>
          </a:p>
        </p:txBody>
      </p:sp>
      <p:pic>
        <p:nvPicPr>
          <p:cNvPr id="7" name="コンテンツ プレースホルダー 6">
            <a:extLst>
              <a:ext uri="{FF2B5EF4-FFF2-40B4-BE49-F238E27FC236}">
                <a16:creationId xmlns:a16="http://schemas.microsoft.com/office/drawing/2014/main" id="{5236CB6E-9564-4031-B9ED-561FB47CC48D}"/>
              </a:ext>
            </a:extLst>
          </p:cNvPr>
          <p:cNvPicPr>
            <a:picLocks noGrp="1" noChangeAspect="1"/>
          </p:cNvPicPr>
          <p:nvPr>
            <p:ph idx="1"/>
          </p:nvPr>
        </p:nvPicPr>
        <p:blipFill>
          <a:blip r:embed="rId2"/>
          <a:stretch>
            <a:fillRect/>
          </a:stretch>
        </p:blipFill>
        <p:spPr>
          <a:xfrm>
            <a:off x="899592" y="1232942"/>
            <a:ext cx="6768752" cy="5256212"/>
          </a:xfrm>
        </p:spPr>
      </p:pic>
      <p:sp>
        <p:nvSpPr>
          <p:cNvPr id="8" name="楕円 7">
            <a:extLst>
              <a:ext uri="{FF2B5EF4-FFF2-40B4-BE49-F238E27FC236}">
                <a16:creationId xmlns:a16="http://schemas.microsoft.com/office/drawing/2014/main" id="{1B5F7CFC-0B8D-454E-B8F9-2E30A2FE864F}"/>
              </a:ext>
            </a:extLst>
          </p:cNvPr>
          <p:cNvSpPr/>
          <p:nvPr/>
        </p:nvSpPr>
        <p:spPr>
          <a:xfrm>
            <a:off x="2627784" y="2924944"/>
            <a:ext cx="936104" cy="93610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81D08843-2F54-4278-85F1-EADDCF13E2A8}"/>
              </a:ext>
            </a:extLst>
          </p:cNvPr>
          <p:cNvSpPr/>
          <p:nvPr/>
        </p:nvSpPr>
        <p:spPr>
          <a:xfrm>
            <a:off x="1907704" y="4221088"/>
            <a:ext cx="936104" cy="93610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27629A35-7283-4FE3-8874-23A30C0EBB41}"/>
              </a:ext>
            </a:extLst>
          </p:cNvPr>
          <p:cNvSpPr/>
          <p:nvPr/>
        </p:nvSpPr>
        <p:spPr>
          <a:xfrm>
            <a:off x="4355976" y="2060848"/>
            <a:ext cx="648072" cy="93610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666FBA50-98B7-439C-B0E6-BF39AA443E4C}"/>
              </a:ext>
            </a:extLst>
          </p:cNvPr>
          <p:cNvSpPr/>
          <p:nvPr/>
        </p:nvSpPr>
        <p:spPr>
          <a:xfrm>
            <a:off x="5148064" y="4725144"/>
            <a:ext cx="792088" cy="64807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55D77064-3AD9-4024-9FFA-0F765E6FFC14}"/>
              </a:ext>
            </a:extLst>
          </p:cNvPr>
          <p:cNvSpPr/>
          <p:nvPr/>
        </p:nvSpPr>
        <p:spPr>
          <a:xfrm>
            <a:off x="4824028" y="3213162"/>
            <a:ext cx="936104" cy="79208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10784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3CE12F-9ED2-4871-9F2D-8C6C6DF7FF99}"/>
              </a:ext>
            </a:extLst>
          </p:cNvPr>
          <p:cNvSpPr>
            <a:spLocks noGrp="1"/>
          </p:cNvSpPr>
          <p:nvPr>
            <p:ph type="title"/>
          </p:nvPr>
        </p:nvSpPr>
        <p:spPr/>
        <p:txBody>
          <a:bodyPr/>
          <a:lstStyle/>
          <a:p>
            <a:r>
              <a:rPr kumimoji="1" lang="en-US" altLang="ja-JP" dirty="0"/>
              <a:t>Six degree of separation ???</a:t>
            </a:r>
            <a:endParaRPr kumimoji="1" lang="ja-JP" altLang="en-US" dirty="0"/>
          </a:p>
        </p:txBody>
      </p:sp>
      <p:sp>
        <p:nvSpPr>
          <p:cNvPr id="3" name="コンテンツ プレースホルダー 2">
            <a:extLst>
              <a:ext uri="{FF2B5EF4-FFF2-40B4-BE49-F238E27FC236}">
                <a16:creationId xmlns:a16="http://schemas.microsoft.com/office/drawing/2014/main" id="{72825F89-4FE2-41B6-A218-0464D22DE946}"/>
              </a:ext>
            </a:extLst>
          </p:cNvPr>
          <p:cNvSpPr>
            <a:spLocks noGrp="1"/>
          </p:cNvSpPr>
          <p:nvPr>
            <p:ph idx="1"/>
          </p:nvPr>
        </p:nvSpPr>
        <p:spPr>
          <a:xfrm>
            <a:off x="442368" y="3645024"/>
            <a:ext cx="8219256" cy="2916324"/>
          </a:xfrm>
        </p:spPr>
        <p:txBody>
          <a:bodyPr/>
          <a:lstStyle/>
          <a:p>
            <a:r>
              <a:rPr kumimoji="1" lang="en-US" altLang="ja-JP" dirty="0"/>
              <a:t>According to the BFS search, depth 8 is th</a:t>
            </a:r>
            <a:r>
              <a:rPr lang="en-US" altLang="ja-JP" dirty="0"/>
              <a:t>e maximum distance between nodes</a:t>
            </a:r>
          </a:p>
          <a:p>
            <a:pPr marL="0" indent="0">
              <a:buNone/>
            </a:pPr>
            <a:r>
              <a:rPr lang="ja-JP" altLang="en-US" dirty="0"/>
              <a:t>➡</a:t>
            </a:r>
            <a:r>
              <a:rPr lang="en-US" altLang="ja-JP" dirty="0"/>
              <a:t> It may be true in this network</a:t>
            </a:r>
          </a:p>
          <a:p>
            <a:endParaRPr kumimoji="1" lang="ja-JP" altLang="en-US" dirty="0"/>
          </a:p>
        </p:txBody>
      </p:sp>
      <p:pic>
        <p:nvPicPr>
          <p:cNvPr id="4" name="コンテンツ プレースホルダー 4">
            <a:extLst>
              <a:ext uri="{FF2B5EF4-FFF2-40B4-BE49-F238E27FC236}">
                <a16:creationId xmlns:a16="http://schemas.microsoft.com/office/drawing/2014/main" id="{B57A7BD9-E6AD-47D5-AE69-F395DEC12422}"/>
              </a:ext>
            </a:extLst>
          </p:cNvPr>
          <p:cNvPicPr>
            <a:picLocks noChangeAspect="1"/>
          </p:cNvPicPr>
          <p:nvPr/>
        </p:nvPicPr>
        <p:blipFill>
          <a:blip r:embed="rId2"/>
          <a:stretch>
            <a:fillRect/>
          </a:stretch>
        </p:blipFill>
        <p:spPr>
          <a:xfrm>
            <a:off x="442368" y="1074470"/>
            <a:ext cx="8218487" cy="2138506"/>
          </a:xfrm>
          <a:prstGeom prst="rect">
            <a:avLst/>
          </a:prstGeom>
        </p:spPr>
      </p:pic>
    </p:spTree>
    <p:extLst>
      <p:ext uri="{BB962C8B-B14F-4D97-AF65-F5344CB8AC3E}">
        <p14:creationId xmlns:p14="http://schemas.microsoft.com/office/powerpoint/2010/main" val="143491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7391F4-F88A-407A-AEA5-5E1AD4EDCA4A}"/>
              </a:ext>
            </a:extLst>
          </p:cNvPr>
          <p:cNvSpPr>
            <a:spLocks noGrp="1"/>
          </p:cNvSpPr>
          <p:nvPr>
            <p:ph type="title"/>
          </p:nvPr>
        </p:nvSpPr>
        <p:spPr/>
        <p:txBody>
          <a:bodyPr/>
          <a:lstStyle/>
          <a:p>
            <a:r>
              <a:rPr kumimoji="1" lang="en-US" altLang="ja-JP" dirty="0"/>
              <a:t>Link prediction</a:t>
            </a:r>
            <a:endParaRPr kumimoji="1" lang="ja-JP" altLang="en-US" dirty="0"/>
          </a:p>
        </p:txBody>
      </p:sp>
      <p:sp>
        <p:nvSpPr>
          <p:cNvPr id="3" name="コンテンツ プレースホルダー 2">
            <a:extLst>
              <a:ext uri="{FF2B5EF4-FFF2-40B4-BE49-F238E27FC236}">
                <a16:creationId xmlns:a16="http://schemas.microsoft.com/office/drawing/2014/main" id="{7C96B88E-382D-4FF8-87B7-6977DA77D169}"/>
              </a:ext>
            </a:extLst>
          </p:cNvPr>
          <p:cNvSpPr>
            <a:spLocks noGrp="1"/>
          </p:cNvSpPr>
          <p:nvPr>
            <p:ph idx="1"/>
          </p:nvPr>
        </p:nvSpPr>
        <p:spPr/>
        <p:txBody>
          <a:bodyPr>
            <a:normAutofit fontScale="92500" lnSpcReduction="20000"/>
          </a:bodyPr>
          <a:lstStyle/>
          <a:p>
            <a:r>
              <a:rPr lang="en-US" altLang="ja-JP" dirty="0"/>
              <a:t>Using network embedding, you can predict who will connect to who. </a:t>
            </a:r>
          </a:p>
          <a:p>
            <a:r>
              <a:rPr lang="en-US" altLang="ja-JP" dirty="0"/>
              <a:t>This technology can apply to  the Suggestion of new friends</a:t>
            </a:r>
          </a:p>
          <a:p>
            <a:r>
              <a:rPr lang="en-US" altLang="ja-JP" dirty="0"/>
              <a:t>By using vector, calculate distance between nodes</a:t>
            </a:r>
          </a:p>
          <a:p>
            <a:r>
              <a:rPr lang="en-US" altLang="ja-JP" dirty="0"/>
              <a:t>Top 5 probability to link</a:t>
            </a:r>
          </a:p>
          <a:p>
            <a:pPr marL="0" indent="0">
              <a:buNone/>
            </a:pPr>
            <a:r>
              <a:rPr kumimoji="1" lang="en-US" altLang="ja-JP" dirty="0"/>
              <a:t>[(3096, 3146, 0.040353734), (2989, 3032, 0.06527955), (2944, 3125, 0.06642463), (3018, 3265, 0.06787003), (3135, 3146, 0.06807642)] </a:t>
            </a:r>
            <a:r>
              <a:rPr lang="ja-JP" altLang="en-US" dirty="0"/>
              <a:t>値が小さいほど近い</a:t>
            </a:r>
            <a:endParaRPr kumimoji="1" lang="ja-JP" altLang="en-US" dirty="0"/>
          </a:p>
        </p:txBody>
      </p:sp>
    </p:spTree>
    <p:extLst>
      <p:ext uri="{BB962C8B-B14F-4D97-AF65-F5344CB8AC3E}">
        <p14:creationId xmlns:p14="http://schemas.microsoft.com/office/powerpoint/2010/main" val="2711787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767DA8-AE3B-492E-BDBE-C36B579501D9}"/>
              </a:ext>
            </a:extLst>
          </p:cNvPr>
          <p:cNvSpPr>
            <a:spLocks noGrp="1"/>
          </p:cNvSpPr>
          <p:nvPr>
            <p:ph type="title"/>
          </p:nvPr>
        </p:nvSpPr>
        <p:spPr/>
        <p:txBody>
          <a:bodyPr/>
          <a:lstStyle/>
          <a:p>
            <a:r>
              <a:rPr kumimoji="1" lang="ja-JP" altLang="en-US" dirty="0"/>
              <a:t>広告について</a:t>
            </a:r>
          </a:p>
        </p:txBody>
      </p:sp>
      <p:sp>
        <p:nvSpPr>
          <p:cNvPr id="3" name="コンテンツ プレースホルダー 2">
            <a:extLst>
              <a:ext uri="{FF2B5EF4-FFF2-40B4-BE49-F238E27FC236}">
                <a16:creationId xmlns:a16="http://schemas.microsoft.com/office/drawing/2014/main" id="{7EFD19E1-1833-4DB6-92A0-280F582F89C0}"/>
              </a:ext>
            </a:extLst>
          </p:cNvPr>
          <p:cNvSpPr>
            <a:spLocks noGrp="1"/>
          </p:cNvSpPr>
          <p:nvPr>
            <p:ph idx="1"/>
          </p:nvPr>
        </p:nvSpPr>
        <p:spPr/>
        <p:txBody>
          <a:bodyPr/>
          <a:lstStyle/>
          <a:p>
            <a:r>
              <a:rPr kumimoji="1" lang="ja-JP" altLang="en-US"/>
              <a:t>ネットワーク分析を行いグループ抽出すること、および中心性を利用することでより効果の高い広告を打つことができる。各グループの属性を割り出して、それぞれに沿ったものを流す。誰に打つかについても中心性を利用できるが必ずしも中心性の高い人（ノード）に広告を打てばいいわけではないらしい。この先までは及ばなかった。</a:t>
            </a:r>
            <a:endParaRPr kumimoji="1" lang="ja-JP" altLang="en-US" dirty="0"/>
          </a:p>
        </p:txBody>
      </p:sp>
    </p:spTree>
    <p:extLst>
      <p:ext uri="{BB962C8B-B14F-4D97-AF65-F5344CB8AC3E}">
        <p14:creationId xmlns:p14="http://schemas.microsoft.com/office/powerpoint/2010/main" val="1217023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タイトル 1"/>
          <p:cNvSpPr txBox="1">
            <a:spLocks/>
          </p:cNvSpPr>
          <p:nvPr/>
        </p:nvSpPr>
        <p:spPr>
          <a:xfrm>
            <a:off x="0" y="2536855"/>
            <a:ext cx="9143999" cy="552141"/>
          </a:xfrm>
          <a:prstGeom prst="rect">
            <a:avLst/>
          </a:prstGeom>
          <a:noFill/>
          <a:effectLst/>
        </p:spPr>
        <p:txBody>
          <a:bodyPr/>
          <a:lstStyle>
            <a:lvl1pPr algn="l" defTabSz="914400" rtl="0" eaLnBrk="1" latinLnBrk="0" hangingPunct="1">
              <a:lnSpc>
                <a:spcPct val="100000"/>
              </a:lnSpc>
              <a:spcBef>
                <a:spcPct val="0"/>
              </a:spcBef>
              <a:buNone/>
              <a:defRPr kumimoji="1" sz="2000" b="0" i="0" kern="1200" cap="none" spc="0">
                <a:ln w="18415" cmpd="sng">
                  <a:noFill/>
                  <a:prstDash val="solid"/>
                </a:ln>
                <a:solidFill>
                  <a:schemeClr val="bg1"/>
                </a:solidFill>
                <a:effectLst/>
                <a:latin typeface="A-OTF 黎ミン Pro M"/>
                <a:ea typeface="A-OTF 黎ミン Pro M"/>
                <a:cs typeface="A-OTF 黎ミン Pro M"/>
              </a:defRPr>
            </a:lvl1pPr>
          </a:lstStyle>
          <a:p>
            <a:pPr algn="ctr"/>
            <a:r>
              <a:rPr lang="en-US" altLang="ja-JP" sz="3200" b="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rPr>
              <a:t>Thank you for Listening</a:t>
            </a: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619625"/>
            <a:ext cx="9144000" cy="2238375"/>
          </a:xfrm>
          <a:prstGeom prst="rect">
            <a:avLst/>
          </a:prstGeom>
        </p:spPr>
      </p:pic>
    </p:spTree>
    <p:extLst>
      <p:ext uri="{BB962C8B-B14F-4D97-AF65-F5344CB8AC3E}">
        <p14:creationId xmlns:p14="http://schemas.microsoft.com/office/powerpoint/2010/main" val="23314202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352CA2-215B-468F-810F-E8F6B7F4FEFF}"/>
              </a:ext>
            </a:extLst>
          </p:cNvPr>
          <p:cNvSpPr>
            <a:spLocks noGrp="1"/>
          </p:cNvSpPr>
          <p:nvPr>
            <p:ph type="title"/>
          </p:nvPr>
        </p:nvSpPr>
        <p:spPr/>
        <p:txBody>
          <a:bodyPr/>
          <a:lstStyle/>
          <a:p>
            <a:r>
              <a:rPr kumimoji="1" lang="en-US" altLang="ja-JP" dirty="0"/>
              <a:t>Analysis Target</a:t>
            </a:r>
            <a:endParaRPr kumimoji="1" lang="ja-JP" altLang="en-US" dirty="0"/>
          </a:p>
        </p:txBody>
      </p:sp>
      <p:sp>
        <p:nvSpPr>
          <p:cNvPr id="3" name="コンテンツ プレースホルダー 2">
            <a:extLst>
              <a:ext uri="{FF2B5EF4-FFF2-40B4-BE49-F238E27FC236}">
                <a16:creationId xmlns:a16="http://schemas.microsoft.com/office/drawing/2014/main" id="{603FD5B3-D724-4D2D-86C7-FE644D4ACBDC}"/>
              </a:ext>
            </a:extLst>
          </p:cNvPr>
          <p:cNvSpPr>
            <a:spLocks noGrp="1"/>
          </p:cNvSpPr>
          <p:nvPr>
            <p:ph sz="half" idx="1"/>
          </p:nvPr>
        </p:nvSpPr>
        <p:spPr>
          <a:xfrm>
            <a:off x="457200" y="1340768"/>
            <a:ext cx="8064896" cy="4968552"/>
          </a:xfrm>
        </p:spPr>
        <p:txBody>
          <a:bodyPr>
            <a:normAutofit/>
          </a:bodyPr>
          <a:lstStyle/>
          <a:p>
            <a:pPr marL="0" indent="0">
              <a:buNone/>
            </a:pPr>
            <a:endParaRPr kumimoji="1"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459736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352CA2-215B-468F-810F-E8F6B7F4FEFF}"/>
              </a:ext>
            </a:extLst>
          </p:cNvPr>
          <p:cNvSpPr>
            <a:spLocks noGrp="1"/>
          </p:cNvSpPr>
          <p:nvPr>
            <p:ph type="title"/>
          </p:nvPr>
        </p:nvSpPr>
        <p:spPr/>
        <p:txBody>
          <a:bodyPr/>
          <a:lstStyle/>
          <a:p>
            <a:r>
              <a:rPr kumimoji="1" lang="en-US" altLang="ja-JP" dirty="0"/>
              <a:t>Analysis Target</a:t>
            </a:r>
            <a:endParaRPr kumimoji="1" lang="ja-JP" altLang="en-US" dirty="0"/>
          </a:p>
        </p:txBody>
      </p:sp>
      <p:sp>
        <p:nvSpPr>
          <p:cNvPr id="3" name="コンテンツ プレースホルダー 2">
            <a:extLst>
              <a:ext uri="{FF2B5EF4-FFF2-40B4-BE49-F238E27FC236}">
                <a16:creationId xmlns:a16="http://schemas.microsoft.com/office/drawing/2014/main" id="{603FD5B3-D724-4D2D-86C7-FE644D4ACBDC}"/>
              </a:ext>
            </a:extLst>
          </p:cNvPr>
          <p:cNvSpPr>
            <a:spLocks noGrp="1"/>
          </p:cNvSpPr>
          <p:nvPr>
            <p:ph sz="half" idx="1"/>
          </p:nvPr>
        </p:nvSpPr>
        <p:spPr>
          <a:xfrm>
            <a:off x="457200" y="1340768"/>
            <a:ext cx="8064896" cy="4968552"/>
          </a:xfrm>
        </p:spPr>
        <p:txBody>
          <a:bodyPr>
            <a:normAutofit/>
          </a:bodyPr>
          <a:lstStyle/>
          <a:p>
            <a:r>
              <a:rPr kumimoji="1" lang="en-US" altLang="ja-JP" dirty="0"/>
              <a:t>SNS – Social Networking Service</a:t>
            </a: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3298467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352CA2-215B-468F-810F-E8F6B7F4FEFF}"/>
              </a:ext>
            </a:extLst>
          </p:cNvPr>
          <p:cNvSpPr>
            <a:spLocks noGrp="1"/>
          </p:cNvSpPr>
          <p:nvPr>
            <p:ph type="title"/>
          </p:nvPr>
        </p:nvSpPr>
        <p:spPr/>
        <p:txBody>
          <a:bodyPr/>
          <a:lstStyle/>
          <a:p>
            <a:r>
              <a:rPr kumimoji="1" lang="en-US" altLang="ja-JP" dirty="0"/>
              <a:t>Analysis Target</a:t>
            </a:r>
            <a:endParaRPr kumimoji="1" lang="ja-JP" altLang="en-US" dirty="0"/>
          </a:p>
        </p:txBody>
      </p:sp>
      <p:sp>
        <p:nvSpPr>
          <p:cNvPr id="3" name="コンテンツ プレースホルダー 2">
            <a:extLst>
              <a:ext uri="{FF2B5EF4-FFF2-40B4-BE49-F238E27FC236}">
                <a16:creationId xmlns:a16="http://schemas.microsoft.com/office/drawing/2014/main" id="{603FD5B3-D724-4D2D-86C7-FE644D4ACBDC}"/>
              </a:ext>
            </a:extLst>
          </p:cNvPr>
          <p:cNvSpPr>
            <a:spLocks noGrp="1"/>
          </p:cNvSpPr>
          <p:nvPr>
            <p:ph sz="half" idx="1"/>
          </p:nvPr>
        </p:nvSpPr>
        <p:spPr>
          <a:xfrm>
            <a:off x="457200" y="1340768"/>
            <a:ext cx="8064896" cy="4968552"/>
          </a:xfrm>
        </p:spPr>
        <p:txBody>
          <a:bodyPr>
            <a:normAutofit/>
          </a:bodyPr>
          <a:lstStyle/>
          <a:p>
            <a:r>
              <a:rPr kumimoji="1" lang="en-US" altLang="ja-JP" dirty="0"/>
              <a:t>SNS – Social Networking Service</a:t>
            </a: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lang="en-US" altLang="ja-JP" dirty="0"/>
          </a:p>
          <a:p>
            <a:pPr marL="0" indent="0">
              <a:buNone/>
            </a:pPr>
            <a:endParaRPr kumimoji="1" lang="en-US" altLang="ja-JP" dirty="0"/>
          </a:p>
          <a:p>
            <a:pPr marL="0" indent="0">
              <a:buNone/>
            </a:pPr>
            <a:r>
              <a:rPr kumimoji="1" lang="en-US" altLang="ja-JP" dirty="0"/>
              <a:t>Use </a:t>
            </a:r>
            <a:r>
              <a:rPr lang="en-US" altLang="ja-JP" dirty="0"/>
              <a:t>a </a:t>
            </a:r>
            <a:r>
              <a:rPr kumimoji="1" lang="en-US" altLang="ja-JP" dirty="0"/>
              <a:t>dataset of Facebook friends lists</a:t>
            </a:r>
          </a:p>
          <a:p>
            <a:pPr marL="0" indent="0">
              <a:buNone/>
            </a:pPr>
            <a:endParaRPr kumimoji="1" lang="en-US" altLang="ja-JP" dirty="0"/>
          </a:p>
          <a:p>
            <a:pPr marL="0" indent="0">
              <a:buNone/>
            </a:pPr>
            <a:endParaRPr kumimoji="1" lang="ja-JP" altLang="en-US" dirty="0"/>
          </a:p>
        </p:txBody>
      </p:sp>
      <p:pic>
        <p:nvPicPr>
          <p:cNvPr id="6" name="図 5">
            <a:extLst>
              <a:ext uri="{FF2B5EF4-FFF2-40B4-BE49-F238E27FC236}">
                <a16:creationId xmlns:a16="http://schemas.microsoft.com/office/drawing/2014/main" id="{7D14CEA3-7248-4AC6-933F-FF6E57FD8ED1}"/>
              </a:ext>
            </a:extLst>
          </p:cNvPr>
          <p:cNvPicPr>
            <a:picLocks noChangeAspect="1"/>
          </p:cNvPicPr>
          <p:nvPr/>
        </p:nvPicPr>
        <p:blipFill>
          <a:blip r:embed="rId3"/>
          <a:stretch>
            <a:fillRect/>
          </a:stretch>
        </p:blipFill>
        <p:spPr>
          <a:xfrm>
            <a:off x="755576" y="2590726"/>
            <a:ext cx="4389759" cy="2926506"/>
          </a:xfrm>
          <a:prstGeom prst="rect">
            <a:avLst/>
          </a:prstGeom>
        </p:spPr>
      </p:pic>
      <p:pic>
        <p:nvPicPr>
          <p:cNvPr id="8" name="図 7">
            <a:extLst>
              <a:ext uri="{FF2B5EF4-FFF2-40B4-BE49-F238E27FC236}">
                <a16:creationId xmlns:a16="http://schemas.microsoft.com/office/drawing/2014/main" id="{5A79FFDF-357F-4406-9B57-7EF15C21AF05}"/>
              </a:ext>
            </a:extLst>
          </p:cNvPr>
          <p:cNvPicPr>
            <a:picLocks noChangeAspect="1"/>
          </p:cNvPicPr>
          <p:nvPr/>
        </p:nvPicPr>
        <p:blipFill>
          <a:blip r:embed="rId4"/>
          <a:stretch>
            <a:fillRect/>
          </a:stretch>
        </p:blipFill>
        <p:spPr>
          <a:xfrm>
            <a:off x="5145335" y="2864541"/>
            <a:ext cx="1985536" cy="1921006"/>
          </a:xfrm>
          <a:prstGeom prst="rect">
            <a:avLst/>
          </a:prstGeom>
        </p:spPr>
      </p:pic>
    </p:spTree>
    <p:extLst>
      <p:ext uri="{BB962C8B-B14F-4D97-AF65-F5344CB8AC3E}">
        <p14:creationId xmlns:p14="http://schemas.microsoft.com/office/powerpoint/2010/main" val="161280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352CA2-215B-468F-810F-E8F6B7F4FEFF}"/>
              </a:ext>
            </a:extLst>
          </p:cNvPr>
          <p:cNvSpPr>
            <a:spLocks noGrp="1"/>
          </p:cNvSpPr>
          <p:nvPr>
            <p:ph type="title"/>
          </p:nvPr>
        </p:nvSpPr>
        <p:spPr/>
        <p:txBody>
          <a:bodyPr/>
          <a:lstStyle/>
          <a:p>
            <a:r>
              <a:rPr kumimoji="1" lang="en-US" altLang="ja-JP" dirty="0"/>
              <a:t>Analysis Target</a:t>
            </a:r>
            <a:endParaRPr kumimoji="1" lang="ja-JP" altLang="en-US" dirty="0"/>
          </a:p>
        </p:txBody>
      </p:sp>
      <p:sp>
        <p:nvSpPr>
          <p:cNvPr id="3" name="コンテンツ プレースホルダー 2">
            <a:extLst>
              <a:ext uri="{FF2B5EF4-FFF2-40B4-BE49-F238E27FC236}">
                <a16:creationId xmlns:a16="http://schemas.microsoft.com/office/drawing/2014/main" id="{603FD5B3-D724-4D2D-86C7-FE644D4ACBDC}"/>
              </a:ext>
            </a:extLst>
          </p:cNvPr>
          <p:cNvSpPr>
            <a:spLocks noGrp="1"/>
          </p:cNvSpPr>
          <p:nvPr>
            <p:ph sz="half" idx="1"/>
          </p:nvPr>
        </p:nvSpPr>
        <p:spPr>
          <a:xfrm>
            <a:off x="457200" y="1340768"/>
            <a:ext cx="8064896" cy="4968552"/>
          </a:xfrm>
        </p:spPr>
        <p:txBody>
          <a:bodyPr>
            <a:normAutofit/>
          </a:bodyPr>
          <a:lstStyle/>
          <a:p>
            <a:r>
              <a:rPr kumimoji="1" lang="en-US" altLang="ja-JP" dirty="0"/>
              <a:t>SNS – Social Networking Service</a:t>
            </a: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lang="en-US" altLang="ja-JP" dirty="0"/>
          </a:p>
          <a:p>
            <a:pPr marL="0" indent="0">
              <a:buNone/>
            </a:pPr>
            <a:endParaRPr kumimoji="1" lang="en-US" altLang="ja-JP" dirty="0"/>
          </a:p>
          <a:p>
            <a:pPr marL="0" indent="0">
              <a:buNone/>
            </a:pPr>
            <a:r>
              <a:rPr kumimoji="1" lang="en-US" altLang="ja-JP" dirty="0"/>
              <a:t>Use </a:t>
            </a:r>
            <a:r>
              <a:rPr lang="en-US" altLang="ja-JP" dirty="0"/>
              <a:t>a </a:t>
            </a:r>
            <a:r>
              <a:rPr kumimoji="1" lang="en-US" altLang="ja-JP" dirty="0"/>
              <a:t>dataset of Facebook friends lists</a:t>
            </a:r>
          </a:p>
          <a:p>
            <a:pPr marL="0" indent="0" algn="r">
              <a:buNone/>
            </a:pPr>
            <a:r>
              <a:rPr kumimoji="1" lang="en-US" altLang="ja-JP" sz="1400" dirty="0"/>
              <a:t>https://snap.stanford.edu/data/ego-Facebook.html</a:t>
            </a:r>
            <a:endParaRPr kumimoji="1" lang="ja-JP" altLang="en-US" sz="1400" dirty="0"/>
          </a:p>
          <a:p>
            <a:pPr marL="0" indent="0">
              <a:buNone/>
            </a:pPr>
            <a:endParaRPr kumimoji="1" lang="en-US" altLang="ja-JP" dirty="0"/>
          </a:p>
          <a:p>
            <a:pPr marL="0" indent="0">
              <a:buNone/>
            </a:pPr>
            <a:endParaRPr kumimoji="1" lang="en-US" altLang="ja-JP" dirty="0"/>
          </a:p>
          <a:p>
            <a:pPr marL="0" indent="0">
              <a:buNone/>
            </a:pPr>
            <a:endParaRPr kumimoji="1" lang="ja-JP" altLang="en-US" dirty="0"/>
          </a:p>
        </p:txBody>
      </p:sp>
      <p:pic>
        <p:nvPicPr>
          <p:cNvPr id="6" name="図 5">
            <a:extLst>
              <a:ext uri="{FF2B5EF4-FFF2-40B4-BE49-F238E27FC236}">
                <a16:creationId xmlns:a16="http://schemas.microsoft.com/office/drawing/2014/main" id="{7D14CEA3-7248-4AC6-933F-FF6E57FD8ED1}"/>
              </a:ext>
            </a:extLst>
          </p:cNvPr>
          <p:cNvPicPr>
            <a:picLocks noChangeAspect="1"/>
          </p:cNvPicPr>
          <p:nvPr/>
        </p:nvPicPr>
        <p:blipFill>
          <a:blip r:embed="rId3"/>
          <a:stretch>
            <a:fillRect/>
          </a:stretch>
        </p:blipFill>
        <p:spPr>
          <a:xfrm>
            <a:off x="755576" y="2590726"/>
            <a:ext cx="4389759" cy="2926506"/>
          </a:xfrm>
          <a:prstGeom prst="rect">
            <a:avLst/>
          </a:prstGeom>
        </p:spPr>
      </p:pic>
      <p:pic>
        <p:nvPicPr>
          <p:cNvPr id="8" name="図 7">
            <a:extLst>
              <a:ext uri="{FF2B5EF4-FFF2-40B4-BE49-F238E27FC236}">
                <a16:creationId xmlns:a16="http://schemas.microsoft.com/office/drawing/2014/main" id="{5A79FFDF-357F-4406-9B57-7EF15C21AF05}"/>
              </a:ext>
            </a:extLst>
          </p:cNvPr>
          <p:cNvPicPr>
            <a:picLocks noChangeAspect="1"/>
          </p:cNvPicPr>
          <p:nvPr/>
        </p:nvPicPr>
        <p:blipFill>
          <a:blip r:embed="rId4"/>
          <a:stretch>
            <a:fillRect/>
          </a:stretch>
        </p:blipFill>
        <p:spPr>
          <a:xfrm>
            <a:off x="5145335" y="2864541"/>
            <a:ext cx="1985536" cy="1921006"/>
          </a:xfrm>
          <a:prstGeom prst="rect">
            <a:avLst/>
          </a:prstGeom>
        </p:spPr>
      </p:pic>
    </p:spTree>
    <p:extLst>
      <p:ext uri="{BB962C8B-B14F-4D97-AF65-F5344CB8AC3E}">
        <p14:creationId xmlns:p14="http://schemas.microsoft.com/office/powerpoint/2010/main" val="3805742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E10279-6E39-4DEE-A1DC-30404345008C}"/>
              </a:ext>
            </a:extLst>
          </p:cNvPr>
          <p:cNvSpPr>
            <a:spLocks noGrp="1"/>
          </p:cNvSpPr>
          <p:nvPr>
            <p:ph type="title"/>
          </p:nvPr>
        </p:nvSpPr>
        <p:spPr/>
        <p:txBody>
          <a:bodyPr/>
          <a:lstStyle/>
          <a:p>
            <a:r>
              <a:rPr kumimoji="1" lang="en-US" altLang="ja-JP" dirty="0"/>
              <a:t>Details of the Facebook network</a:t>
            </a:r>
            <a:endParaRPr kumimoji="1" lang="ja-JP" altLang="en-US" dirty="0"/>
          </a:p>
        </p:txBody>
      </p:sp>
      <p:sp>
        <p:nvSpPr>
          <p:cNvPr id="3" name="コンテンツ プレースホルダー 2">
            <a:extLst>
              <a:ext uri="{FF2B5EF4-FFF2-40B4-BE49-F238E27FC236}">
                <a16:creationId xmlns:a16="http://schemas.microsoft.com/office/drawing/2014/main" id="{67B7FEF9-20A1-4FAF-9918-E31888019B0B}"/>
              </a:ext>
            </a:extLst>
          </p:cNvPr>
          <p:cNvSpPr>
            <a:spLocks noGrp="1"/>
          </p:cNvSpPr>
          <p:nvPr>
            <p:ph idx="1"/>
          </p:nvPr>
        </p:nvSpPr>
        <p:spPr>
          <a:xfrm>
            <a:off x="457200" y="1124744"/>
            <a:ext cx="4114800" cy="5256585"/>
          </a:xfrm>
        </p:spPr>
        <p:txBody>
          <a:bodyPr/>
          <a:lstStyle/>
          <a:p>
            <a:r>
              <a:rPr kumimoji="1" lang="en-US" altLang="ja-JP" dirty="0"/>
              <a:t>Nodes : 4039</a:t>
            </a:r>
          </a:p>
          <a:p>
            <a:r>
              <a:rPr lang="en-US" altLang="ja-JP" dirty="0"/>
              <a:t>Edges : 88234</a:t>
            </a:r>
          </a:p>
          <a:p>
            <a:r>
              <a:rPr kumimoji="1" lang="en-US" altLang="ja-JP" dirty="0"/>
              <a:t>Average degree : 43.6910</a:t>
            </a:r>
            <a:endParaRPr kumimoji="1" lang="ja-JP" altLang="en-US" dirty="0"/>
          </a:p>
        </p:txBody>
      </p:sp>
    </p:spTree>
    <p:extLst>
      <p:ext uri="{BB962C8B-B14F-4D97-AF65-F5344CB8AC3E}">
        <p14:creationId xmlns:p14="http://schemas.microsoft.com/office/powerpoint/2010/main" val="1628874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E10279-6E39-4DEE-A1DC-30404345008C}"/>
              </a:ext>
            </a:extLst>
          </p:cNvPr>
          <p:cNvSpPr>
            <a:spLocks noGrp="1"/>
          </p:cNvSpPr>
          <p:nvPr>
            <p:ph type="title"/>
          </p:nvPr>
        </p:nvSpPr>
        <p:spPr/>
        <p:txBody>
          <a:bodyPr/>
          <a:lstStyle/>
          <a:p>
            <a:r>
              <a:rPr kumimoji="1" lang="en-US" altLang="ja-JP" dirty="0"/>
              <a:t>Details of the Facebook network</a:t>
            </a:r>
            <a:endParaRPr kumimoji="1" lang="ja-JP" altLang="en-US" dirty="0"/>
          </a:p>
        </p:txBody>
      </p:sp>
      <p:pic>
        <p:nvPicPr>
          <p:cNvPr id="6" name="図 5">
            <a:extLst>
              <a:ext uri="{FF2B5EF4-FFF2-40B4-BE49-F238E27FC236}">
                <a16:creationId xmlns:a16="http://schemas.microsoft.com/office/drawing/2014/main" id="{110858AA-42D1-43E0-87EA-7BE990DDA315}"/>
              </a:ext>
            </a:extLst>
          </p:cNvPr>
          <p:cNvPicPr>
            <a:picLocks noChangeAspect="1"/>
          </p:cNvPicPr>
          <p:nvPr/>
        </p:nvPicPr>
        <p:blipFill>
          <a:blip r:embed="rId3"/>
          <a:stretch>
            <a:fillRect/>
          </a:stretch>
        </p:blipFill>
        <p:spPr>
          <a:xfrm>
            <a:off x="0" y="836712"/>
            <a:ext cx="9144000" cy="6021288"/>
          </a:xfrm>
          <a:prstGeom prst="rect">
            <a:avLst/>
          </a:prstGeom>
        </p:spPr>
      </p:pic>
    </p:spTree>
    <p:extLst>
      <p:ext uri="{BB962C8B-B14F-4D97-AF65-F5344CB8AC3E}">
        <p14:creationId xmlns:p14="http://schemas.microsoft.com/office/powerpoint/2010/main" val="3321648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E10279-6E39-4DEE-A1DC-30404345008C}"/>
              </a:ext>
            </a:extLst>
          </p:cNvPr>
          <p:cNvSpPr>
            <a:spLocks noGrp="1"/>
          </p:cNvSpPr>
          <p:nvPr>
            <p:ph type="title"/>
          </p:nvPr>
        </p:nvSpPr>
        <p:spPr/>
        <p:txBody>
          <a:bodyPr/>
          <a:lstStyle/>
          <a:p>
            <a:r>
              <a:rPr kumimoji="1" lang="en-US" altLang="ja-JP" dirty="0"/>
              <a:t>Details of the Facebook network</a:t>
            </a:r>
            <a:endParaRPr kumimoji="1" lang="ja-JP" altLang="en-US" dirty="0"/>
          </a:p>
        </p:txBody>
      </p:sp>
      <p:pic>
        <p:nvPicPr>
          <p:cNvPr id="6" name="図 5">
            <a:extLst>
              <a:ext uri="{FF2B5EF4-FFF2-40B4-BE49-F238E27FC236}">
                <a16:creationId xmlns:a16="http://schemas.microsoft.com/office/drawing/2014/main" id="{110858AA-42D1-43E0-87EA-7BE990DDA315}"/>
              </a:ext>
            </a:extLst>
          </p:cNvPr>
          <p:cNvPicPr>
            <a:picLocks noChangeAspect="1"/>
          </p:cNvPicPr>
          <p:nvPr/>
        </p:nvPicPr>
        <p:blipFill>
          <a:blip r:embed="rId3"/>
          <a:stretch>
            <a:fillRect/>
          </a:stretch>
        </p:blipFill>
        <p:spPr>
          <a:xfrm>
            <a:off x="0" y="836712"/>
            <a:ext cx="9144000" cy="6021288"/>
          </a:xfrm>
          <a:prstGeom prst="rect">
            <a:avLst/>
          </a:prstGeom>
        </p:spPr>
      </p:pic>
      <p:sp>
        <p:nvSpPr>
          <p:cNvPr id="3" name="楕円 2">
            <a:extLst>
              <a:ext uri="{FF2B5EF4-FFF2-40B4-BE49-F238E27FC236}">
                <a16:creationId xmlns:a16="http://schemas.microsoft.com/office/drawing/2014/main" id="{CD3892D7-E47F-4B42-9895-7A8094B9626B}"/>
              </a:ext>
            </a:extLst>
          </p:cNvPr>
          <p:cNvSpPr/>
          <p:nvPr/>
        </p:nvSpPr>
        <p:spPr>
          <a:xfrm>
            <a:off x="1331640" y="2960948"/>
            <a:ext cx="1584176" cy="93610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C10413D7-2EDF-45AA-A35A-1A6EB9AE291F}"/>
              </a:ext>
            </a:extLst>
          </p:cNvPr>
          <p:cNvSpPr/>
          <p:nvPr/>
        </p:nvSpPr>
        <p:spPr>
          <a:xfrm>
            <a:off x="5171281" y="1700808"/>
            <a:ext cx="2088232" cy="64807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562EAEAB-454C-4A38-99BB-BE661D0ED984}"/>
              </a:ext>
            </a:extLst>
          </p:cNvPr>
          <p:cNvSpPr/>
          <p:nvPr/>
        </p:nvSpPr>
        <p:spPr>
          <a:xfrm>
            <a:off x="5796136" y="4063380"/>
            <a:ext cx="1149449" cy="108012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45E59EB0-E288-49E2-B216-FABA18D2D7FC}"/>
              </a:ext>
            </a:extLst>
          </p:cNvPr>
          <p:cNvSpPr/>
          <p:nvPr/>
        </p:nvSpPr>
        <p:spPr>
          <a:xfrm>
            <a:off x="4139555" y="4639444"/>
            <a:ext cx="1008112" cy="100811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1CE5F2F2-4A33-4DED-B36E-517BC1D40D0A}"/>
              </a:ext>
            </a:extLst>
          </p:cNvPr>
          <p:cNvSpPr/>
          <p:nvPr/>
        </p:nvSpPr>
        <p:spPr>
          <a:xfrm>
            <a:off x="2198415" y="5143500"/>
            <a:ext cx="1399306" cy="87778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04A156E8-2BF2-48F6-A712-468CC62DAD82}"/>
              </a:ext>
            </a:extLst>
          </p:cNvPr>
          <p:cNvSpPr/>
          <p:nvPr/>
        </p:nvSpPr>
        <p:spPr>
          <a:xfrm>
            <a:off x="6926113" y="1973610"/>
            <a:ext cx="1149449" cy="79208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B5882AFB-7688-4184-8755-2BDB73A30A74}"/>
              </a:ext>
            </a:extLst>
          </p:cNvPr>
          <p:cNvSpPr/>
          <p:nvPr/>
        </p:nvSpPr>
        <p:spPr>
          <a:xfrm>
            <a:off x="4051027" y="2765698"/>
            <a:ext cx="1800200" cy="149847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0834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518120-F5D6-4E1D-84A0-BD79FB51F379}"/>
              </a:ext>
            </a:extLst>
          </p:cNvPr>
          <p:cNvSpPr>
            <a:spLocks noGrp="1"/>
          </p:cNvSpPr>
          <p:nvPr>
            <p:ph type="title"/>
          </p:nvPr>
        </p:nvSpPr>
        <p:spPr/>
        <p:txBody>
          <a:bodyPr/>
          <a:lstStyle/>
          <a:p>
            <a:r>
              <a:rPr kumimoji="1" lang="en-US" altLang="ja-JP" dirty="0"/>
              <a:t>Centrality</a:t>
            </a:r>
            <a:endParaRPr kumimoji="1" lang="ja-JP" altLang="en-US" dirty="0"/>
          </a:p>
        </p:txBody>
      </p:sp>
      <p:sp>
        <p:nvSpPr>
          <p:cNvPr id="3" name="コンテンツ プレースホルダー 2">
            <a:extLst>
              <a:ext uri="{FF2B5EF4-FFF2-40B4-BE49-F238E27FC236}">
                <a16:creationId xmlns:a16="http://schemas.microsoft.com/office/drawing/2014/main" id="{55F99086-E290-479E-AE8A-D059EE52950B}"/>
              </a:ext>
            </a:extLst>
          </p:cNvPr>
          <p:cNvSpPr>
            <a:spLocks noGrp="1"/>
          </p:cNvSpPr>
          <p:nvPr>
            <p:ph idx="1"/>
          </p:nvPr>
        </p:nvSpPr>
        <p:spPr/>
        <p:txBody>
          <a:bodyPr>
            <a:normAutofit fontScale="92500"/>
          </a:bodyPr>
          <a:lstStyle/>
          <a:p>
            <a:r>
              <a:rPr kumimoji="1" lang="en-US" altLang="ja-JP" dirty="0"/>
              <a:t>Degree Centrality</a:t>
            </a:r>
          </a:p>
          <a:p>
            <a:pPr marL="0" indent="0">
              <a:buNone/>
            </a:pPr>
            <a:r>
              <a:rPr kumimoji="1" lang="en-US" altLang="ja-JP" dirty="0"/>
              <a:t>Good : show </a:t>
            </a:r>
            <a:r>
              <a:rPr lang="en-US" altLang="ja-JP" dirty="0"/>
              <a:t>many connections</a:t>
            </a:r>
            <a:endParaRPr kumimoji="1" lang="en-US" altLang="ja-JP" dirty="0"/>
          </a:p>
          <a:p>
            <a:pPr marL="0" indent="0">
              <a:buNone/>
            </a:pPr>
            <a:r>
              <a:rPr lang="en-US" altLang="ja-JP" dirty="0"/>
              <a:t>Bad  : do not consider value of each node</a:t>
            </a:r>
            <a:endParaRPr kumimoji="1" lang="en-US" altLang="ja-JP" dirty="0"/>
          </a:p>
          <a:p>
            <a:endParaRPr kumimoji="1" lang="en-US" altLang="ja-JP" dirty="0"/>
          </a:p>
          <a:p>
            <a:r>
              <a:rPr kumimoji="1" lang="en-US" altLang="ja-JP" dirty="0"/>
              <a:t>Bet</a:t>
            </a:r>
            <a:r>
              <a:rPr lang="en-US" altLang="ja-JP" dirty="0"/>
              <a:t>weenness Centrality</a:t>
            </a:r>
          </a:p>
          <a:p>
            <a:pPr marL="0" indent="0">
              <a:buNone/>
            </a:pPr>
            <a:r>
              <a:rPr lang="en-US" altLang="ja-JP" dirty="0"/>
              <a:t>Good : detect nodes which connect groups</a:t>
            </a:r>
          </a:p>
          <a:p>
            <a:pPr marL="0" indent="0">
              <a:buNone/>
            </a:pPr>
            <a:r>
              <a:rPr lang="en-US" altLang="ja-JP" dirty="0"/>
              <a:t>Bad : Low degree node may have a high betweenness centrality</a:t>
            </a:r>
          </a:p>
          <a:p>
            <a:endParaRPr lang="en-US" altLang="ja-JP" dirty="0"/>
          </a:p>
          <a:p>
            <a:endParaRPr lang="en-US" altLang="ja-JP" dirty="0"/>
          </a:p>
        </p:txBody>
      </p:sp>
    </p:spTree>
    <p:extLst>
      <p:ext uri="{BB962C8B-B14F-4D97-AF65-F5344CB8AC3E}">
        <p14:creationId xmlns:p14="http://schemas.microsoft.com/office/powerpoint/2010/main" val="10163190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Verdana"/>
        <a:ea typeface="メイリオ"/>
        <a:cs typeface=""/>
      </a:majorFont>
      <a:minorFont>
        <a:latin typeface="Verdana"/>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400">
            <a:latin typeface="ＭＳ Ｐゴシック" panose="020B0600070205080204" pitchFamily="50" charset="-128"/>
            <a:ea typeface="ＭＳ Ｐゴシック" panose="020B0600070205080204" pitchFamily="50" charset="-128"/>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17404</TotalTime>
  <Words>731</Words>
  <Application>Microsoft Office PowerPoint</Application>
  <PresentationFormat>画面に合わせる (4:3)</PresentationFormat>
  <Paragraphs>106</Paragraphs>
  <Slides>17</Slides>
  <Notes>12</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17</vt:i4>
      </vt:variant>
    </vt:vector>
  </HeadingPairs>
  <TitlesOfParts>
    <vt:vector size="27" baseType="lpstr">
      <vt:lpstr>ＭＳ Ｐゴシック</vt:lpstr>
      <vt:lpstr>メイリオ</vt:lpstr>
      <vt:lpstr>游ゴシック</vt:lpstr>
      <vt:lpstr>Arial</vt:lpstr>
      <vt:lpstr>Calibri</vt:lpstr>
      <vt:lpstr>Ebrima</vt:lpstr>
      <vt:lpstr>Times New Roman</vt:lpstr>
      <vt:lpstr>Verdana</vt:lpstr>
      <vt:lpstr>Wingdings</vt:lpstr>
      <vt:lpstr>Office テーマ</vt:lpstr>
      <vt:lpstr>PowerPoint プレゼンテーション</vt:lpstr>
      <vt:lpstr>Analysis Target</vt:lpstr>
      <vt:lpstr>Analysis Target</vt:lpstr>
      <vt:lpstr>Analysis Target</vt:lpstr>
      <vt:lpstr>Analysis Target</vt:lpstr>
      <vt:lpstr>Details of the Facebook network</vt:lpstr>
      <vt:lpstr>Details of the Facebook network</vt:lpstr>
      <vt:lpstr>Details of the Facebook network</vt:lpstr>
      <vt:lpstr>Centrality</vt:lpstr>
      <vt:lpstr>Degree Centrality</vt:lpstr>
      <vt:lpstr>Betweenness Centrality</vt:lpstr>
      <vt:lpstr>Extraction of Communities</vt:lpstr>
      <vt:lpstr>Extraction of Communities</vt:lpstr>
      <vt:lpstr>Six degree of separation ???</vt:lpstr>
      <vt:lpstr>Link prediction</vt:lpstr>
      <vt:lpstr>広告について</vt:lpstr>
      <vt:lpstr>PowerPoint プレゼンテーション</vt:lpstr>
    </vt:vector>
  </TitlesOfParts>
  <Company>東京工業大学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Naoto Ohtake</dc:creator>
  <cp:lastModifiedBy>宮崎 直哉</cp:lastModifiedBy>
  <cp:revision>1137</cp:revision>
  <cp:lastPrinted>2019-10-11T09:06:45Z</cp:lastPrinted>
  <dcterms:created xsi:type="dcterms:W3CDTF">2017-12-10T06:56:12Z</dcterms:created>
  <dcterms:modified xsi:type="dcterms:W3CDTF">2021-07-18T04:37:46Z</dcterms:modified>
</cp:coreProperties>
</file>