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12" name="プレゼンテーションのタイトル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13" name="本文レベル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5pPr>
          </a:lstStyle>
          <a:p>
            <a:pPr/>
            <a:r>
              <a:t>ステートメント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本文レベル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ファクト情報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ファクト情報</a:t>
            </a:r>
          </a:p>
        </p:txBody>
      </p:sp>
      <p:sp>
        <p:nvSpPr>
          <p:cNvPr id="10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本文レベル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/>
            </a:lvl1pPr>
            <a:lvl2pPr marL="638923" indent="-469900">
              <a:spcBef>
                <a:spcPts val="0"/>
              </a:spcBef>
              <a:buSzTx/>
              <a:buNone/>
              <a:defRPr spc="-170" sz="8500"/>
            </a:lvl2pPr>
            <a:lvl3pPr marL="638923" indent="-469900">
              <a:spcBef>
                <a:spcPts val="0"/>
              </a:spcBef>
              <a:buSzTx/>
              <a:buNone/>
              <a:defRPr spc="-170" sz="8500"/>
            </a:lvl3pPr>
            <a:lvl4pPr marL="638923" indent="-469900">
              <a:spcBef>
                <a:spcPts val="0"/>
              </a:spcBef>
              <a:buSzTx/>
              <a:buNone/>
              <a:defRPr spc="-170" sz="8500"/>
            </a:lvl4pPr>
            <a:lvl5pPr marL="638923" indent="-469900">
              <a:spcBef>
                <a:spcPts val="0"/>
              </a:spcBef>
              <a:buSzTx/>
              <a:buNone/>
              <a:defRPr spc="-170" sz="8500"/>
            </a:lvl5pPr>
          </a:lstStyle>
          <a:p>
            <a:pPr/>
            <a:r>
              <a:t>“重要な引用”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イメージ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イメージ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イメージ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イメージ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プレゼンテーションのタイトル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23" name="作者と日付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24" name="本文レベル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スライドのタイトル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スライドのタイトル</a:t>
            </a:r>
          </a:p>
        </p:txBody>
      </p:sp>
      <p:sp>
        <p:nvSpPr>
          <p:cNvPr id="34" name="本文レベル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スライドのサブタイトル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43" name="スライドのサブタイトル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44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サブタイトル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61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セクションタイトル</a:t>
            </a:r>
          </a:p>
        </p:txBody>
      </p:sp>
      <p:sp>
        <p:nvSpPr>
          <p:cNvPr id="72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80" name="スライドのサブタイトル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8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議題のタイトル</a:t>
            </a:r>
          </a:p>
        </p:txBody>
      </p:sp>
      <p:sp>
        <p:nvSpPr>
          <p:cNvPr id="89" name="議題のサブタイトル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議題のサブタイトル</a:t>
            </a:r>
          </a:p>
        </p:txBody>
      </p:sp>
      <p:sp>
        <p:nvSpPr>
          <p:cNvPr id="90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議題のトピック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スライドのタイトル</a:t>
            </a:r>
          </a:p>
        </p:txBody>
      </p:sp>
      <p:sp>
        <p:nvSpPr>
          <p:cNvPr id="3" name="本文レベル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esenter: Furudono Naoya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presenter: Furudono Naoya</a:t>
            </a:r>
          </a:p>
        </p:txBody>
      </p:sp>
      <p:sp>
        <p:nvSpPr>
          <p:cNvPr id="152" name="Does Blame Shifting Work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Blame Shifting Work?</a:t>
            </a:r>
          </a:p>
        </p:txBody>
      </p:sp>
      <p:sp>
        <p:nvSpPr>
          <p:cNvPr id="153" name="プレゼンテーションのサブタイトル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rac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contract system</a:t>
            </a:r>
          </a:p>
        </p:txBody>
      </p:sp>
      <p:sp>
        <p:nvSpPr>
          <p:cNvPr id="156" name="議題のサブタイトル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contract ensures  input  and out put meet requirements…"/>
          <p:cNvSpPr txBox="1"/>
          <p:nvPr>
            <p:ph type="body" sz="half" idx="1"/>
          </p:nvPr>
        </p:nvSpPr>
        <p:spPr>
          <a:xfrm>
            <a:off x="1206500" y="3973436"/>
            <a:ext cx="21971001" cy="4737008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contract ensures  input  and out put meet require­ments</a:t>
            </a:r>
          </a:p>
          <a:p>
            <a:pPr marL="228600" indent="-228600">
              <a:buSzPct val="100000"/>
              <a:buChar char="•"/>
            </a:pPr>
            <a:r>
              <a:t>check the component satisfy the contract, automatically</a:t>
            </a:r>
          </a:p>
          <a:p>
            <a:pPr marL="228600" indent="-228600">
              <a:buSzPct val="100000"/>
              <a:buChar char="•"/>
            </a:pPr>
            <a:r>
              <a:t>if not, </a:t>
            </a:r>
            <a:r>
              <a:rPr>
                <a:latin typeface="+mn-lt"/>
                <a:ea typeface="+mn-ea"/>
                <a:cs typeface="+mn-cs"/>
                <a:sym typeface="ヒラギノ角ゴ ProN W6"/>
              </a:rPr>
              <a:t>blame</a:t>
            </a:r>
            <a:r>
              <a:t> the component (contract violation)</a:t>
            </a:r>
          </a:p>
        </p:txBody>
      </p:sp>
      <p:sp>
        <p:nvSpPr>
          <p:cNvPr id="158" name="blame kicks off the debugging the right direction…"/>
          <p:cNvSpPr txBox="1"/>
          <p:nvPr/>
        </p:nvSpPr>
        <p:spPr>
          <a:xfrm>
            <a:off x="966755" y="9053139"/>
            <a:ext cx="15289175" cy="219964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t>blame kicks off the debugging the right direction</a:t>
            </a:r>
          </a:p>
          <a:p>
            <a:pPr marL="228600" indent="-228600">
              <a:buSzPct val="100000"/>
              <a:buChar char="•"/>
            </a:pPr>
            <a:r>
              <a:t>blame narrows down the search for the bug</a:t>
            </a:r>
          </a:p>
        </p:txBody>
      </p:sp>
      <p:sp>
        <p:nvSpPr>
          <p:cNvPr id="159" name="コールアウト"/>
          <p:cNvSpPr/>
          <p:nvPr/>
        </p:nvSpPr>
        <p:spPr>
          <a:xfrm>
            <a:off x="8348957" y="11359703"/>
            <a:ext cx="15860317" cy="152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537" y="9114"/>
                </a:lnTo>
                <a:lnTo>
                  <a:pt x="2537" y="17968"/>
                </a:lnTo>
                <a:cubicBezTo>
                  <a:pt x="2537" y="19973"/>
                  <a:pt x="2692" y="21600"/>
                  <a:pt x="2885" y="21600"/>
                </a:cubicBezTo>
                <a:lnTo>
                  <a:pt x="21252" y="21600"/>
                </a:lnTo>
                <a:cubicBezTo>
                  <a:pt x="21445" y="21600"/>
                  <a:pt x="21600" y="19973"/>
                  <a:pt x="21600" y="17968"/>
                </a:cubicBezTo>
                <a:lnTo>
                  <a:pt x="21600" y="7693"/>
                </a:lnTo>
                <a:cubicBezTo>
                  <a:pt x="21600" y="5687"/>
                  <a:pt x="21445" y="4061"/>
                  <a:pt x="21252" y="4061"/>
                </a:cubicBezTo>
                <a:lnTo>
                  <a:pt x="2885" y="4061"/>
                </a:lnTo>
                <a:cubicBezTo>
                  <a:pt x="2808" y="4061"/>
                  <a:pt x="2738" y="4328"/>
                  <a:pt x="2680" y="4766"/>
                </a:cubicBezTo>
                <a:lnTo>
                  <a:pt x="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" name="lack of systematic supporting evidence"/>
          <p:cNvSpPr txBox="1"/>
          <p:nvPr/>
        </p:nvSpPr>
        <p:spPr>
          <a:xfrm>
            <a:off x="10950118" y="11897880"/>
            <a:ext cx="11963096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lack of systematic supporting evidence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3"/>
      <p:bldP build="whole" bldLvl="1" animBg="1" rev="0" advAuto="0" spid="159" grpId="2"/>
      <p:bldP build="whole" bldLvl="1" animBg="1" rev="0" advAuto="0" spid="1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lame shi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blame shift</a:t>
            </a:r>
          </a:p>
        </p:txBody>
      </p:sp>
      <p:sp>
        <p:nvSpPr>
          <p:cNvPr id="163" name="議題のサブタイトル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ome component is blamed, despite the program is correct…"/>
          <p:cNvSpPr txBox="1"/>
          <p:nvPr>
            <p:ph type="body" sz="half" idx="1"/>
          </p:nvPr>
        </p:nvSpPr>
        <p:spPr>
          <a:xfrm>
            <a:off x="1206499" y="3342397"/>
            <a:ext cx="21971001" cy="5093104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some component is blamed, despite the program is correct</a:t>
            </a:r>
          </a:p>
          <a:p>
            <a:pPr marL="228600" indent="-228600">
              <a:buSzPct val="100000"/>
              <a:buChar char="•"/>
            </a:pPr>
            <a:r>
              <a:t>due to not precise contract</a:t>
            </a:r>
          </a:p>
          <a:p>
            <a:pPr marL="228600" indent="-228600">
              <a:buSzPct val="100000"/>
              <a:buChar char="•"/>
            </a:pPr>
          </a:p>
          <a:p>
            <a:pPr marL="228600" indent="-228600">
              <a:buSzPct val="100000"/>
              <a:buChar char="•"/>
            </a:pPr>
            <a:r>
              <a:t>make contract more precise, then blame shift to another one</a:t>
            </a:r>
          </a:p>
        </p:txBody>
      </p:sp>
      <p:sp>
        <p:nvSpPr>
          <p:cNvPr id="165" name="iterative shifting settle on faulty component…"/>
          <p:cNvSpPr txBox="1"/>
          <p:nvPr/>
        </p:nvSpPr>
        <p:spPr>
          <a:xfrm>
            <a:off x="1080018" y="8291166"/>
            <a:ext cx="14945361" cy="219964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t>iterative shifting settle on faulty component</a:t>
            </a:r>
          </a:p>
          <a:p>
            <a:pPr marL="228600" indent="-228600">
              <a:buSzPct val="100000"/>
              <a:buChar char="•"/>
            </a:pPr>
            <a:r>
              <a:t>shifting always moves blame “closer” to the bug</a:t>
            </a:r>
          </a:p>
        </p:txBody>
      </p:sp>
      <p:sp>
        <p:nvSpPr>
          <p:cNvPr id="166" name="blame kicks off the debugging the right direction…"/>
          <p:cNvSpPr txBox="1"/>
          <p:nvPr/>
        </p:nvSpPr>
        <p:spPr>
          <a:xfrm>
            <a:off x="8215615" y="10832993"/>
            <a:ext cx="15289175" cy="2199641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t>blame kicks off the debugging the right direction</a:t>
            </a:r>
          </a:p>
          <a:p>
            <a:pPr marL="228600" indent="-228600">
              <a:buSzPct val="100000"/>
              <a:buChar char="•"/>
            </a:pPr>
            <a:r>
              <a:t>blame narrows down the search for the bug</a:t>
            </a:r>
          </a:p>
        </p:txBody>
      </p:sp>
      <p:sp>
        <p:nvSpPr>
          <p:cNvPr id="167" name="reduce to"/>
          <p:cNvSpPr txBox="1"/>
          <p:nvPr/>
        </p:nvSpPr>
        <p:spPr>
          <a:xfrm>
            <a:off x="3830702" y="11577213"/>
            <a:ext cx="30391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reduce to</a:t>
            </a:r>
          </a:p>
        </p:txBody>
      </p:sp>
      <p:sp>
        <p:nvSpPr>
          <p:cNvPr id="168" name="線"/>
          <p:cNvSpPr/>
          <p:nvPr/>
        </p:nvSpPr>
        <p:spPr>
          <a:xfrm flipH="1" flipV="1">
            <a:off x="5173627" y="10704573"/>
            <a:ext cx="2778158" cy="14238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3"/>
      <p:bldP build="whole" bldLvl="1" animBg="1" rev="0" advAuto="0" spid="165" grpId="1"/>
      <p:bldP build="whole" bldLvl="1" animBg="1" rev="0" advAuto="0" spid="168" grpId="2"/>
      <p:bldP build="whole" bldLvl="1" animBg="1" rev="0" advAuto="0" spid="167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his pa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paper</a:t>
            </a:r>
          </a:p>
        </p:txBody>
      </p:sp>
      <p:sp>
        <p:nvSpPr>
          <p:cNvPr id="171" name="議題のサブタイトル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introduce the methodology for investigating two augment are satisfied (for given contract system)"/>
          <p:cNvSpPr txBox="1"/>
          <p:nvPr>
            <p:ph type="body" idx="1"/>
          </p:nvPr>
        </p:nvSpPr>
        <p:spPr>
          <a:xfrm>
            <a:off x="1206500" y="3312492"/>
            <a:ext cx="21971001" cy="8256011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introduce the methodology for investigating two augment are satisfied (for given contract system)</a:t>
            </a:r>
          </a:p>
        </p:txBody>
      </p:sp>
      <p:sp>
        <p:nvSpPr>
          <p:cNvPr id="173" name="iterative shifting settle on faulty component…"/>
          <p:cNvSpPr txBox="1"/>
          <p:nvPr/>
        </p:nvSpPr>
        <p:spPr>
          <a:xfrm>
            <a:off x="1727238" y="6340677"/>
            <a:ext cx="14945361" cy="219964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t>iterative shifting settle on faulty component</a:t>
            </a:r>
          </a:p>
          <a:p>
            <a:pPr marL="228600" indent="-228600">
              <a:buSzPct val="100000"/>
              <a:buChar char="•"/>
            </a:pPr>
            <a:r>
              <a:t>shifting always moves blame “closer” to the bug</a:t>
            </a:r>
          </a:p>
        </p:txBody>
      </p:sp>
      <p:sp>
        <p:nvSpPr>
          <p:cNvPr id="174" name="with lattice…"/>
          <p:cNvSpPr txBox="1"/>
          <p:nvPr/>
        </p:nvSpPr>
        <p:spPr>
          <a:xfrm>
            <a:off x="3733619" y="10045399"/>
            <a:ext cx="16463163" cy="213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t>with lattice</a:t>
            </a:r>
          </a:p>
          <a:p>
            <a:pPr marL="228600" indent="-228600">
              <a:buSzPct val="100000"/>
              <a:buChar char="•"/>
            </a:pPr>
            <a:r>
              <a:t>inspired by work for evaluating gradual type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