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A7D5B-3C69-6FE6-E5B9-2AF50A77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17AB99-313C-4CF4-D7EA-B7726F5E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6581C-4171-0B6A-7D45-09BC6FA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EA699-9D3F-D86D-1CC4-3AA5C8E2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C05CD-1451-D8BB-617D-6D13DC6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5009E-4048-8FAF-5BCE-ACF66E1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CD6F99-3872-0EF6-53CC-8A6BC32B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C345E-7F50-3733-155A-B57FB5C8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92CBC-C2CB-482E-30A2-5F1014C2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C5B36-4888-B8AB-76E7-426475D0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9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B91D37-4F5F-00F0-6C0C-338E0243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AA39E6-323E-3712-C5F0-C3CAF372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A4F7F-D19A-27E2-0CA3-DD33FBA8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DE4D8-E20E-754F-75FC-E101777B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F28E3-2D86-EB45-A6E4-2A6545AE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CA3D7-B8D6-BB90-DB8F-1B14DE8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695E4-F669-3044-A7A3-B5C53CA9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607C1-CD47-726B-EC3A-77454F6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475D54-E2AF-54C3-9220-0C14AC29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0B4FE-E3CE-6E56-5C71-CA3BDE12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87931-A824-19BF-1C1B-77B75CD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329E3-4AA5-B03A-5092-ED5162A1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69EB3F-BBDB-7DFE-58A3-3AA7A287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4DC82-E425-95AA-C1FF-8B23F637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85DEB-ACD4-264F-4D1A-09207E02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1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6455A-8E4C-EB4B-6EBE-CA4AD4C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A875A-6A37-DA76-F7F8-D522312B0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FD85E0-51F7-5456-D341-52BE5300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D3EA2-BCCD-C794-3C34-255DE08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CEC696-68F4-A283-171B-6ADDBF56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99CD7-6EC4-A05B-3E67-DA8EF894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7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CB4CB-1B85-D15E-106C-D152E996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53A182-A69B-E9B9-8D9A-568BDE49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2E8D8A-5CAB-88E6-5806-B6F8A1CF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48AF9F-9B24-8607-AAB0-8EE7B23A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D64EF1-84DB-EF0E-A8BE-629E6FEDA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B02711-D158-899F-859B-0FCBBDC5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456EAB-550C-9A72-C7DA-321F094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06A24-4161-BB12-A90C-AAD68383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642F6-2838-0BA3-34D7-B2E91C52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3DAEB5-C557-FF1F-E882-825C2A23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95C85E-7D6C-0EFB-44AF-9187C29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0B3CB4-8CDB-9C06-B176-DEE3C33B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23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87E8D7-9D99-D487-A2F2-2448EFC5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213332-7D7A-2DCF-FD53-F3C0F037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6E38B-6875-24DB-882F-9AB5D7C5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4F4-7D6B-2A95-26D6-24A21C69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E079A2-1D05-4796-76BB-C7EC85D2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A77933-DE6D-BB12-2357-53EB4A2D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4B428B-1491-42EC-DD8E-0697733D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88A7D3-B51D-B779-4A6D-45A97FAA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C57558-E6EB-F735-1414-813E4C1D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15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6295-4495-FA9E-EDD5-E86BD487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332361-559A-3B54-9409-A7608A23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11C67F-CF16-2345-0C91-AC0CFFC8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24FB6-6395-6B8C-9860-BAF139D4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497936-F0E1-B712-B94D-EC20470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4407B-4A9F-0997-DC33-4388C173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12922A-8919-80A7-DE03-78E26650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DE4827-9419-774A-3C29-E2B4AB4F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A6FBE-3EC3-C3BE-B835-BDB0ED625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3CDF-096C-4D7B-A535-FC7F8B489E28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F0D7B-B79B-0FB5-ACE4-7DEE0A632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377B7-7BB5-A9A0-87E5-3543DB96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15CE-B789-440E-B658-5AE69BE55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D15621A-334C-8406-5DEB-9110D47824A4}"/>
              </a:ext>
            </a:extLst>
          </p:cNvPr>
          <p:cNvSpPr/>
          <p:nvPr/>
        </p:nvSpPr>
        <p:spPr>
          <a:xfrm>
            <a:off x="2764950" y="697924"/>
            <a:ext cx="9122250" cy="6010191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E7D161-3FFC-745A-C75D-566581E1035C}"/>
              </a:ext>
            </a:extLst>
          </p:cNvPr>
          <p:cNvSpPr txBox="1"/>
          <p:nvPr/>
        </p:nvSpPr>
        <p:spPr>
          <a:xfrm>
            <a:off x="8832657" y="7886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heavy" dirty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G</a:t>
            </a:r>
            <a:r>
              <a:rPr lang="en-US" altLang="ja-JP" b="1" u="heavy" dirty="0">
                <a:uFill>
                  <a:solidFill>
                    <a:srgbClr val="00B050"/>
                  </a:solidFill>
                </a:uFill>
              </a:rPr>
              <a:t>oogle </a:t>
            </a:r>
            <a:r>
              <a:rPr lang="en-US" altLang="ja-JP" b="1" u="heavy" dirty="0">
                <a:solidFill>
                  <a:srgbClr val="FFC000"/>
                </a:solidFill>
                <a:uFill>
                  <a:solidFill>
                    <a:srgbClr val="00B050"/>
                  </a:solidFill>
                </a:uFill>
              </a:rPr>
              <a:t>C</a:t>
            </a:r>
            <a:r>
              <a:rPr lang="en-US" altLang="ja-JP" b="1" u="heavy" dirty="0">
                <a:uFill>
                  <a:solidFill>
                    <a:srgbClr val="00B050"/>
                  </a:solidFill>
                </a:uFill>
              </a:rPr>
              <a:t>loud </a:t>
            </a:r>
            <a:r>
              <a:rPr lang="en-US" altLang="ja-JP" b="1" u="heavy" dirty="0">
                <a:solidFill>
                  <a:schemeClr val="accent1"/>
                </a:solidFill>
                <a:uFill>
                  <a:solidFill>
                    <a:srgbClr val="00B050"/>
                  </a:solidFill>
                </a:uFill>
              </a:rPr>
              <a:t>P</a:t>
            </a:r>
            <a:r>
              <a:rPr lang="en-US" altLang="ja-JP" b="1" u="heavy" dirty="0">
                <a:uFill>
                  <a:solidFill>
                    <a:srgbClr val="00B050"/>
                  </a:solidFill>
                </a:uFill>
              </a:rPr>
              <a:t>latform</a:t>
            </a:r>
            <a:endParaRPr kumimoji="1" lang="ja-JP" altLang="en-US" b="1" u="heavy" dirty="0">
              <a:uFill>
                <a:solidFill>
                  <a:srgbClr val="00B050"/>
                </a:solidFill>
              </a:u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33493557-0CDA-3D8A-798E-72F9D883EB9A}"/>
              </a:ext>
            </a:extLst>
          </p:cNvPr>
          <p:cNvSpPr/>
          <p:nvPr/>
        </p:nvSpPr>
        <p:spPr>
          <a:xfrm>
            <a:off x="438792" y="687877"/>
            <a:ext cx="1598119" cy="6020238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</a:rPr>
              <a:t>front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BE7292B-492B-F117-854E-9776732A1A0F}"/>
              </a:ext>
            </a:extLst>
          </p:cNvPr>
          <p:cNvSpPr/>
          <p:nvPr/>
        </p:nvSpPr>
        <p:spPr>
          <a:xfrm>
            <a:off x="3125888" y="4524233"/>
            <a:ext cx="1441622" cy="6672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API Gate Way</a:t>
            </a:r>
            <a:endParaRPr kumimoji="1" lang="ja-JP" altLang="en-US" sz="12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D6B0A12-A19B-12CF-9D71-DB23FA33E7C6}"/>
              </a:ext>
            </a:extLst>
          </p:cNvPr>
          <p:cNvSpPr/>
          <p:nvPr/>
        </p:nvSpPr>
        <p:spPr>
          <a:xfrm>
            <a:off x="4975433" y="4538520"/>
            <a:ext cx="1561072" cy="6672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Cloud Function</a:t>
            </a: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667DE90C-CD2E-F09F-B86A-1147CCC40F40}"/>
              </a:ext>
            </a:extLst>
          </p:cNvPr>
          <p:cNvSpPr/>
          <p:nvPr/>
        </p:nvSpPr>
        <p:spPr>
          <a:xfrm>
            <a:off x="6967278" y="3058311"/>
            <a:ext cx="1561072" cy="9012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Vertex AI</a:t>
            </a:r>
          </a:p>
          <a:p>
            <a:pPr algn="ctr"/>
            <a:r>
              <a:rPr lang="en-US" altLang="ja-JP" sz="1200" b="1" dirty="0" err="1"/>
              <a:t>Serch</a:t>
            </a:r>
            <a:endParaRPr kumimoji="1" lang="ja-JP" altLang="en-US" sz="1200" b="1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A112D4D-D080-263A-53F5-F0E87A0E645A}"/>
              </a:ext>
            </a:extLst>
          </p:cNvPr>
          <p:cNvGrpSpPr/>
          <p:nvPr/>
        </p:nvGrpSpPr>
        <p:grpSpPr>
          <a:xfrm>
            <a:off x="8056878" y="5484772"/>
            <a:ext cx="1212191" cy="1191399"/>
            <a:chOff x="9015848" y="4062046"/>
            <a:chExt cx="1212191" cy="1191399"/>
          </a:xfrm>
        </p:grpSpPr>
        <p:pic>
          <p:nvPicPr>
            <p:cNvPr id="24" name="グラフィックス 23" descr="人工知能 枠線">
              <a:extLst>
                <a:ext uri="{FF2B5EF4-FFF2-40B4-BE49-F238E27FC236}">
                  <a16:creationId xmlns:a16="http://schemas.microsoft.com/office/drawing/2014/main" id="{E02F0376-FBF8-2BF6-E186-7C8F19C26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4743" y="4062046"/>
              <a:ext cx="914400" cy="914400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94A83F-6372-4C4A-3BFC-523F15265B0F}"/>
                </a:ext>
              </a:extLst>
            </p:cNvPr>
            <p:cNvSpPr txBox="1"/>
            <p:nvPr/>
          </p:nvSpPr>
          <p:spPr>
            <a:xfrm>
              <a:off x="9015848" y="4976446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/>
                <a:t>Chat GPT API</a:t>
              </a:r>
              <a:endParaRPr kumimoji="1" lang="ja-JP" altLang="en-US" sz="1200" b="1" dirty="0"/>
            </a:p>
          </p:txBody>
        </p:sp>
      </p:grpSp>
      <p:sp>
        <p:nvSpPr>
          <p:cNvPr id="30" name="円柱 29">
            <a:extLst>
              <a:ext uri="{FF2B5EF4-FFF2-40B4-BE49-F238E27FC236}">
                <a16:creationId xmlns:a16="http://schemas.microsoft.com/office/drawing/2014/main" id="{522DE3C6-E94C-F952-747F-64C4B680133B}"/>
              </a:ext>
            </a:extLst>
          </p:cNvPr>
          <p:cNvSpPr/>
          <p:nvPr/>
        </p:nvSpPr>
        <p:spPr>
          <a:xfrm>
            <a:off x="7075572" y="973303"/>
            <a:ext cx="1344485" cy="9012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Cloud Storage</a:t>
            </a:r>
            <a:endParaRPr kumimoji="1" lang="ja-JP" altLang="en-US" sz="1200" b="1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B372FE7-DE73-E996-CD18-99F6A8FF78CC}"/>
              </a:ext>
            </a:extLst>
          </p:cNvPr>
          <p:cNvCxnSpPr>
            <a:cxnSpLocks/>
            <a:stCxn id="30" idx="3"/>
            <a:endCxn id="12" idx="0"/>
          </p:cNvCxnSpPr>
          <p:nvPr/>
        </p:nvCxnSpPr>
        <p:spPr>
          <a:xfrm flipH="1">
            <a:off x="7747814" y="1874555"/>
            <a:ext cx="1" cy="1409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0B50B96-4A75-D4A9-92EE-53DB4D22C08A}"/>
              </a:ext>
            </a:extLst>
          </p:cNvPr>
          <p:cNvSpPr txBox="1"/>
          <p:nvPr/>
        </p:nvSpPr>
        <p:spPr>
          <a:xfrm>
            <a:off x="7742770" y="2005671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accent1"/>
                </a:solidFill>
              </a:rPr>
              <a:t>I</a:t>
            </a:r>
            <a:r>
              <a:rPr kumimoji="1" lang="en-US" altLang="ja-JP" sz="1200" b="1" dirty="0">
                <a:solidFill>
                  <a:schemeClr val="accent1"/>
                </a:solidFill>
              </a:rPr>
              <a:t>mport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C528E0C-F529-4385-83D2-97EAF4695C6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755969" y="3508937"/>
            <a:ext cx="1211309" cy="10295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BF064F5-623E-C587-49F6-A5BAA8C5FAF3}"/>
              </a:ext>
            </a:extLst>
          </p:cNvPr>
          <p:cNvSpPr txBox="1"/>
          <p:nvPr/>
        </p:nvSpPr>
        <p:spPr>
          <a:xfrm>
            <a:off x="5175445" y="3571176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accent1"/>
                </a:solidFill>
              </a:rPr>
              <a:t>Search document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B18B1D6-E52D-73C4-A64C-4653FE39ED5C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755969" y="5205785"/>
            <a:ext cx="2249435" cy="84189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3CF3081-7A56-C7B4-40DE-F49921C2ABE9}"/>
              </a:ext>
            </a:extLst>
          </p:cNvPr>
          <p:cNvSpPr txBox="1"/>
          <p:nvPr/>
        </p:nvSpPr>
        <p:spPr>
          <a:xfrm>
            <a:off x="6958212" y="52270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accent1"/>
                </a:solidFill>
              </a:rPr>
              <a:t>Ask question</a:t>
            </a:r>
          </a:p>
          <a:p>
            <a:r>
              <a:rPr lang="en-US" altLang="ja-JP" sz="1200" b="1" dirty="0">
                <a:solidFill>
                  <a:schemeClr val="accent1"/>
                </a:solidFill>
              </a:rPr>
              <a:t>w</a:t>
            </a:r>
            <a:r>
              <a:rPr kumimoji="1" lang="en-US" altLang="ja-JP" sz="1200" b="1" dirty="0">
                <a:solidFill>
                  <a:schemeClr val="accent1"/>
                </a:solidFill>
              </a:rPr>
              <a:t>ith information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D7D04A4-AF03-BF06-DE1D-2CFE026B137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4567510" y="4857866"/>
            <a:ext cx="407923" cy="142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86C216-9466-040D-7050-84CF0B182A1A}"/>
              </a:ext>
            </a:extLst>
          </p:cNvPr>
          <p:cNvSpPr txBox="1"/>
          <p:nvPr/>
        </p:nvSpPr>
        <p:spPr>
          <a:xfrm>
            <a:off x="0" y="0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/>
              <a:t>RAG Blueprint</a:t>
            </a:r>
            <a:endParaRPr kumimoji="1" lang="ja-JP" altLang="en-US" sz="2000" b="1" u="sng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B220F93-2A3A-D88B-39A2-296259ECB65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60974" y="4857866"/>
            <a:ext cx="106491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144F3BC-8CF2-99B7-8BC4-26F391F5DC1E}"/>
              </a:ext>
            </a:extLst>
          </p:cNvPr>
          <p:cNvSpPr txBox="1"/>
          <p:nvPr/>
        </p:nvSpPr>
        <p:spPr>
          <a:xfrm>
            <a:off x="2288555" y="455255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err="1">
                <a:solidFill>
                  <a:schemeClr val="accent1"/>
                </a:solidFill>
              </a:rPr>
              <a:t>json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4" name="グラフィックス 3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6E1E6F5F-80B1-5E55-560A-ABA2CACAD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300" y="3133575"/>
            <a:ext cx="393114" cy="393114"/>
          </a:xfrm>
          <a:prstGeom prst="rect">
            <a:avLst/>
          </a:prstGeom>
        </p:spPr>
      </p:pic>
      <p:pic>
        <p:nvPicPr>
          <p:cNvPr id="9" name="グラフィックス 8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B8467D01-ACA6-8F0F-8077-4159F4DDB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8823" y="1020679"/>
            <a:ext cx="393114" cy="393114"/>
          </a:xfrm>
          <a:prstGeom prst="rect">
            <a:avLst/>
          </a:prstGeom>
        </p:spPr>
      </p:pic>
      <p:pic>
        <p:nvPicPr>
          <p:cNvPr id="14" name="グラフィックス 13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80442E4F-F62E-2DD2-467B-348C815D5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5715" y="4327676"/>
            <a:ext cx="393114" cy="393114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7D2C7C8-6DD1-3C89-5AD9-FC221C3B80D2}"/>
              </a:ext>
            </a:extLst>
          </p:cNvPr>
          <p:cNvSpPr/>
          <p:nvPr/>
        </p:nvSpPr>
        <p:spPr>
          <a:xfrm>
            <a:off x="8523569" y="1902085"/>
            <a:ext cx="2381187" cy="801530"/>
          </a:xfrm>
          <a:prstGeom prst="wedgeRoundRectCallout">
            <a:avLst>
              <a:gd name="adj1" fmla="val -61390"/>
              <a:gd name="adj2" fmla="val 383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GCS</a:t>
            </a:r>
            <a:r>
              <a:rPr lang="ja-JP" altLang="en-US" sz="1050" b="1" dirty="0"/>
              <a:t>へのファイルアップロードをトリガーにして、</a:t>
            </a:r>
            <a:r>
              <a:rPr lang="en-US" altLang="ja-JP" sz="1050" b="1" dirty="0"/>
              <a:t>Data Store</a:t>
            </a:r>
            <a:r>
              <a:rPr lang="ja-JP" altLang="en-US" sz="1050" b="1" dirty="0"/>
              <a:t>にアップロードする</a:t>
            </a:r>
            <a:r>
              <a:rPr lang="en-US" altLang="ja-JP" sz="1050" b="1" dirty="0"/>
              <a:t>Functions</a:t>
            </a:r>
            <a:r>
              <a:rPr lang="ja-JP" altLang="en-US" sz="1050" b="1" dirty="0"/>
              <a:t>を作成</a:t>
            </a:r>
            <a:endParaRPr kumimoji="1" lang="ja-JP" altLang="en-US" sz="1050" b="1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C412317-C9D1-10E7-9DF8-800617C489C0}"/>
              </a:ext>
            </a:extLst>
          </p:cNvPr>
          <p:cNvSpPr/>
          <p:nvPr/>
        </p:nvSpPr>
        <p:spPr>
          <a:xfrm>
            <a:off x="7264013" y="2318079"/>
            <a:ext cx="967602" cy="5086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Cloud Function</a:t>
            </a:r>
          </a:p>
        </p:txBody>
      </p:sp>
      <p:pic>
        <p:nvPicPr>
          <p:cNvPr id="23" name="グラフィックス 22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7E32F2D6-23F3-C856-A15B-A384D1145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8244" y="2185975"/>
            <a:ext cx="393114" cy="393114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E8FCFEB-EF9C-9A02-AECA-21AFE9D64630}"/>
              </a:ext>
            </a:extLst>
          </p:cNvPr>
          <p:cNvGrpSpPr/>
          <p:nvPr/>
        </p:nvGrpSpPr>
        <p:grpSpPr>
          <a:xfrm>
            <a:off x="3577913" y="2131411"/>
            <a:ext cx="914400" cy="1079837"/>
            <a:chOff x="5369037" y="716385"/>
            <a:chExt cx="914400" cy="1079837"/>
          </a:xfrm>
        </p:grpSpPr>
        <p:pic>
          <p:nvPicPr>
            <p:cNvPr id="31" name="グラフィックス 30" descr="サーバー 単色塗りつぶし">
              <a:extLst>
                <a:ext uri="{FF2B5EF4-FFF2-40B4-BE49-F238E27FC236}">
                  <a16:creationId xmlns:a16="http://schemas.microsoft.com/office/drawing/2014/main" id="{AA95F171-48E4-48C7-7E3A-42831643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69037" y="716385"/>
              <a:ext cx="914400" cy="9144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A08F0C0-788F-94D3-C5E1-06A2C62FD854}"/>
                </a:ext>
              </a:extLst>
            </p:cNvPr>
            <p:cNvSpPr txBox="1"/>
            <p:nvPr/>
          </p:nvSpPr>
          <p:spPr>
            <a:xfrm>
              <a:off x="5625701" y="151922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b="1" dirty="0"/>
                <a:t>CA</a:t>
              </a:r>
              <a:endParaRPr kumimoji="1" lang="ja-JP" altLang="en-US" sz="1200" b="1" dirty="0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07CB3F3-E6F3-6D9A-81B0-DAFE2B480BAD}"/>
              </a:ext>
            </a:extLst>
          </p:cNvPr>
          <p:cNvCxnSpPr>
            <a:cxnSpLocks/>
          </p:cNvCxnSpPr>
          <p:nvPr/>
        </p:nvCxnSpPr>
        <p:spPr>
          <a:xfrm flipV="1">
            <a:off x="2060974" y="1423929"/>
            <a:ext cx="49976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5C584E6-5423-9D07-354A-76E0B6806861}"/>
              </a:ext>
            </a:extLst>
          </p:cNvPr>
          <p:cNvCxnSpPr>
            <a:cxnSpLocks/>
          </p:cNvCxnSpPr>
          <p:nvPr/>
        </p:nvCxnSpPr>
        <p:spPr>
          <a:xfrm flipH="1">
            <a:off x="2071790" y="2572401"/>
            <a:ext cx="16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5A5640-C047-CD53-5080-7A41B59DD007}"/>
              </a:ext>
            </a:extLst>
          </p:cNvPr>
          <p:cNvSpPr txBox="1"/>
          <p:nvPr/>
        </p:nvSpPr>
        <p:spPr>
          <a:xfrm>
            <a:off x="2235656" y="2296689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1"/>
                </a:solidFill>
              </a:rPr>
              <a:t>token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F52696D-4B60-BEDA-4200-7737580ADAB2}"/>
              </a:ext>
            </a:extLst>
          </p:cNvPr>
          <p:cNvSpPr txBox="1"/>
          <p:nvPr/>
        </p:nvSpPr>
        <p:spPr>
          <a:xfrm>
            <a:off x="4539832" y="1124265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1"/>
                </a:solidFill>
              </a:rPr>
              <a:t>Token, file(txt, html ,pdf, pptx)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48" name="グラフィックス 47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BB5DF247-08C6-11F6-28D1-01734654B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0784" y="5430176"/>
            <a:ext cx="393114" cy="393114"/>
          </a:xfrm>
          <a:prstGeom prst="rect">
            <a:avLst/>
          </a:prstGeom>
        </p:spPr>
      </p:pic>
      <p:pic>
        <p:nvPicPr>
          <p:cNvPr id="51" name="グラフィックス 50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D9DBA17D-3025-B300-7F6E-747B709A6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542" y="1989418"/>
            <a:ext cx="393114" cy="393114"/>
          </a:xfrm>
          <a:prstGeom prst="rect">
            <a:avLst/>
          </a:prstGeom>
        </p:spPr>
      </p:pic>
      <p:pic>
        <p:nvPicPr>
          <p:cNvPr id="2" name="グラフィックス 1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DEB9DE0C-CCA1-98DB-0C4C-162CFEC76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0558" y="4282419"/>
            <a:ext cx="393114" cy="3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60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直澄 鈴木</dc:creator>
  <cp:lastModifiedBy>直澄 鈴木</cp:lastModifiedBy>
  <cp:revision>13</cp:revision>
  <dcterms:created xsi:type="dcterms:W3CDTF">2023-12-10T05:56:05Z</dcterms:created>
  <dcterms:modified xsi:type="dcterms:W3CDTF">2024-01-10T15:49:48Z</dcterms:modified>
</cp:coreProperties>
</file>