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63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1/29/2013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1/29/2013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1/29/2013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1/29/2013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54F8130-71FB-40C5-B7E6-A4AA81254D20}" type="datetimeFigureOut">
              <a:rPr lang="en-US" smtClean="0"/>
              <a:t>1/29/2013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7543800" cy="2593975"/>
          </a:xfrm>
        </p:spPr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/>
              <a:t>3: </a:t>
            </a:r>
            <a:r>
              <a:rPr lang="en-US" dirty="0" smtClean="0"/>
              <a:t>Intro to </a:t>
            </a:r>
            <a:r>
              <a:rPr lang="en-US" dirty="0" smtClean="0"/>
              <a:t>HTML5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840" y="4114800"/>
            <a:ext cx="6461760" cy="10668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Section 1: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HTML5 Presentation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Section 2: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New HTML5 Tags &amp; Elements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Section 3: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New HTML5 Form &amp; Input Features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13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Images In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447800"/>
          </a:xfrm>
        </p:spPr>
        <p:txBody>
          <a:bodyPr/>
          <a:lstStyle/>
          <a:p>
            <a:r>
              <a:rPr lang="en-US" dirty="0" smtClean="0"/>
              <a:t>Images are defined in html by the </a:t>
            </a:r>
            <a:r>
              <a:rPr lang="en-US" b="1" dirty="0" smtClean="0"/>
              <a:t>&lt;</a:t>
            </a:r>
            <a:r>
              <a:rPr lang="en-US" b="1" dirty="0" err="1" smtClean="0"/>
              <a:t>img</a:t>
            </a:r>
            <a:r>
              <a:rPr lang="en-US" b="1" dirty="0" smtClean="0"/>
              <a:t>&gt; </a:t>
            </a:r>
            <a:r>
              <a:rPr lang="en-US" dirty="0" smtClean="0"/>
              <a:t>tag 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&lt;</a:t>
            </a:r>
            <a:r>
              <a:rPr lang="en-US" b="1" dirty="0" err="1" smtClean="0"/>
              <a:t>img</a:t>
            </a:r>
            <a:r>
              <a:rPr lang="en-US" b="1" dirty="0" smtClean="0"/>
              <a:t>&gt; </a:t>
            </a:r>
            <a:r>
              <a:rPr lang="en-US" dirty="0" smtClean="0"/>
              <a:t>tag is empty aside from its attributes</a:t>
            </a:r>
          </a:p>
          <a:p>
            <a:r>
              <a:rPr lang="en-US" dirty="0" smtClean="0"/>
              <a:t>There is no closing tag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3048000"/>
            <a:ext cx="79798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img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=“http://www.somesite.com/images/imagename.jpg”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alt=“A name for my image” /&gt;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 flipV="1">
            <a:off x="6086245" y="3509665"/>
            <a:ext cx="241181" cy="4527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38800" y="4016130"/>
            <a:ext cx="2666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src</a:t>
            </a:r>
            <a:r>
              <a:rPr lang="en-US" dirty="0" smtClean="0"/>
              <a:t> is the image tag &lt;</a:t>
            </a:r>
            <a:r>
              <a:rPr lang="en-US" dirty="0" err="1" smtClean="0"/>
              <a:t>img</a:t>
            </a:r>
            <a:r>
              <a:rPr lang="en-US" dirty="0" smtClean="0"/>
              <a:t>&gt; </a:t>
            </a:r>
          </a:p>
          <a:p>
            <a:r>
              <a:rPr lang="en-US" dirty="0" smtClean="0"/>
              <a:t>source (location) attribute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76600" y="4676316"/>
            <a:ext cx="2258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Notice, no closing tag,</a:t>
            </a:r>
          </a:p>
          <a:p>
            <a:r>
              <a:rPr lang="en-US" dirty="0" smtClean="0"/>
              <a:t>Just an extra “/”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810000" y="3962400"/>
            <a:ext cx="381000" cy="7139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own Arrow 13"/>
          <p:cNvSpPr/>
          <p:nvPr/>
        </p:nvSpPr>
        <p:spPr>
          <a:xfrm flipV="1">
            <a:off x="990600" y="3888432"/>
            <a:ext cx="241181" cy="4527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2400" y="4382869"/>
            <a:ext cx="2969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alt</a:t>
            </a:r>
            <a:r>
              <a:rPr lang="en-US" dirty="0" smtClean="0"/>
              <a:t> is the “alternate” attribute</a:t>
            </a:r>
          </a:p>
          <a:p>
            <a:r>
              <a:rPr lang="en-US" dirty="0" smtClean="0"/>
              <a:t>And is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04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&amp; Style Your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600"/>
              </a:spcBef>
            </a:pPr>
            <a:r>
              <a:rPr lang="en-US" dirty="0" smtClean="0"/>
              <a:t>You can style your html with the </a:t>
            </a:r>
            <a:r>
              <a:rPr lang="en-US" b="1" dirty="0" smtClean="0"/>
              <a:t>“style” </a:t>
            </a:r>
            <a:r>
              <a:rPr lang="en-US" dirty="0" smtClean="0"/>
              <a:t>attribute or by using CSS(Cascading Style Sheets). CSS is preferred but for this tutorial, we will use the inline “style” attribute.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Use the </a:t>
            </a:r>
            <a:r>
              <a:rPr lang="en-US" b="1" dirty="0" smtClean="0"/>
              <a:t>&lt;div&gt; </a:t>
            </a:r>
            <a:r>
              <a:rPr lang="en-US" dirty="0" smtClean="0"/>
              <a:t>or </a:t>
            </a:r>
            <a:r>
              <a:rPr lang="en-US" b="1" dirty="0" smtClean="0"/>
              <a:t>&lt;span&gt; </a:t>
            </a:r>
            <a:r>
              <a:rPr lang="en-US" dirty="0" smtClean="0"/>
              <a:t>tag to single out blocks of html to apply style to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73380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&lt;div style=“padding:5px;background-color:black;color:white;”&gt;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&lt;h1&gt;Your Heading&lt;/h1&gt;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&lt;p&gt;This is your paragraph&lt;/p&gt;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&lt;/div&gt;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5029200"/>
            <a:ext cx="77400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This will add padding, make the background color black and make 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/>
              <a:t>text </a:t>
            </a:r>
            <a:r>
              <a:rPr lang="en-US" sz="2200" dirty="0" smtClean="0"/>
              <a:t>white </a:t>
            </a:r>
            <a:r>
              <a:rPr lang="en-US" sz="2200" dirty="0"/>
              <a:t>for everything in between the &lt;div&gt; tags</a:t>
            </a:r>
          </a:p>
        </p:txBody>
      </p:sp>
      <p:sp>
        <p:nvSpPr>
          <p:cNvPr id="6" name="TextBox 5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25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Attribute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8077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&lt;p style=“</a:t>
            </a:r>
            <a:r>
              <a:rPr lang="en-US" sz="2800" b="1" dirty="0" smtClean="0"/>
              <a:t>selector:value;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”&gt;Some text&lt;/p&gt;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1465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syntax…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08991" y="3200400"/>
            <a:ext cx="349050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color:red;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background-color:blue;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background-image:some-image.jpg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padding:5px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margin:5px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display:block;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border-style:solid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border-color:black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border-width:1px;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7814" y="2743200"/>
            <a:ext cx="3500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Common Selectors and values…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0173" y="6098232"/>
            <a:ext cx="3014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border:solid black 1px;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0173" y="5835878"/>
            <a:ext cx="1576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Shorthand way…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5667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620000" cy="1143000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HTML5?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HTML5 Will be the new standard</a:t>
            </a:r>
          </a:p>
          <a:p>
            <a:r>
              <a:rPr lang="en-US" sz="2800" dirty="0" smtClean="0"/>
              <a:t>HTML5 </a:t>
            </a:r>
            <a:r>
              <a:rPr lang="en-US" sz="2800" dirty="0"/>
              <a:t>is a cooperation between the </a:t>
            </a:r>
            <a:r>
              <a:rPr lang="en-US" sz="2800" dirty="0" smtClean="0"/>
              <a:t>W3C </a:t>
            </a:r>
            <a:r>
              <a:rPr lang="en-US" sz="2800" dirty="0"/>
              <a:t>and the Web Hypertext Application Technology Working Group (WHATWG</a:t>
            </a:r>
            <a:r>
              <a:rPr lang="en-US" sz="2800" dirty="0" smtClean="0"/>
              <a:t>).</a:t>
            </a:r>
          </a:p>
          <a:p>
            <a:r>
              <a:rPr lang="en-US" sz="2800" dirty="0" smtClean="0"/>
              <a:t>HTML5 offers some great new features that will make the web more dynamic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572000"/>
            <a:ext cx="1943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05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4800600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en-US" sz="2400" dirty="0" smtClean="0"/>
              <a:t>New sets of tags such as &lt;header&gt; and &lt;section&gt;</a:t>
            </a:r>
          </a:p>
          <a:p>
            <a:pPr>
              <a:spcBef>
                <a:spcPts val="400"/>
              </a:spcBef>
            </a:pPr>
            <a:r>
              <a:rPr lang="en-US" sz="2400" dirty="0" smtClean="0"/>
              <a:t>&lt;canvas&gt; element for 2d drawing</a:t>
            </a:r>
          </a:p>
          <a:p>
            <a:pPr>
              <a:spcBef>
                <a:spcPts val="400"/>
              </a:spcBef>
            </a:pPr>
            <a:r>
              <a:rPr lang="en-US" sz="2400" dirty="0" smtClean="0"/>
              <a:t>Local storage</a:t>
            </a:r>
          </a:p>
          <a:p>
            <a:pPr>
              <a:spcBef>
                <a:spcPts val="400"/>
              </a:spcBef>
            </a:pPr>
            <a:r>
              <a:rPr lang="en-US" sz="2400" dirty="0" smtClean="0"/>
              <a:t>New form controls like calendar, date and time</a:t>
            </a:r>
          </a:p>
          <a:p>
            <a:pPr>
              <a:spcBef>
                <a:spcPts val="400"/>
              </a:spcBef>
            </a:pPr>
            <a:r>
              <a:rPr lang="en-US" sz="2400" dirty="0" smtClean="0"/>
              <a:t>New media functionality</a:t>
            </a:r>
          </a:p>
          <a:p>
            <a:pPr>
              <a:spcBef>
                <a:spcPts val="400"/>
              </a:spcBef>
            </a:pPr>
            <a:r>
              <a:rPr lang="en-US" sz="2400" dirty="0" err="1" smtClean="0"/>
              <a:t>Geolocation</a:t>
            </a:r>
            <a:endParaRPr lang="en-US" sz="2400" dirty="0" smtClean="0"/>
          </a:p>
          <a:p>
            <a:pPr>
              <a:spcBef>
                <a:spcPts val="400"/>
              </a:spcBef>
            </a:pP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4209598"/>
            <a:ext cx="3755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HTML5 Browser Support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4743271"/>
            <a:ext cx="62764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HTML5 Is not an official standard yet and </a:t>
            </a:r>
            <a:r>
              <a:rPr lang="en-US" sz="2400" dirty="0"/>
              <a:t>not all </a:t>
            </a:r>
            <a:endParaRPr lang="en-US" sz="2400" dirty="0" smtClean="0"/>
          </a:p>
          <a:p>
            <a:r>
              <a:rPr lang="en-US" sz="2400" dirty="0" smtClean="0"/>
              <a:t>browsers </a:t>
            </a:r>
            <a:r>
              <a:rPr lang="en-US" sz="2400" dirty="0"/>
              <a:t>support HTML5 or at least some of the </a:t>
            </a:r>
            <a:endParaRPr lang="en-US" sz="2400" dirty="0" smtClean="0"/>
          </a:p>
          <a:p>
            <a:r>
              <a:rPr lang="en-US" sz="2400" dirty="0" smtClean="0"/>
              <a:t>features </a:t>
            </a:r>
            <a:r>
              <a:rPr lang="en-US" sz="2400" dirty="0"/>
              <a:t>of HTML5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1100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Old HTML4 Code Is 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2743200"/>
            <a:ext cx="7620000" cy="3276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&lt;!DOCTYPE html&gt;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&lt;</a:t>
            </a:r>
            <a:r>
              <a:rPr lang="en-US" sz="2000" b="1" dirty="0"/>
              <a:t>html</a:t>
            </a:r>
            <a:r>
              <a:rPr lang="en-US" sz="2000" dirty="0"/>
              <a:t>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&lt;</a:t>
            </a:r>
            <a:r>
              <a:rPr lang="en-US" sz="2000" b="1" dirty="0"/>
              <a:t>head</a:t>
            </a:r>
            <a:r>
              <a:rPr lang="en-US" sz="20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		&lt;</a:t>
            </a:r>
            <a:r>
              <a:rPr lang="en-US" sz="2000" b="1" dirty="0"/>
              <a:t>title</a:t>
            </a:r>
            <a:r>
              <a:rPr lang="en-US" sz="2000" dirty="0"/>
              <a:t>&gt;Page Title&lt;/</a:t>
            </a:r>
            <a:r>
              <a:rPr lang="en-US" sz="2000" b="1" dirty="0"/>
              <a:t>title</a:t>
            </a:r>
            <a:r>
              <a:rPr lang="en-US" sz="2000" dirty="0"/>
              <a:t>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&lt;/</a:t>
            </a:r>
            <a:r>
              <a:rPr lang="en-US" sz="2000" b="1" dirty="0"/>
              <a:t>head</a:t>
            </a:r>
            <a:r>
              <a:rPr lang="en-US" sz="2000" dirty="0"/>
              <a:t>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&lt;</a:t>
            </a:r>
            <a:r>
              <a:rPr lang="en-US" sz="2000" b="1" dirty="0"/>
              <a:t>body</a:t>
            </a:r>
            <a:r>
              <a:rPr lang="en-US" sz="2000" dirty="0"/>
              <a:t>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	&lt;</a:t>
            </a:r>
            <a:r>
              <a:rPr lang="en-US" sz="2000" b="1" dirty="0"/>
              <a:t>p</a:t>
            </a:r>
            <a:r>
              <a:rPr lang="en-US" sz="2000" dirty="0"/>
              <a:t>&gt;Hello World!&lt;/</a:t>
            </a:r>
            <a:r>
              <a:rPr lang="en-US" sz="2000" b="1" dirty="0"/>
              <a:t>p</a:t>
            </a:r>
            <a:r>
              <a:rPr lang="en-US" sz="2000" dirty="0"/>
              <a:t>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&lt;/</a:t>
            </a:r>
            <a:r>
              <a:rPr lang="en-US" sz="2000" b="1" dirty="0"/>
              <a:t>body</a:t>
            </a:r>
            <a:r>
              <a:rPr lang="en-US" sz="20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&lt;/</a:t>
            </a:r>
            <a:r>
              <a:rPr lang="en-US" sz="2000" b="1" dirty="0"/>
              <a:t>html</a:t>
            </a:r>
            <a:r>
              <a:rPr lang="en-US" sz="2000" dirty="0"/>
              <a:t>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399" y="1577572"/>
            <a:ext cx="78531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You don’t need to throw away  or re-do your old webpages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The base layout for an html document is the exact same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6234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Expanding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 smtClean="0"/>
              <a:t>One of the biggest reasons for HTML5 is to prevent users from needing to download </a:t>
            </a:r>
            <a:r>
              <a:rPr lang="en-US" sz="2400" dirty="0"/>
              <a:t>a</a:t>
            </a:r>
            <a:r>
              <a:rPr lang="en-US" sz="2400" dirty="0" smtClean="0"/>
              <a:t>nd install multiple plugins such as Flash</a:t>
            </a:r>
            <a:r>
              <a:rPr lang="en-US" sz="2400" dirty="0"/>
              <a:t> </a:t>
            </a:r>
            <a:r>
              <a:rPr lang="en-US" sz="2400" dirty="0" smtClean="0"/>
              <a:t>a</a:t>
            </a:r>
            <a:r>
              <a:rPr lang="en-US" sz="2400" dirty="0" smtClean="0"/>
              <a:t>nd Silverlight</a:t>
            </a:r>
            <a:endParaRPr lang="en-US" sz="2400" dirty="0" smtClean="0"/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b="1" dirty="0" smtClean="0"/>
              <a:t>HTML5 Stack:</a:t>
            </a:r>
          </a:p>
          <a:p>
            <a:r>
              <a:rPr lang="en-US" sz="2400" dirty="0" smtClean="0"/>
              <a:t>         HTML5</a:t>
            </a:r>
          </a:p>
          <a:p>
            <a:r>
              <a:rPr lang="en-US" sz="2400" dirty="0" smtClean="0"/>
              <a:t>         CSS3</a:t>
            </a:r>
          </a:p>
          <a:p>
            <a:r>
              <a:rPr lang="en-US" sz="2400" dirty="0" smtClean="0"/>
              <a:t>         Javascript</a:t>
            </a:r>
            <a:endParaRPr lang="en-US" sz="2400" dirty="0" smtClean="0"/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 smtClean="0"/>
              <a:t>Some say HTML5 stack will replace flash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696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Dive In!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25146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4800" dirty="0" smtClean="0"/>
              <a:t>Start Coding!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59669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attributes are </a:t>
            </a:r>
            <a:r>
              <a:rPr lang="en-US" b="1" dirty="0" smtClean="0"/>
              <a:t>Name-Value pairs </a:t>
            </a:r>
            <a:r>
              <a:rPr lang="en-US" dirty="0" smtClean="0"/>
              <a:t>separated with an “=“</a:t>
            </a:r>
          </a:p>
          <a:p>
            <a:r>
              <a:rPr lang="en-US" dirty="0"/>
              <a:t>Attributes provide </a:t>
            </a:r>
            <a:r>
              <a:rPr lang="en-US" b="1" dirty="0"/>
              <a:t>additional information</a:t>
            </a:r>
            <a:r>
              <a:rPr lang="en-US" dirty="0"/>
              <a:t> about an </a:t>
            </a:r>
            <a:r>
              <a:rPr lang="en-US" dirty="0" smtClean="0"/>
              <a:t>element</a:t>
            </a:r>
          </a:p>
          <a:p>
            <a:r>
              <a:rPr lang="en-US" dirty="0"/>
              <a:t>Attributes are always specified in </a:t>
            </a:r>
            <a:r>
              <a:rPr lang="en-US" b="1" dirty="0"/>
              <a:t>the start tag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0886" y="4094167"/>
            <a:ext cx="6317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&lt;a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href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=“http://google.com”&gt;Google&lt;/a&gt;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1219200" y="3655974"/>
            <a:ext cx="198119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14400" y="3212068"/>
            <a:ext cx="532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“</a:t>
            </a:r>
            <a:r>
              <a:rPr lang="en-US" b="1" dirty="0" err="1" smtClean="0"/>
              <a:t>href</a:t>
            </a:r>
            <a:r>
              <a:rPr lang="en-US" b="1" dirty="0" smtClean="0"/>
              <a:t>” </a:t>
            </a:r>
            <a:r>
              <a:rPr lang="en-US" dirty="0" smtClean="0"/>
              <a:t>is the </a:t>
            </a:r>
            <a:r>
              <a:rPr lang="en-US" dirty="0" smtClean="0">
                <a:solidFill>
                  <a:srgbClr val="FF0000"/>
                </a:solidFill>
              </a:rPr>
              <a:t>name </a:t>
            </a:r>
            <a:r>
              <a:rPr lang="en-US" dirty="0" smtClean="0"/>
              <a:t>of the attribute of the </a:t>
            </a:r>
            <a:r>
              <a:rPr lang="en-US" b="1" dirty="0" smtClean="0"/>
              <a:t>&lt;a&gt; (link) </a:t>
            </a:r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 flipV="1">
            <a:off x="3200400" y="4613923"/>
            <a:ext cx="198119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90600" y="5117068"/>
            <a:ext cx="7285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“http://google.com</a:t>
            </a:r>
            <a:r>
              <a:rPr lang="en-US" dirty="0" smtClean="0"/>
              <a:t>” is the </a:t>
            </a:r>
            <a:r>
              <a:rPr lang="en-US" dirty="0" smtClean="0">
                <a:solidFill>
                  <a:srgbClr val="FF0000"/>
                </a:solidFill>
              </a:rPr>
              <a:t>value</a:t>
            </a:r>
            <a:r>
              <a:rPr lang="en-US" dirty="0" smtClean="0"/>
              <a:t> of the </a:t>
            </a:r>
            <a:r>
              <a:rPr lang="en-US" b="1" dirty="0" smtClean="0"/>
              <a:t>“</a:t>
            </a:r>
            <a:r>
              <a:rPr lang="en-US" b="1" dirty="0" err="1" smtClean="0"/>
              <a:t>href</a:t>
            </a:r>
            <a:r>
              <a:rPr lang="en-US" b="1" dirty="0" smtClean="0"/>
              <a:t>” </a:t>
            </a:r>
            <a:r>
              <a:rPr lang="en-US" dirty="0" smtClean="0"/>
              <a:t>attribute of  the &lt;a&gt; (link)tag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543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Common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33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dirty="0" smtClean="0"/>
              <a:t>style </a:t>
            </a:r>
            <a:r>
              <a:rPr lang="en-US" sz="2400" dirty="0" smtClean="0"/>
              <a:t>- Styling can be done via “style” attribute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205335"/>
            <a:ext cx="6640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&lt;p style=“color:red”&gt;This paragraph will be red&lt;/p&gt;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819400"/>
            <a:ext cx="76200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en-US" sz="2400" b="1" dirty="0" smtClean="0"/>
              <a:t>Id &amp; class – </a:t>
            </a:r>
            <a:r>
              <a:rPr lang="en-US" sz="2400" dirty="0" smtClean="0"/>
              <a:t>Specifies identification to an element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3348335"/>
            <a:ext cx="6633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&lt;p id=“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myparagraph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”&gt;This paragraph has an id&lt;/p&gt;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3962400"/>
            <a:ext cx="76200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en-US" sz="2400" b="1" dirty="0" smtClean="0"/>
              <a:t>title – </a:t>
            </a:r>
            <a:r>
              <a:rPr lang="en-US" sz="2400" dirty="0" smtClean="0"/>
              <a:t>Adds extra info about the element. Also displayed in a tooltip in some browsers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4884003"/>
            <a:ext cx="79092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&lt;a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href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=“http://somesite.com” title=“Click to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goto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somesite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”&gt;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This paragraph has an id&lt;/a&gt;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088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" y="1524000"/>
            <a:ext cx="8412649" cy="4800600"/>
          </a:xfrm>
        </p:spPr>
        <p:txBody>
          <a:bodyPr>
            <a:normAutofit/>
          </a:bodyPr>
          <a:lstStyle/>
          <a:p>
            <a:pPr>
              <a:spcBef>
                <a:spcPts val="1100"/>
              </a:spcBef>
            </a:pPr>
            <a:r>
              <a:rPr lang="en-US" sz="1800" b="1" dirty="0" smtClean="0"/>
              <a:t>Singleton tags </a:t>
            </a:r>
            <a:r>
              <a:rPr lang="en-US" sz="1800" dirty="0" smtClean="0"/>
              <a:t>are tags with </a:t>
            </a:r>
            <a:r>
              <a:rPr lang="en-US" sz="1800" b="1" dirty="0" smtClean="0"/>
              <a:t>no closing tag</a:t>
            </a:r>
            <a:r>
              <a:rPr lang="en-US" sz="1800" dirty="0" smtClean="0"/>
              <a:t>. Also called </a:t>
            </a:r>
            <a:r>
              <a:rPr lang="en-US" sz="1800" b="1" dirty="0" smtClean="0"/>
              <a:t>void elements</a:t>
            </a:r>
          </a:p>
          <a:p>
            <a:pPr>
              <a:spcBef>
                <a:spcPts val="1100"/>
              </a:spcBef>
            </a:pPr>
            <a:r>
              <a:rPr lang="en-US" sz="1800" b="1" dirty="0" smtClean="0"/>
              <a:t>&lt;</a:t>
            </a:r>
            <a:r>
              <a:rPr lang="en-US" sz="1800" b="1" dirty="0" err="1" smtClean="0"/>
              <a:t>img</a:t>
            </a:r>
            <a:r>
              <a:rPr lang="en-US" sz="1800" b="1" dirty="0" smtClean="0"/>
              <a:t>&gt; </a:t>
            </a:r>
            <a:r>
              <a:rPr lang="en-US" sz="1800" dirty="0" smtClean="0"/>
              <a:t>is a singleton tag  “&lt;</a:t>
            </a:r>
            <a:r>
              <a:rPr lang="en-US" sz="1800" dirty="0" err="1" smtClean="0"/>
              <a:t>img</a:t>
            </a:r>
            <a:r>
              <a:rPr lang="en-US" sz="1800" dirty="0" smtClean="0"/>
              <a:t>&gt;&lt;/</a:t>
            </a:r>
            <a:r>
              <a:rPr lang="en-US" sz="1800" dirty="0" err="1" smtClean="0"/>
              <a:t>img</a:t>
            </a:r>
            <a:r>
              <a:rPr lang="en-US" sz="1800" dirty="0" smtClean="0"/>
              <a:t>&gt; is wrong. Only the opening &lt;</a:t>
            </a:r>
            <a:r>
              <a:rPr lang="en-US" sz="1800" dirty="0" err="1" smtClean="0"/>
              <a:t>img</a:t>
            </a:r>
            <a:r>
              <a:rPr lang="en-US" sz="1800" dirty="0" smtClean="0"/>
              <a:t>&gt; is needed</a:t>
            </a:r>
          </a:p>
          <a:p>
            <a:pPr>
              <a:spcBef>
                <a:spcPts val="1100"/>
              </a:spcBef>
            </a:pPr>
            <a:r>
              <a:rPr lang="en-US" sz="1800" dirty="0" smtClean="0"/>
              <a:t>Used with </a:t>
            </a:r>
            <a:r>
              <a:rPr lang="en-US" sz="1800" b="1" dirty="0" smtClean="0"/>
              <a:t>“attribute only” </a:t>
            </a:r>
            <a:r>
              <a:rPr lang="en-US" sz="1800" dirty="0" smtClean="0"/>
              <a:t>tags such as &lt;</a:t>
            </a:r>
            <a:r>
              <a:rPr lang="en-US" sz="1800" dirty="0" err="1" smtClean="0"/>
              <a:t>img</a:t>
            </a:r>
            <a:r>
              <a:rPr lang="en-US" sz="1800" dirty="0" smtClean="0"/>
              <a:t>&gt;</a:t>
            </a:r>
          </a:p>
          <a:p>
            <a:pPr>
              <a:spcBef>
                <a:spcPts val="1100"/>
              </a:spcBef>
            </a:pPr>
            <a:r>
              <a:rPr lang="en-US" sz="1800" dirty="0" smtClean="0"/>
              <a:t>Can use a trailing slash </a:t>
            </a:r>
            <a:r>
              <a:rPr lang="en-US" sz="1800" b="1" dirty="0" smtClean="0"/>
              <a:t>(&lt;</a:t>
            </a:r>
            <a:r>
              <a:rPr lang="en-US" sz="1800" b="1" dirty="0" err="1" smtClean="0"/>
              <a:t>br</a:t>
            </a:r>
            <a:r>
              <a:rPr lang="en-US" sz="1800" b="1" dirty="0" smtClean="0"/>
              <a:t> /&gt;)</a:t>
            </a:r>
            <a:endParaRPr lang="en-US" sz="1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3871080"/>
            <a:ext cx="17434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&lt;</a:t>
            </a:r>
            <a:r>
              <a:rPr lang="en-US" sz="2400" dirty="0" err="1" smtClean="0"/>
              <a:t>br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&lt;</a:t>
            </a:r>
            <a:r>
              <a:rPr lang="en-US" sz="2400" dirty="0" err="1" smtClean="0"/>
              <a:t>hr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&lt;</a:t>
            </a:r>
            <a:r>
              <a:rPr lang="en-US" sz="2400" dirty="0" err="1" smtClean="0"/>
              <a:t>img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&lt;command&gt;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4618" y="5775269"/>
            <a:ext cx="7385163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>
              <a:spcBef>
                <a:spcPct val="20000"/>
              </a:spcBef>
              <a:buClr>
                <a:schemeClr val="accent1"/>
              </a:buClr>
            </a:pPr>
            <a:r>
              <a:rPr lang="en-US" dirty="0"/>
              <a:t>You can leave off the trailing slash with HTML/HTML5. The trailing slash </a:t>
            </a:r>
            <a:r>
              <a:rPr lang="en-US" b="1" dirty="0"/>
              <a:t>is </a:t>
            </a:r>
          </a:p>
          <a:p>
            <a:pPr marL="114300">
              <a:spcBef>
                <a:spcPct val="20000"/>
              </a:spcBef>
              <a:buClr>
                <a:schemeClr val="accent1"/>
              </a:buClr>
            </a:pPr>
            <a:r>
              <a:rPr lang="en-US" b="1" dirty="0"/>
              <a:t>required for XHTML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8200" y="3916740"/>
            <a:ext cx="19309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&lt;</a:t>
            </a:r>
            <a:r>
              <a:rPr lang="en-US" sz="2400" dirty="0" err="1" smtClean="0"/>
              <a:t>br</a:t>
            </a:r>
            <a:r>
              <a:rPr lang="en-US" sz="2400" dirty="0" smtClean="0"/>
              <a:t> /&gt;</a:t>
            </a:r>
          </a:p>
          <a:p>
            <a:r>
              <a:rPr lang="en-US" sz="2400" dirty="0" smtClean="0"/>
              <a:t>&lt;</a:t>
            </a:r>
            <a:r>
              <a:rPr lang="en-US" sz="2400" dirty="0" err="1" smtClean="0"/>
              <a:t>hr</a:t>
            </a:r>
            <a:r>
              <a:rPr lang="en-US" sz="2400" dirty="0" smtClean="0"/>
              <a:t> /&gt;</a:t>
            </a:r>
          </a:p>
          <a:p>
            <a:r>
              <a:rPr lang="en-US" sz="2400" dirty="0" smtClean="0"/>
              <a:t>&lt;</a:t>
            </a:r>
            <a:r>
              <a:rPr lang="en-US" sz="2400" dirty="0" err="1" smtClean="0"/>
              <a:t>img</a:t>
            </a:r>
            <a:r>
              <a:rPr lang="en-US" sz="2400" dirty="0" smtClean="0"/>
              <a:t> /&gt;</a:t>
            </a:r>
          </a:p>
          <a:p>
            <a:r>
              <a:rPr lang="en-US" sz="2400" dirty="0" smtClean="0"/>
              <a:t>&lt;command /&gt;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400" y="3535740"/>
            <a:ext cx="171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Trailing Slash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67200" y="3547408"/>
            <a:ext cx="1901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Trailing Slash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530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1308</TotalTime>
  <Words>726</Words>
  <Application>Microsoft Office PowerPoint</Application>
  <PresentationFormat>On-screen Show (4:3)</PresentationFormat>
  <Paragraphs>122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Chapter 3: Intro to HTML5</vt:lpstr>
      <vt:lpstr>What is HTML5?</vt:lpstr>
      <vt:lpstr>New Features</vt:lpstr>
      <vt:lpstr>Your Old HTML4 Code Is Fine</vt:lpstr>
      <vt:lpstr>Expanding HTML</vt:lpstr>
      <vt:lpstr>Lets Dive In!</vt:lpstr>
      <vt:lpstr>Element Attributes</vt:lpstr>
      <vt:lpstr>Other Common Attributes</vt:lpstr>
      <vt:lpstr>Singleton Tags</vt:lpstr>
      <vt:lpstr>Using Images In HTML</vt:lpstr>
      <vt:lpstr>Separate &amp; Style Your HTML</vt:lpstr>
      <vt:lpstr>Style Attribute Selectors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 to HTML</dc:title>
  <dc:creator>Brad</dc:creator>
  <cp:lastModifiedBy>Brad</cp:lastModifiedBy>
  <cp:revision>44</cp:revision>
  <dcterms:created xsi:type="dcterms:W3CDTF">2013-01-08T19:32:11Z</dcterms:created>
  <dcterms:modified xsi:type="dcterms:W3CDTF">2013-01-29T22:27:16Z</dcterms:modified>
</cp:coreProperties>
</file>