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8" r:id="rId2"/>
    <p:sldId id="257" r:id="rId3"/>
    <p:sldId id="269" r:id="rId4"/>
    <p:sldId id="275" r:id="rId5"/>
    <p:sldId id="259" r:id="rId6"/>
    <p:sldId id="270" r:id="rId7"/>
    <p:sldId id="271" r:id="rId8"/>
    <p:sldId id="272" r:id="rId9"/>
    <p:sldId id="273" r:id="rId10"/>
    <p:sldId id="274" r:id="rId11"/>
    <p:sldId id="262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63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F8130-71FB-40C5-B7E6-A4AA81254D20}" type="datetimeFigureOut">
              <a:rPr lang="en-US" smtClean="0"/>
              <a:t>2/5/2013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2ADD-7DBE-47F5-A9B8-083518F504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F8130-71FB-40C5-B7E6-A4AA81254D20}" type="datetimeFigureOut">
              <a:rPr lang="en-US" smtClean="0"/>
              <a:t>2/5/2013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2ADD-7DBE-47F5-A9B8-083518F504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F8130-71FB-40C5-B7E6-A4AA81254D20}" type="datetimeFigureOut">
              <a:rPr lang="en-US" smtClean="0"/>
              <a:t>2/5/2013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2ADD-7DBE-47F5-A9B8-083518F504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F8130-71FB-40C5-B7E6-A4AA81254D20}" type="datetimeFigureOut">
              <a:rPr lang="en-US" smtClean="0"/>
              <a:t>2/5/2013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2ADD-7DBE-47F5-A9B8-083518F504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F8130-71FB-40C5-B7E6-A4AA81254D20}" type="datetimeFigureOut">
              <a:rPr lang="en-US" smtClean="0"/>
              <a:t>2/5/2013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2ADD-7DBE-47F5-A9B8-083518F504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F8130-71FB-40C5-B7E6-A4AA81254D20}" type="datetimeFigureOut">
              <a:rPr lang="en-US" smtClean="0"/>
              <a:t>2/5/2013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2ADD-7DBE-47F5-A9B8-083518F504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F8130-71FB-40C5-B7E6-A4AA81254D20}" type="datetimeFigureOut">
              <a:rPr lang="en-US" smtClean="0"/>
              <a:t>2/5/2013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2ADD-7DBE-47F5-A9B8-083518F504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F8130-71FB-40C5-B7E6-A4AA81254D20}" type="datetimeFigureOut">
              <a:rPr lang="en-US" smtClean="0"/>
              <a:t>2/5/2013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2ADD-7DBE-47F5-A9B8-083518F504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F8130-71FB-40C5-B7E6-A4AA81254D20}" type="datetimeFigureOut">
              <a:rPr lang="en-US" smtClean="0"/>
              <a:t>2/5/2013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2ADD-7DBE-47F5-A9B8-083518F504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F8130-71FB-40C5-B7E6-A4AA81254D20}" type="datetimeFigureOut">
              <a:rPr lang="en-US" smtClean="0"/>
              <a:t>2/5/2013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2ADD-7DBE-47F5-A9B8-083518F504E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F8130-71FB-40C5-B7E6-A4AA81254D20}" type="datetimeFigureOut">
              <a:rPr lang="en-US" smtClean="0"/>
              <a:t>2/5/2013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0D2ADD-7DBE-47F5-A9B8-083518F504E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170D2ADD-7DBE-47F5-A9B8-083518F504E1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354F8130-71FB-40C5-B7E6-A4AA81254D20}" type="datetimeFigureOut">
              <a:rPr lang="en-US" smtClean="0"/>
              <a:t>2/5/2013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modernizr.com/download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2028846"/>
            <a:ext cx="7543800" cy="2593975"/>
          </a:xfrm>
        </p:spPr>
        <p:txBody>
          <a:bodyPr/>
          <a:lstStyle/>
          <a:p>
            <a:r>
              <a:rPr lang="en-US" dirty="0" smtClean="0"/>
              <a:t>Chapter 4: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Feature Detection &amp; Drag and Drop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 rot="5400000">
            <a:off x="6848977" y="1716072"/>
            <a:ext cx="39260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HTML5 Video Series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6135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Drag And Drop Syntax 2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1649" y="1447800"/>
            <a:ext cx="8077200" cy="4800600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By default, data/elements cannot be dropped in other elements. To allow a drop, we </a:t>
            </a:r>
            <a:r>
              <a:rPr lang="en-US" sz="2400" dirty="0" smtClean="0"/>
              <a:t>need to </a:t>
            </a:r>
            <a:r>
              <a:rPr lang="en-US" sz="2400" dirty="0"/>
              <a:t>prevent the default handling of the element.</a:t>
            </a:r>
          </a:p>
          <a:p>
            <a:r>
              <a:rPr lang="en-US" sz="2400" dirty="0" smtClean="0"/>
              <a:t>We do this with the </a:t>
            </a:r>
            <a:r>
              <a:rPr lang="en-US" sz="2400" dirty="0" err="1"/>
              <a:t>event.preventDefault</a:t>
            </a:r>
            <a:r>
              <a:rPr lang="en-US" sz="2400" dirty="0" smtClean="0"/>
              <a:t>() function</a:t>
            </a:r>
          </a:p>
          <a:p>
            <a:pPr marL="114300" indent="0">
              <a:buNone/>
            </a:pPr>
            <a:r>
              <a:rPr lang="en-US" sz="2400" dirty="0" smtClean="0"/>
              <a:t>    </a:t>
            </a:r>
            <a:r>
              <a:rPr lang="en-US" sz="2400" i="1" dirty="0" err="1" smtClean="0">
                <a:solidFill>
                  <a:schemeClr val="bg1">
                    <a:lumMod val="50000"/>
                  </a:schemeClr>
                </a:solidFill>
              </a:rPr>
              <a:t>event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</a:rPr>
              <a:t>.preventDefault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()</a:t>
            </a:r>
          </a:p>
          <a:p>
            <a:pPr marL="114300" indent="0">
              <a:buNone/>
            </a:pPr>
            <a:endParaRPr lang="en-US" sz="24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114300" indent="0">
              <a:buNone/>
            </a:pPr>
            <a:r>
              <a:rPr lang="en-US" sz="2400" dirty="0"/>
              <a:t>Now the drop event</a:t>
            </a:r>
          </a:p>
          <a:p>
            <a:pPr marL="114300" indent="0">
              <a:buNone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function drop(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</a:rPr>
              <a:t>ev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){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sz="24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   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</a:rPr>
              <a:t>ev.preventDefault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();</a:t>
            </a:r>
            <a:br>
              <a:rPr lang="en-US" sz="24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    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</a:rPr>
              <a:t>var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data=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</a:rPr>
              <a:t>ev.dataTransfer.getData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("Text");</a:t>
            </a:r>
            <a:br>
              <a:rPr lang="en-US" sz="24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   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</a:rPr>
              <a:t>ev.target.appendChild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</a:rPr>
              <a:t>document.getElementById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(data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));</a:t>
            </a:r>
            <a:br>
              <a:rPr lang="en-US" sz="24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 rot="5400000">
            <a:off x="6848977" y="1716072"/>
            <a:ext cx="39260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HTML5 Video Series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42878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Lets Dive In!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 rot="5400000">
            <a:off x="6848977" y="1716072"/>
            <a:ext cx="39260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HTML5 Video Series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133600" y="2514600"/>
            <a:ext cx="7620000" cy="480060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4800" dirty="0" smtClean="0"/>
              <a:t>Start Coding!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759669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620000" cy="1143000"/>
          </a:xfrm>
        </p:spPr>
        <p:txBody>
          <a:bodyPr/>
          <a:lstStyle/>
          <a:p>
            <a:r>
              <a:rPr lang="en-US" dirty="0" smtClean="0"/>
              <a:t>What Is Feature Detection?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38300"/>
            <a:ext cx="7620000" cy="148590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2800" dirty="0" smtClean="0"/>
              <a:t>Finding specific </a:t>
            </a:r>
            <a:r>
              <a:rPr lang="en-US" sz="2800" dirty="0"/>
              <a:t>properties or methods in a browser's DOM to detect the browser type and whether it supports a given </a:t>
            </a:r>
            <a:r>
              <a:rPr lang="en-US" sz="2800" dirty="0" smtClean="0"/>
              <a:t>operation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 rot="5400000">
            <a:off x="6848977" y="1716072"/>
            <a:ext cx="39260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HTML5 Video Series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5800" y="3276600"/>
            <a:ext cx="6629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It is </a:t>
            </a:r>
            <a:r>
              <a:rPr lang="en-US" sz="3200" dirty="0" smtClean="0">
                <a:solidFill>
                  <a:srgbClr val="FF0000"/>
                </a:solidFill>
              </a:rPr>
              <a:t>NOT</a:t>
            </a:r>
            <a:r>
              <a:rPr lang="en-US" sz="3200" dirty="0" smtClean="0"/>
              <a:t> Browser detection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533400" y="4019593"/>
            <a:ext cx="740871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Developers use to use “UA Sniffing” to detect the user’s browser using the </a:t>
            </a:r>
            <a:r>
              <a:rPr lang="en-US" sz="2800" b="1" dirty="0" smtClean="0"/>
              <a:t>navigator.userAgent </a:t>
            </a:r>
            <a:r>
              <a:rPr lang="en-US" sz="2800" dirty="0" smtClean="0"/>
              <a:t>property. This would detect the actual browser but was unreliable. This is now obsolete and not recommended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33058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620000" cy="1143000"/>
          </a:xfrm>
        </p:spPr>
        <p:txBody>
          <a:bodyPr/>
          <a:lstStyle/>
          <a:p>
            <a:r>
              <a:rPr lang="en-US" dirty="0" smtClean="0"/>
              <a:t>Modernizr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1975"/>
            <a:ext cx="7924800" cy="5256025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2000" dirty="0" smtClean="0"/>
              <a:t>At the moment, the best way to detect HTML5 and CSS3 features are by using 3</a:t>
            </a:r>
            <a:r>
              <a:rPr lang="en-US" sz="2000" baseline="30000" dirty="0" smtClean="0"/>
              <a:t>rd</a:t>
            </a:r>
            <a:r>
              <a:rPr lang="en-US" sz="2000" dirty="0" smtClean="0"/>
              <a:t> party Javascript libraries such as </a:t>
            </a:r>
            <a:r>
              <a:rPr lang="en-US" sz="2000" b="1" dirty="0" smtClean="0"/>
              <a:t>Modernizr</a:t>
            </a:r>
            <a:r>
              <a:rPr lang="en-US" sz="2000" dirty="0" smtClean="0"/>
              <a:t>.</a:t>
            </a:r>
          </a:p>
          <a:p>
            <a:pPr marL="114300" indent="0">
              <a:buNone/>
            </a:pPr>
            <a:endParaRPr lang="en-US" sz="2000" dirty="0" smtClean="0"/>
          </a:p>
          <a:p>
            <a:pPr marL="114300" indent="0">
              <a:buNone/>
            </a:pPr>
            <a:r>
              <a:rPr lang="en-US" sz="2000" dirty="0" smtClean="0"/>
              <a:t>Modernizr does not try to detect the browser but it detects certain features.</a:t>
            </a:r>
          </a:p>
          <a:p>
            <a:pPr marL="114300" indent="0">
              <a:buNone/>
            </a:pPr>
            <a:endParaRPr lang="en-US" sz="2000" dirty="0"/>
          </a:p>
          <a:p>
            <a:pPr marL="114300" indent="0">
              <a:buNone/>
            </a:pPr>
            <a:r>
              <a:rPr lang="en-US" sz="2000" dirty="0" smtClean="0"/>
              <a:t>You can </a:t>
            </a:r>
            <a:r>
              <a:rPr lang="en-US" sz="2000" dirty="0"/>
              <a:t>download Modernizr at </a:t>
            </a:r>
            <a:r>
              <a:rPr lang="en-US" sz="2000" dirty="0">
                <a:hlinkClick r:id="rId2"/>
              </a:rPr>
              <a:t>http://modernizr.com/download</a:t>
            </a:r>
            <a:r>
              <a:rPr lang="en-US" sz="2000" dirty="0" smtClean="0">
                <a:hlinkClick r:id="rId2"/>
              </a:rPr>
              <a:t>/</a:t>
            </a:r>
            <a:r>
              <a:rPr lang="en-US" sz="2000" dirty="0" smtClean="0"/>
              <a:t> and actually pick and choose what features you want to search for and it will generate a Javascript file to include in your HTML5 website. Once implemented you would use simple programming such as the lines below</a:t>
            </a:r>
          </a:p>
          <a:p>
            <a:pPr marL="114300" indent="0">
              <a:buNone/>
            </a:pPr>
            <a:endParaRPr lang="en-US" sz="2000" dirty="0"/>
          </a:p>
          <a:p>
            <a:pPr marL="114300" indent="0">
              <a:buNone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if (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</a:rPr>
              <a:t>document.querySelector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) { </a:t>
            </a:r>
            <a:endParaRPr lang="en-US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114300" indent="0">
              <a:buNone/>
            </a:pP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	element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=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</a:rPr>
              <a:t>document.querySelector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(selectors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);</a:t>
            </a:r>
          </a:p>
          <a:p>
            <a:pPr marL="114300" indent="0">
              <a:buNone/>
            </a:pP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 rot="5400000">
            <a:off x="6848977" y="1716072"/>
            <a:ext cx="39260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HTML5 Video Series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4660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620000" cy="1143000"/>
          </a:xfrm>
        </p:spPr>
        <p:txBody>
          <a:bodyPr/>
          <a:lstStyle/>
          <a:p>
            <a:r>
              <a:rPr lang="en-US" dirty="0" smtClean="0"/>
              <a:t>What </a:t>
            </a:r>
            <a:r>
              <a:rPr lang="en-US" dirty="0" err="1" smtClean="0"/>
              <a:t>Modernizr</a:t>
            </a:r>
            <a:r>
              <a:rPr lang="en-US" dirty="0" smtClean="0"/>
              <a:t> Detects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1975"/>
            <a:ext cx="3276600" cy="5256025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CSS Animations</a:t>
            </a:r>
          </a:p>
          <a:p>
            <a:pPr marL="114300" indent="0">
              <a:buNone/>
            </a:pP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CSS Gradients</a:t>
            </a:r>
          </a:p>
          <a:p>
            <a:pPr marL="114300" indent="0">
              <a:buNone/>
            </a:pP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CSS Transforms</a:t>
            </a:r>
          </a:p>
          <a:p>
            <a:pPr marL="114300" indent="0">
              <a:buNone/>
            </a:pP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Drag &amp; Drop</a:t>
            </a:r>
          </a:p>
          <a:p>
            <a:pPr marL="114300" indent="0">
              <a:buNone/>
            </a:pP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SVG</a:t>
            </a:r>
          </a:p>
          <a:p>
            <a:pPr marL="114300" indent="0">
              <a:buNone/>
            </a:pP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Web GL</a:t>
            </a:r>
          </a:p>
          <a:p>
            <a:pPr marL="114300" indent="0">
              <a:buNone/>
            </a:pP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</a:rPr>
              <a:t>Geolocation</a:t>
            </a:r>
            <a:endParaRPr lang="en-US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114300" indent="0">
              <a:buNone/>
            </a:pP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Local and Session Storage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 rot="5400000">
            <a:off x="6848977" y="1716072"/>
            <a:ext cx="39260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HTML5 Video Series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038600" y="1600200"/>
            <a:ext cx="3276600" cy="52560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Font typeface="Arial" pitchFamily="34" charset="0"/>
              <a:buNone/>
            </a:pP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Canvas</a:t>
            </a:r>
          </a:p>
          <a:p>
            <a:pPr marL="114300" indent="0">
              <a:buFont typeface="Arial" pitchFamily="34" charset="0"/>
              <a:buNone/>
            </a:pP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Web Fonts</a:t>
            </a:r>
          </a:p>
          <a:p>
            <a:pPr marL="114300" indent="0">
              <a:buFont typeface="Arial" pitchFamily="34" charset="0"/>
              <a:buNone/>
            </a:pP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Flexi Box Model</a:t>
            </a:r>
          </a:p>
          <a:p>
            <a:pPr marL="114300" indent="0">
              <a:buFont typeface="Arial" pitchFamily="34" charset="0"/>
              <a:buNone/>
            </a:pP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HTML5 History</a:t>
            </a:r>
          </a:p>
          <a:p>
            <a:pPr marL="114300" indent="0">
              <a:buFont typeface="Arial" pitchFamily="34" charset="0"/>
              <a:buNone/>
            </a:pP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Web Sockets</a:t>
            </a:r>
          </a:p>
          <a:p>
            <a:pPr marL="114300" indent="0">
              <a:buFont typeface="Arial" pitchFamily="34" charset="0"/>
              <a:buNone/>
            </a:pP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Web Workers</a:t>
            </a:r>
          </a:p>
          <a:p>
            <a:pPr marL="114300" indent="0">
              <a:buFont typeface="Arial" pitchFamily="34" charset="0"/>
              <a:buNone/>
            </a:pP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HTML5 Input Types</a:t>
            </a:r>
          </a:p>
          <a:p>
            <a:pPr marL="114300" indent="0">
              <a:buFont typeface="Arial" pitchFamily="34" charset="0"/>
              <a:buNone/>
            </a:pP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Application Cache</a:t>
            </a:r>
          </a:p>
          <a:p>
            <a:pPr marL="114300" indent="0">
              <a:buFont typeface="Arial" pitchFamily="34" charset="0"/>
              <a:buNone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629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How Do We Implement Modernizr?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809298"/>
            <a:ext cx="7620000" cy="4800600"/>
          </a:xfrm>
        </p:spPr>
        <p:txBody>
          <a:bodyPr>
            <a:normAutofit/>
          </a:bodyPr>
          <a:lstStyle/>
          <a:p>
            <a:pPr marL="114300" indent="0">
              <a:spcBef>
                <a:spcPts val="400"/>
              </a:spcBef>
              <a:buNone/>
            </a:pPr>
            <a:r>
              <a:rPr lang="en-US" sz="2400" dirty="0" smtClean="0"/>
              <a:t>All you need to do is download the file, include it in your &lt;head&gt; section and add class=“no-</a:t>
            </a:r>
            <a:r>
              <a:rPr lang="en-US" sz="2400" dirty="0" err="1" smtClean="0"/>
              <a:t>js</a:t>
            </a:r>
            <a:r>
              <a:rPr lang="en-US" sz="2400" dirty="0" smtClean="0"/>
              <a:t>” to your &lt;html&gt; tag</a:t>
            </a:r>
          </a:p>
          <a:p>
            <a:pPr marL="114300" indent="0">
              <a:spcBef>
                <a:spcPts val="400"/>
              </a:spcBef>
              <a:buNone/>
            </a:pP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  <a:p>
            <a:pPr marL="114300" indent="0">
              <a:spcBef>
                <a:spcPts val="400"/>
              </a:spcBef>
              <a:buNone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&lt;!DOCTYPE html&gt; </a:t>
            </a:r>
            <a:endParaRPr lang="en-US" sz="24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114300" indent="0">
              <a:spcBef>
                <a:spcPts val="400"/>
              </a:spcBef>
              <a:buNone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&lt;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html class="no-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</a:rPr>
              <a:t>js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"&gt; </a:t>
            </a:r>
            <a:endParaRPr lang="en-US" sz="24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114300" indent="0">
              <a:spcBef>
                <a:spcPts val="400"/>
              </a:spcBef>
              <a:buNone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&lt;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head&gt; </a:t>
            </a:r>
            <a:endParaRPr lang="en-US" sz="24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114300" indent="0">
              <a:spcBef>
                <a:spcPts val="400"/>
              </a:spcBef>
              <a:buNone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&lt;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meta charset="utf-8"&gt; </a:t>
            </a:r>
            <a:endParaRPr lang="en-US" sz="24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114300" indent="0">
              <a:spcBef>
                <a:spcPts val="400"/>
              </a:spcBef>
              <a:buNone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&lt;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title&gt;HTML 5 and CSS3 Test Page&lt;/title&gt; </a:t>
            </a:r>
            <a:endParaRPr lang="en-US" sz="24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114300" indent="0">
              <a:spcBef>
                <a:spcPts val="400"/>
              </a:spcBef>
              <a:buNone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&lt;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script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</a:rPr>
              <a:t>src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="modernizr-2.0.6.min.js"&gt;&lt;/script&gt; </a:t>
            </a:r>
            <a:endParaRPr lang="en-US" sz="24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114300" indent="0">
              <a:spcBef>
                <a:spcPts val="400"/>
              </a:spcBef>
              <a:buNone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&lt;/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head&gt;</a:t>
            </a:r>
            <a:endParaRPr lang="en-US" sz="2400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spcBef>
                <a:spcPts val="400"/>
              </a:spcBef>
            </a:pPr>
            <a:endParaRPr lang="en-US" sz="2800" dirty="0" smtClean="0"/>
          </a:p>
        </p:txBody>
      </p:sp>
      <p:sp>
        <p:nvSpPr>
          <p:cNvPr id="4" name="TextBox 3"/>
          <p:cNvSpPr txBox="1"/>
          <p:nvPr/>
        </p:nvSpPr>
        <p:spPr>
          <a:xfrm rot="5400000">
            <a:off x="6848977" y="1716072"/>
            <a:ext cx="39260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HTML5 Video Series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1100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Testing For Object &amp; Properties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809298"/>
            <a:ext cx="7620000" cy="4800600"/>
          </a:xfrm>
        </p:spPr>
        <p:txBody>
          <a:bodyPr>
            <a:normAutofit/>
          </a:bodyPr>
          <a:lstStyle/>
          <a:p>
            <a:pPr marL="114300" indent="0">
              <a:spcBef>
                <a:spcPts val="400"/>
              </a:spcBef>
              <a:buNone/>
            </a:pPr>
            <a:r>
              <a:rPr lang="en-US" sz="2400" dirty="0"/>
              <a:t>Modernizr creates </a:t>
            </a:r>
            <a:r>
              <a:rPr lang="en-US" sz="2400" dirty="0" smtClean="0"/>
              <a:t>properties for all of the features </a:t>
            </a:r>
            <a:r>
              <a:rPr lang="en-US" sz="2400" dirty="0"/>
              <a:t>that it tests for. You can refer </a:t>
            </a:r>
            <a:r>
              <a:rPr lang="en-US" sz="2400" dirty="0" smtClean="0"/>
              <a:t>to </a:t>
            </a:r>
            <a:r>
              <a:rPr lang="en-US" sz="2400" dirty="0"/>
              <a:t>these properties to check whether the browser supports the object </a:t>
            </a:r>
            <a:r>
              <a:rPr lang="en-US" sz="2400" dirty="0" smtClean="0"/>
              <a:t>and its </a:t>
            </a:r>
            <a:r>
              <a:rPr lang="en-US" sz="2400" dirty="0"/>
              <a:t>properties. </a:t>
            </a:r>
            <a:endParaRPr lang="en-US" sz="2400" dirty="0" smtClean="0"/>
          </a:p>
          <a:p>
            <a:pPr marL="114300" indent="0">
              <a:spcBef>
                <a:spcPts val="400"/>
              </a:spcBef>
              <a:buNone/>
            </a:pPr>
            <a:r>
              <a:rPr lang="en-US" sz="2400" dirty="0" smtClean="0"/>
              <a:t>Here is an example that checks to see if canvas is supported…</a:t>
            </a:r>
          </a:p>
          <a:p>
            <a:pPr marL="114300" indent="0">
              <a:spcBef>
                <a:spcPts val="400"/>
              </a:spcBef>
              <a:buNone/>
            </a:pPr>
            <a:endParaRPr lang="en-US" sz="2400" dirty="0"/>
          </a:p>
          <a:p>
            <a:pPr marL="114300" indent="0">
              <a:spcBef>
                <a:spcPts val="400"/>
              </a:spcBef>
              <a:buNone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if (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</a:rPr>
              <a:t>Modernizr.canvas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) { </a:t>
            </a:r>
            <a:endParaRPr lang="en-US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114300" indent="0">
              <a:spcBef>
                <a:spcPts val="400"/>
              </a:spcBef>
              <a:buNone/>
            </a:pP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	// Yes, canvas is supported</a:t>
            </a:r>
          </a:p>
          <a:p>
            <a:pPr marL="114300" indent="0">
              <a:spcBef>
                <a:spcPts val="400"/>
              </a:spcBef>
              <a:buNone/>
            </a:pP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}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else { </a:t>
            </a:r>
            <a:endParaRPr lang="en-US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114300" indent="0">
              <a:spcBef>
                <a:spcPts val="400"/>
              </a:spcBef>
              <a:buNone/>
            </a:pP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	// No, canvas is not supported</a:t>
            </a:r>
          </a:p>
          <a:p>
            <a:pPr marL="114300" indent="0">
              <a:spcBef>
                <a:spcPts val="400"/>
              </a:spcBef>
              <a:buNone/>
            </a:pP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}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 rot="5400000">
            <a:off x="6848977" y="1716072"/>
            <a:ext cx="39260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HTML5 Video Series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3742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Updated CSS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7620000" cy="4800600"/>
          </a:xfrm>
        </p:spPr>
        <p:txBody>
          <a:bodyPr>
            <a:normAutofit/>
          </a:bodyPr>
          <a:lstStyle/>
          <a:p>
            <a:pPr marL="114300" indent="0">
              <a:spcBef>
                <a:spcPts val="400"/>
              </a:spcBef>
              <a:buNone/>
            </a:pPr>
            <a:r>
              <a:rPr lang="en-US" sz="2000" dirty="0" smtClean="0"/>
              <a:t>For CSS3 able browsers, we can use new gradient properties such as linear-gradient. With Modernizr, we can use the no-</a:t>
            </a:r>
            <a:r>
              <a:rPr lang="en-US" sz="2000" dirty="0" err="1" smtClean="0"/>
              <a:t>js</a:t>
            </a:r>
            <a:r>
              <a:rPr lang="en-US" sz="2000" dirty="0" smtClean="0"/>
              <a:t> and no-</a:t>
            </a:r>
            <a:r>
              <a:rPr lang="en-US" sz="2000" dirty="0" err="1" smtClean="0"/>
              <a:t>cssgradients</a:t>
            </a:r>
            <a:r>
              <a:rPr lang="en-US" sz="2000" dirty="0" smtClean="0"/>
              <a:t> rule to tell a browser that does not support CSS3 gradients, to use a specified background image instead of just ignoring it..</a:t>
            </a:r>
          </a:p>
          <a:p>
            <a:pPr marL="114300" indent="0">
              <a:spcBef>
                <a:spcPts val="400"/>
              </a:spcBef>
              <a:buNone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marL="114300" indent="0">
              <a:spcBef>
                <a:spcPts val="400"/>
              </a:spcBef>
              <a:buNone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.no-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</a:rPr>
              <a:t>js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.glossy, .no-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</a:rPr>
              <a:t>cssgradients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.glossy { </a:t>
            </a:r>
            <a:endParaRPr lang="en-US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114300" indent="0">
              <a:spcBef>
                <a:spcPts val="400"/>
              </a:spcBef>
              <a:buNone/>
            </a:pP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	background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</a:rPr>
              <a:t>url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("glossybutton.png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");</a:t>
            </a:r>
          </a:p>
          <a:p>
            <a:pPr marL="114300" indent="0">
              <a:spcBef>
                <a:spcPts val="400"/>
              </a:spcBef>
              <a:buNone/>
            </a:pP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} </a:t>
            </a:r>
            <a:endParaRPr lang="en-US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114300" indent="0">
              <a:spcBef>
                <a:spcPts val="400"/>
              </a:spcBef>
              <a:buNone/>
            </a:pP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</a:rPr>
              <a:t>cssgradients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.glossy { </a:t>
            </a:r>
            <a:endParaRPr lang="en-US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114300" indent="0">
              <a:spcBef>
                <a:spcPts val="400"/>
              </a:spcBef>
              <a:buNone/>
            </a:pP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	background-image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: linear-gradient(top, #555, #333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);</a:t>
            </a:r>
          </a:p>
          <a:p>
            <a:pPr marL="114300" indent="0">
              <a:spcBef>
                <a:spcPts val="400"/>
              </a:spcBef>
              <a:buNone/>
            </a:pP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}</a:t>
            </a:r>
            <a:endParaRPr lang="en-US" sz="20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 rot="5400000">
            <a:off x="6848977" y="1716072"/>
            <a:ext cx="39260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HTML5 Video Series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43216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Drag and Drop Feature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809298"/>
            <a:ext cx="7620000" cy="480060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2800" dirty="0" smtClean="0"/>
              <a:t>HTML5 and Javascript allow us to "grab</a:t>
            </a:r>
            <a:r>
              <a:rPr lang="en-US" sz="2800" dirty="0"/>
              <a:t>" an object and drag it to a different </a:t>
            </a:r>
            <a:r>
              <a:rPr lang="en-US" sz="2800" dirty="0" smtClean="0"/>
              <a:t>location. In </a:t>
            </a:r>
            <a:r>
              <a:rPr lang="en-US" sz="2800" dirty="0"/>
              <a:t>HTML5, drag and drop is part of the standard, and any element can be draggable</a:t>
            </a:r>
            <a:r>
              <a:rPr lang="en-US" sz="2800" dirty="0" smtClean="0"/>
              <a:t>.</a:t>
            </a:r>
          </a:p>
          <a:p>
            <a:pPr marL="114300" indent="0">
              <a:buNone/>
            </a:pPr>
            <a:endParaRPr lang="en-US" sz="2800" dirty="0"/>
          </a:p>
          <a:p>
            <a:pPr marL="114300" indent="0">
              <a:buNone/>
            </a:pPr>
            <a:r>
              <a:rPr lang="en-US" sz="2800" dirty="0" smtClean="0"/>
              <a:t>IE</a:t>
            </a:r>
            <a:r>
              <a:rPr lang="en-US" sz="2800" dirty="0"/>
              <a:t> 9, Firefox, Opera 12, Chrome, and Safari 5 support drag and drop.</a:t>
            </a:r>
          </a:p>
          <a:p>
            <a:pPr marL="114300" indent="0">
              <a:spcBef>
                <a:spcPts val="400"/>
              </a:spcBef>
              <a:buNone/>
            </a:pPr>
            <a:endParaRPr lang="en-US" sz="3200" dirty="0" smtClean="0"/>
          </a:p>
        </p:txBody>
      </p:sp>
      <p:sp>
        <p:nvSpPr>
          <p:cNvPr id="4" name="TextBox 3"/>
          <p:cNvSpPr txBox="1"/>
          <p:nvPr/>
        </p:nvSpPr>
        <p:spPr>
          <a:xfrm rot="5400000">
            <a:off x="6848977" y="1716072"/>
            <a:ext cx="39260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HTML5 Video Series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82894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Drag And Drop Syntax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447800"/>
            <a:ext cx="7620000" cy="4800600"/>
          </a:xfrm>
        </p:spPr>
        <p:txBody>
          <a:bodyPr>
            <a:normAutofit/>
          </a:bodyPr>
          <a:lstStyle/>
          <a:p>
            <a:pPr marL="114300" indent="0">
              <a:spcBef>
                <a:spcPts val="400"/>
              </a:spcBef>
              <a:buNone/>
            </a:pPr>
            <a:r>
              <a:rPr lang="en-US" sz="2800" dirty="0" smtClean="0"/>
              <a:t>We need to set the “draggable” attribute to “true”</a:t>
            </a:r>
          </a:p>
          <a:p>
            <a:pPr marL="114300" indent="0">
              <a:spcBef>
                <a:spcPts val="400"/>
              </a:spcBef>
              <a:buNone/>
            </a:pP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&lt;</a:t>
            </a:r>
            <a:r>
              <a:rPr lang="en-US" sz="2800" dirty="0" err="1">
                <a:solidFill>
                  <a:schemeClr val="bg1">
                    <a:lumMod val="50000"/>
                  </a:schemeClr>
                </a:solidFill>
              </a:rPr>
              <a:t>img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 draggable="true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"&gt;</a:t>
            </a:r>
          </a:p>
          <a:p>
            <a:pPr marL="114300" indent="0">
              <a:spcBef>
                <a:spcPts val="400"/>
              </a:spcBef>
              <a:buNone/>
            </a:pPr>
            <a:endParaRPr lang="en-US" sz="28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114300" indent="0">
              <a:spcBef>
                <a:spcPts val="400"/>
              </a:spcBef>
              <a:buNone/>
            </a:pPr>
            <a:r>
              <a:rPr lang="en-US" sz="2800" dirty="0"/>
              <a:t>We specify what we want to drag with ondragstart and the setData() </a:t>
            </a:r>
            <a:r>
              <a:rPr lang="en-US" sz="2800" dirty="0" smtClean="0"/>
              <a:t>function</a:t>
            </a:r>
          </a:p>
          <a:p>
            <a:pPr marL="114300" indent="0">
              <a:spcBef>
                <a:spcPts val="400"/>
              </a:spcBef>
              <a:buNone/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function drag(</a:t>
            </a:r>
            <a:r>
              <a:rPr lang="en-US" sz="2800" dirty="0" err="1">
                <a:solidFill>
                  <a:schemeClr val="bg1">
                    <a:lumMod val="50000"/>
                  </a:schemeClr>
                </a:solidFill>
              </a:rPr>
              <a:t>ev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){</a:t>
            </a:r>
            <a:b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	ev.dataTransfer.setData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("</a:t>
            </a:r>
            <a:r>
              <a:rPr lang="en-US" sz="2800" dirty="0" err="1">
                <a:solidFill>
                  <a:schemeClr val="bg1">
                    <a:lumMod val="50000"/>
                  </a:schemeClr>
                </a:solidFill>
              </a:rPr>
              <a:t>Text",ev.target.id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);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sz="24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 rot="5400000">
            <a:off x="6848977" y="1716072"/>
            <a:ext cx="39260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HTML5 Video Series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7753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1433</TotalTime>
  <Words>567</Words>
  <Application>Microsoft Office PowerPoint</Application>
  <PresentationFormat>On-screen Show (4:3)</PresentationFormat>
  <Paragraphs>90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Adjacency</vt:lpstr>
      <vt:lpstr>Chapter 4: Feature Detection &amp; Drag and Drop</vt:lpstr>
      <vt:lpstr>What Is Feature Detection?</vt:lpstr>
      <vt:lpstr>Modernizr</vt:lpstr>
      <vt:lpstr>What Modernizr Detects</vt:lpstr>
      <vt:lpstr>How Do We Implement Modernizr?</vt:lpstr>
      <vt:lpstr>Testing For Object &amp; Properties</vt:lpstr>
      <vt:lpstr>Updated CSS</vt:lpstr>
      <vt:lpstr>Drag and Drop Feature</vt:lpstr>
      <vt:lpstr>Drag And Drop Syntax</vt:lpstr>
      <vt:lpstr>Drag And Drop Syntax 2</vt:lpstr>
      <vt:lpstr>Lets Dive In!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1: Intro to HTML</dc:title>
  <dc:creator>Brad</dc:creator>
  <cp:lastModifiedBy>Brad</cp:lastModifiedBy>
  <cp:revision>59</cp:revision>
  <dcterms:created xsi:type="dcterms:W3CDTF">2013-01-08T19:32:11Z</dcterms:created>
  <dcterms:modified xsi:type="dcterms:W3CDTF">2013-02-05T15:17:16Z</dcterms:modified>
</cp:coreProperties>
</file>