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8" r:id="rId2"/>
    <p:sldId id="257" r:id="rId3"/>
    <p:sldId id="280" r:id="rId4"/>
    <p:sldId id="269" r:id="rId5"/>
    <p:sldId id="279" r:id="rId6"/>
    <p:sldId id="275" r:id="rId7"/>
    <p:sldId id="276" r:id="rId8"/>
    <p:sldId id="277" r:id="rId9"/>
    <p:sldId id="278" r:id="rId10"/>
    <p:sldId id="262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50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F8130-71FB-40C5-B7E6-A4AA81254D20}" type="datetimeFigureOut">
              <a:rPr lang="en-US" smtClean="0"/>
              <a:t>2/7/2013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2ADD-7DBE-47F5-A9B8-083518F504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F8130-71FB-40C5-B7E6-A4AA81254D20}" type="datetimeFigureOut">
              <a:rPr lang="en-US" smtClean="0"/>
              <a:t>2/7/2013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2ADD-7DBE-47F5-A9B8-083518F504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F8130-71FB-40C5-B7E6-A4AA81254D20}" type="datetimeFigureOut">
              <a:rPr lang="en-US" smtClean="0"/>
              <a:t>2/7/2013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2ADD-7DBE-47F5-A9B8-083518F504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F8130-71FB-40C5-B7E6-A4AA81254D20}" type="datetimeFigureOut">
              <a:rPr lang="en-US" smtClean="0"/>
              <a:t>2/7/2013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2ADD-7DBE-47F5-A9B8-083518F504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F8130-71FB-40C5-B7E6-A4AA81254D20}" type="datetimeFigureOut">
              <a:rPr lang="en-US" smtClean="0"/>
              <a:t>2/7/2013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2ADD-7DBE-47F5-A9B8-083518F504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F8130-71FB-40C5-B7E6-A4AA81254D20}" type="datetimeFigureOut">
              <a:rPr lang="en-US" smtClean="0"/>
              <a:t>2/7/2013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2ADD-7DBE-47F5-A9B8-083518F504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F8130-71FB-40C5-B7E6-A4AA81254D20}" type="datetimeFigureOut">
              <a:rPr lang="en-US" smtClean="0"/>
              <a:t>2/7/2013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2ADD-7DBE-47F5-A9B8-083518F504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F8130-71FB-40C5-B7E6-A4AA81254D20}" type="datetimeFigureOut">
              <a:rPr lang="en-US" smtClean="0"/>
              <a:t>2/7/2013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2ADD-7DBE-47F5-A9B8-083518F504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F8130-71FB-40C5-B7E6-A4AA81254D20}" type="datetimeFigureOut">
              <a:rPr lang="en-US" smtClean="0"/>
              <a:t>2/7/2013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2ADD-7DBE-47F5-A9B8-083518F504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F8130-71FB-40C5-B7E6-A4AA81254D20}" type="datetimeFigureOut">
              <a:rPr lang="en-US" smtClean="0"/>
              <a:t>2/7/2013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2ADD-7DBE-47F5-A9B8-083518F504E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F8130-71FB-40C5-B7E6-A4AA81254D20}" type="datetimeFigureOut">
              <a:rPr lang="en-US" smtClean="0"/>
              <a:t>2/7/2013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0D2ADD-7DBE-47F5-A9B8-083518F504E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170D2ADD-7DBE-47F5-A9B8-083518F504E1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354F8130-71FB-40C5-B7E6-A4AA81254D20}" type="datetimeFigureOut">
              <a:rPr lang="en-US" smtClean="0"/>
              <a:t>2/7/2013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html/html5_geolocation.asp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2028846"/>
            <a:ext cx="7543800" cy="2593975"/>
          </a:xfrm>
        </p:spPr>
        <p:txBody>
          <a:bodyPr/>
          <a:lstStyle/>
          <a:p>
            <a:r>
              <a:rPr lang="en-US" dirty="0" smtClean="0"/>
              <a:t>Chapter </a:t>
            </a:r>
            <a:r>
              <a:rPr lang="en-US" dirty="0"/>
              <a:t>5</a:t>
            </a:r>
            <a:r>
              <a:rPr lang="en-US" dirty="0" smtClean="0"/>
              <a:t>: Using Geolocation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 rot="5400000">
            <a:off x="6848977" y="1716072"/>
            <a:ext cx="39260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HTML5 Video Series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6135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Lets Dive In!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 rot="5400000">
            <a:off x="6848977" y="1716072"/>
            <a:ext cx="39260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HTML5 Video Series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133600" y="2514600"/>
            <a:ext cx="7620000" cy="480060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4800" dirty="0" smtClean="0"/>
              <a:t>Start Coding!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759669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620000" cy="1143000"/>
          </a:xfrm>
        </p:spPr>
        <p:txBody>
          <a:bodyPr/>
          <a:lstStyle/>
          <a:p>
            <a:r>
              <a:rPr lang="en-US" dirty="0" smtClean="0"/>
              <a:t>What Is Geolocation?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38300"/>
            <a:ext cx="7620000" cy="4838700"/>
          </a:xfrm>
        </p:spPr>
        <p:txBody>
          <a:bodyPr>
            <a:noAutofit/>
          </a:bodyPr>
          <a:lstStyle/>
          <a:p>
            <a:pPr marL="114300" indent="0">
              <a:buNone/>
            </a:pPr>
            <a:r>
              <a:rPr lang="en-US" sz="2400" dirty="0" smtClean="0"/>
              <a:t>Geolocation is an HTML5 API that allows us to get the geographical location of a website user</a:t>
            </a:r>
          </a:p>
          <a:p>
            <a:pPr marL="114300" indent="0">
              <a:buNone/>
            </a:pPr>
            <a:endParaRPr lang="en-US" sz="2400" dirty="0"/>
          </a:p>
          <a:p>
            <a:pPr marL="114300" indent="0">
              <a:buNone/>
            </a:pPr>
            <a:r>
              <a:rPr lang="en-US" sz="2400" dirty="0" smtClean="0"/>
              <a:t>The user MUST approve before getting the users position. This usually happens via button and/or browser popup</a:t>
            </a:r>
          </a:p>
          <a:p>
            <a:pPr marL="114300" indent="0">
              <a:buNone/>
            </a:pPr>
            <a:endParaRPr lang="en-US" sz="2400" dirty="0"/>
          </a:p>
          <a:p>
            <a:pPr marL="114300" indent="0">
              <a:buNone/>
            </a:pPr>
            <a:r>
              <a:rPr lang="en-US" sz="2400" dirty="0" smtClean="0"/>
              <a:t>All of the latest versions of Chrome, Firefox, IE, Safari and Opera can use the geolocation feature of HTML5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 rot="5400000">
            <a:off x="6848977" y="1716072"/>
            <a:ext cx="39260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HTML5 Video Series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3058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620000" cy="1143000"/>
          </a:xfrm>
        </p:spPr>
        <p:txBody>
          <a:bodyPr/>
          <a:lstStyle/>
          <a:p>
            <a:r>
              <a:rPr lang="en-US" sz="4000" dirty="0" smtClean="0"/>
              <a:t>Some great uses of Geolocation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38300"/>
            <a:ext cx="7620000" cy="4838700"/>
          </a:xfrm>
        </p:spPr>
        <p:txBody>
          <a:bodyPr>
            <a:noAutofit/>
          </a:bodyPr>
          <a:lstStyle/>
          <a:p>
            <a:r>
              <a:rPr lang="en-US" sz="2000" dirty="0"/>
              <a:t>Public transportation </a:t>
            </a:r>
            <a:r>
              <a:rPr lang="en-US" sz="2000" dirty="0" smtClean="0"/>
              <a:t>websites </a:t>
            </a:r>
          </a:p>
          <a:p>
            <a:r>
              <a:rPr lang="en-US" sz="2000" dirty="0" smtClean="0"/>
              <a:t>Taxi and other transportation websites</a:t>
            </a:r>
            <a:endParaRPr lang="en-US" sz="2000" dirty="0"/>
          </a:p>
          <a:p>
            <a:r>
              <a:rPr lang="en-US" sz="2000" dirty="0" smtClean="0"/>
              <a:t>Calculate shipping costs on an Ecommerce site</a:t>
            </a:r>
            <a:endParaRPr lang="en-US" sz="2000" dirty="0"/>
          </a:p>
          <a:p>
            <a:r>
              <a:rPr lang="en-US" sz="2000" dirty="0" smtClean="0"/>
              <a:t>Travel </a:t>
            </a:r>
            <a:r>
              <a:rPr lang="en-US" sz="2000" dirty="0"/>
              <a:t>a</a:t>
            </a:r>
            <a:r>
              <a:rPr lang="en-US" sz="2000" dirty="0" smtClean="0"/>
              <a:t>ngency websites</a:t>
            </a:r>
            <a:endParaRPr lang="en-US" sz="2000" dirty="0"/>
          </a:p>
          <a:p>
            <a:r>
              <a:rPr lang="en-US" sz="2000" dirty="0"/>
              <a:t>Real estate </a:t>
            </a:r>
            <a:r>
              <a:rPr lang="en-US" sz="2000" dirty="0" smtClean="0"/>
              <a:t>websites</a:t>
            </a:r>
            <a:endParaRPr lang="en-US" sz="2000" dirty="0"/>
          </a:p>
          <a:p>
            <a:r>
              <a:rPr lang="en-US" sz="2000" dirty="0"/>
              <a:t>Movie </a:t>
            </a:r>
            <a:r>
              <a:rPr lang="en-US" sz="2000" dirty="0" smtClean="0"/>
              <a:t>theater websites </a:t>
            </a:r>
            <a:r>
              <a:rPr lang="en-US" sz="2000" dirty="0"/>
              <a:t>can </a:t>
            </a:r>
            <a:r>
              <a:rPr lang="en-US" sz="2000" dirty="0" smtClean="0"/>
              <a:t>find movies playing nearby</a:t>
            </a:r>
          </a:p>
          <a:p>
            <a:r>
              <a:rPr lang="en-US" sz="2000" dirty="0" smtClean="0"/>
              <a:t>Online gaming</a:t>
            </a:r>
            <a:endParaRPr lang="en-US" sz="2000" dirty="0"/>
          </a:p>
          <a:p>
            <a:r>
              <a:rPr lang="en-US" sz="2000" dirty="0" smtClean="0"/>
              <a:t>Local headlines </a:t>
            </a:r>
            <a:r>
              <a:rPr lang="en-US" sz="2000" dirty="0"/>
              <a:t>and weather on their front page.</a:t>
            </a:r>
          </a:p>
          <a:p>
            <a:r>
              <a:rPr lang="en-US" sz="2000" dirty="0" smtClean="0"/>
              <a:t>Job </a:t>
            </a:r>
            <a:r>
              <a:rPr lang="en-US" sz="2000" dirty="0"/>
              <a:t>postings can automatically include </a:t>
            </a:r>
            <a:r>
              <a:rPr lang="en-US" sz="2000" dirty="0" smtClean="0"/>
              <a:t>commute times</a:t>
            </a:r>
          </a:p>
          <a:p>
            <a:r>
              <a:rPr lang="en-US" sz="2000" dirty="0" smtClean="0"/>
              <a:t>The possibilities are </a:t>
            </a:r>
            <a:r>
              <a:rPr lang="en-US" sz="2000" b="1" dirty="0" smtClean="0"/>
              <a:t>endless!</a:t>
            </a:r>
            <a:endParaRPr lang="en-US" sz="2000" b="1" dirty="0"/>
          </a:p>
          <a:p>
            <a:pPr marL="114300" indent="0">
              <a:buNone/>
            </a:pP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 rot="5400000">
            <a:off x="6848977" y="1716072"/>
            <a:ext cx="39260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HTML5 Video Series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1126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620000" cy="1143000"/>
          </a:xfrm>
        </p:spPr>
        <p:txBody>
          <a:bodyPr/>
          <a:lstStyle/>
          <a:p>
            <a:r>
              <a:rPr lang="en-US" dirty="0" smtClean="0"/>
              <a:t>How It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1975"/>
            <a:ext cx="7924800" cy="5256025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2800" b="1" dirty="0" smtClean="0"/>
              <a:t>Geolocation works by scanning common </a:t>
            </a:r>
            <a:r>
              <a:rPr lang="en-US" sz="2800" b="1" dirty="0"/>
              <a:t>sources of location information </a:t>
            </a:r>
            <a:r>
              <a:rPr lang="en-US" sz="2800" b="1" dirty="0" smtClean="0"/>
              <a:t>which include the following…</a:t>
            </a:r>
          </a:p>
          <a:p>
            <a:pPr marL="114300" indent="0">
              <a:buNone/>
            </a:pPr>
            <a:endParaRPr lang="en-US" sz="2800" b="1" dirty="0" smtClean="0"/>
          </a:p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</a:rPr>
              <a:t>Global </a:t>
            </a:r>
            <a:r>
              <a:rPr lang="en-US" sz="2400" b="1" dirty="0">
                <a:solidFill>
                  <a:schemeClr val="bg1">
                    <a:lumMod val="50000"/>
                  </a:schemeClr>
                </a:solidFill>
              </a:rPr>
              <a:t>Positioning System (GPS) </a:t>
            </a: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</a:rPr>
              <a:t>– Most Accurate</a:t>
            </a:r>
            <a:endParaRPr lang="en-US" sz="24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</a:rPr>
              <a:t>Network Signals - IP </a:t>
            </a:r>
            <a:r>
              <a:rPr lang="en-US" sz="2400" b="1" dirty="0">
                <a:solidFill>
                  <a:schemeClr val="bg1">
                    <a:lumMod val="50000"/>
                  </a:schemeClr>
                </a:solidFill>
              </a:rPr>
              <a:t>address, RFID, WiFi and Bluetooth MAC </a:t>
            </a: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</a:rPr>
              <a:t>addresses</a:t>
            </a:r>
          </a:p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</a:rPr>
              <a:t>GSM/CDMA </a:t>
            </a:r>
            <a:r>
              <a:rPr lang="en-US" sz="2400" b="1" dirty="0">
                <a:solidFill>
                  <a:schemeClr val="bg1">
                    <a:lumMod val="50000"/>
                  </a:schemeClr>
                </a:solidFill>
              </a:rPr>
              <a:t>cell </a:t>
            </a: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</a:rPr>
              <a:t>IDs</a:t>
            </a:r>
          </a:p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</a:rPr>
              <a:t>User Input</a:t>
            </a:r>
            <a:endParaRPr 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 rot="5400000">
            <a:off x="6848977" y="1716072"/>
            <a:ext cx="39260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HTML5 Video Series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4660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620000" cy="1143000"/>
          </a:xfrm>
        </p:spPr>
        <p:txBody>
          <a:bodyPr/>
          <a:lstStyle/>
          <a:p>
            <a:r>
              <a:rPr lang="en-US" sz="4000" dirty="0" smtClean="0"/>
              <a:t>Checking for Geolocation Support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1975"/>
            <a:ext cx="7924800" cy="5256025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2400" dirty="0"/>
              <a:t>The API </a:t>
            </a:r>
            <a:r>
              <a:rPr lang="en-US" sz="2400" dirty="0" smtClean="0"/>
              <a:t>offers a very handy function to detect for Geolocation support in browsers…</a:t>
            </a:r>
          </a:p>
          <a:p>
            <a:pPr marL="114300" indent="0">
              <a:buNone/>
            </a:pPr>
            <a:endParaRPr lang="en-US" sz="2400" b="1" dirty="0" smtClean="0"/>
          </a:p>
          <a:p>
            <a:pPr marL="114300" indent="0">
              <a:buNone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if (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</a:rPr>
              <a:t>navigator.geolocation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) {</a:t>
            </a:r>
            <a:br>
              <a:rPr lang="en-US" sz="24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 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	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// do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stuff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sz="24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}</a:t>
            </a:r>
            <a:endParaRPr lang="en-US" sz="24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114300" indent="0">
              <a:buNone/>
            </a:pPr>
            <a:endParaRPr lang="en-US" sz="2400" dirty="0"/>
          </a:p>
          <a:p>
            <a:pPr marL="114300" indent="0">
              <a:buNone/>
            </a:pPr>
            <a:r>
              <a:rPr lang="en-US" sz="2400" dirty="0" smtClean="0"/>
              <a:t>You can also check for Geolocation using the “Modernizr” script that we used in earlier sections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 rot="5400000">
            <a:off x="6848977" y="1716072"/>
            <a:ext cx="39260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HTML5 Video Series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103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620000" cy="1143000"/>
          </a:xfrm>
        </p:spPr>
        <p:txBody>
          <a:bodyPr/>
          <a:lstStyle/>
          <a:p>
            <a:r>
              <a:rPr lang="en-US" dirty="0"/>
              <a:t>getCurrentPosition</a:t>
            </a:r>
            <a:r>
              <a:rPr lang="en-US" dirty="0" smtClean="0"/>
              <a:t>( 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 rot="5400000">
            <a:off x="6848977" y="1716072"/>
            <a:ext cx="39260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HTML5 Video Series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38200" y="1752600"/>
            <a:ext cx="69342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The getCurrentPosition</a:t>
            </a:r>
            <a:r>
              <a:rPr lang="en-US" sz="2400" dirty="0"/>
              <a:t> </a:t>
            </a:r>
            <a:r>
              <a:rPr lang="en-US" sz="2400" dirty="0" smtClean="0"/>
              <a:t>API is the main method using geolocation. It </a:t>
            </a:r>
            <a:r>
              <a:rPr lang="en-US" sz="2400" dirty="0"/>
              <a:t>retrieves the current geographic location of the </a:t>
            </a:r>
            <a:r>
              <a:rPr lang="en-US" sz="2400" dirty="0" smtClean="0"/>
              <a:t>users device</a:t>
            </a:r>
            <a:r>
              <a:rPr lang="en-US" sz="2400" dirty="0"/>
              <a:t>. The location is expressed as a set of geographic coordinates together with information about heading and speed. The location information is returned in a Position object</a:t>
            </a:r>
            <a:r>
              <a:rPr lang="en-US" sz="2400" dirty="0" smtClean="0"/>
              <a:t>.</a:t>
            </a:r>
          </a:p>
          <a:p>
            <a:endParaRPr lang="en-US" sz="2400" dirty="0"/>
          </a:p>
          <a:p>
            <a:r>
              <a:rPr lang="en-US" sz="2400" dirty="0" smtClean="0"/>
              <a:t>Syntax:</a:t>
            </a:r>
          </a:p>
          <a:p>
            <a:endParaRPr lang="en-US" sz="2400" dirty="0"/>
          </a:p>
          <a:p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3850414"/>
              </p:ext>
            </p:extLst>
          </p:nvPr>
        </p:nvGraphicFramePr>
        <p:xfrm>
          <a:off x="1080655" y="4953000"/>
          <a:ext cx="6705600" cy="369570"/>
        </p:xfrm>
        <a:graphic>
          <a:graphicData uri="http://schemas.openxmlformats.org/drawingml/2006/table">
            <a:tbl>
              <a:tblPr/>
              <a:tblGrid>
                <a:gridCol w="6705600"/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  <a:latin typeface="verdana"/>
                        </a:rPr>
                        <a:t>getCurrentPosition(showLocation, ErrorHandler, options);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629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getCurrentPosition( </a:t>
            </a:r>
            <a:r>
              <a:rPr lang="en-US" sz="3600" dirty="0" smtClean="0"/>
              <a:t>) Parameters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1975"/>
            <a:ext cx="7620000" cy="4800600"/>
          </a:xfrm>
        </p:spPr>
        <p:txBody>
          <a:bodyPr>
            <a:normAutofit/>
          </a:bodyPr>
          <a:lstStyle/>
          <a:p>
            <a:r>
              <a:rPr lang="en-US" sz="2400" b="1" dirty="0"/>
              <a:t>showLocation</a:t>
            </a:r>
            <a:r>
              <a:rPr lang="en-US" sz="2400" dirty="0"/>
              <a:t> : </a:t>
            </a:r>
            <a:r>
              <a:rPr lang="en-US" sz="2400" dirty="0" smtClean="0"/>
              <a:t>Defines the </a:t>
            </a:r>
            <a:r>
              <a:rPr lang="en-US" sz="2400" dirty="0"/>
              <a:t>callback method that </a:t>
            </a:r>
            <a:r>
              <a:rPr lang="en-US" sz="2400" dirty="0" smtClean="0"/>
              <a:t>retrieves location </a:t>
            </a:r>
            <a:r>
              <a:rPr lang="en-US" sz="2400" dirty="0"/>
              <a:t>information. </a:t>
            </a:r>
            <a:endParaRPr lang="en-US" sz="2400" dirty="0" smtClean="0"/>
          </a:p>
          <a:p>
            <a:r>
              <a:rPr lang="en-US" sz="2400" b="1" dirty="0" smtClean="0"/>
              <a:t>ErrorHandler(Optional)</a:t>
            </a:r>
            <a:r>
              <a:rPr lang="en-US" sz="2400" dirty="0"/>
              <a:t> : </a:t>
            </a:r>
            <a:r>
              <a:rPr lang="en-US" sz="2400" dirty="0" smtClean="0"/>
              <a:t>Defines </a:t>
            </a:r>
            <a:r>
              <a:rPr lang="en-US" sz="2400" dirty="0"/>
              <a:t>the callback method that is invoked when an error occurs in processing the asynchronous call. </a:t>
            </a:r>
            <a:endParaRPr lang="en-US" sz="2400" dirty="0" smtClean="0"/>
          </a:p>
          <a:p>
            <a:r>
              <a:rPr lang="en-US" sz="2400" b="1" dirty="0" smtClean="0"/>
              <a:t>options</a:t>
            </a:r>
            <a:r>
              <a:rPr lang="en-US" sz="2400" dirty="0"/>
              <a:t> </a:t>
            </a:r>
            <a:r>
              <a:rPr lang="en-US" sz="2400" b="1" dirty="0" smtClean="0"/>
              <a:t>(Optional): </a:t>
            </a:r>
            <a:r>
              <a:rPr lang="en-US" sz="2400" dirty="0" smtClean="0"/>
              <a:t>Defines a </a:t>
            </a:r>
            <a:r>
              <a:rPr lang="en-US" sz="2400" dirty="0"/>
              <a:t>set of options for retrieving the location information</a:t>
            </a:r>
            <a:r>
              <a:rPr lang="en-US" sz="2400" dirty="0" smtClean="0"/>
              <a:t>.</a:t>
            </a:r>
          </a:p>
          <a:p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 rot="5400000">
            <a:off x="6848977" y="1716072"/>
            <a:ext cx="39260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HTML5 Video Series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04453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getCurrentPosition( </a:t>
            </a:r>
            <a:r>
              <a:rPr lang="en-US" sz="3600" dirty="0" smtClean="0"/>
              <a:t>) Return Values</a:t>
            </a:r>
            <a:endParaRPr lang="en-US" sz="3600" b="1" dirty="0"/>
          </a:p>
        </p:txBody>
      </p:sp>
      <p:sp>
        <p:nvSpPr>
          <p:cNvPr id="4" name="TextBox 3"/>
          <p:cNvSpPr txBox="1"/>
          <p:nvPr/>
        </p:nvSpPr>
        <p:spPr>
          <a:xfrm rot="5400000">
            <a:off x="6848977" y="1716072"/>
            <a:ext cx="39260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HTML5 Video Series</a:t>
            </a:r>
            <a:endParaRPr lang="en-US" sz="3600" dirty="0">
              <a:solidFill>
                <a:schemeClr val="bg1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0855399"/>
              </p:ext>
            </p:extLst>
          </p:nvPr>
        </p:nvGraphicFramePr>
        <p:xfrm>
          <a:off x="1241682" y="1524000"/>
          <a:ext cx="6051036" cy="4896556"/>
        </p:xfrm>
        <a:graphic>
          <a:graphicData uri="http://schemas.openxmlformats.org/drawingml/2006/table">
            <a:tbl>
              <a:tblPr/>
              <a:tblGrid>
                <a:gridCol w="3025518"/>
                <a:gridCol w="3025518"/>
              </a:tblGrid>
              <a:tr h="661458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  <a:latin typeface="verdana"/>
                        </a:rPr>
                        <a:t>coords.latitude</a:t>
                      </a:r>
                    </a:p>
                  </a:txBody>
                  <a:tcPr marL="41905" marR="41905" marT="58667" marB="58667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  <a:latin typeface="verdana"/>
                        </a:rPr>
                        <a:t>The latitude as a decimal number</a:t>
                      </a:r>
                    </a:p>
                  </a:txBody>
                  <a:tcPr marL="41905" marR="41905" marT="58667" marB="58667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00075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  <a:latin typeface="verdana"/>
                        </a:rPr>
                        <a:t>coords.longitude</a:t>
                      </a:r>
                    </a:p>
                  </a:txBody>
                  <a:tcPr marL="41905" marR="41905" marT="58667" marB="58667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  <a:latin typeface="verdana"/>
                        </a:rPr>
                        <a:t>The longitude as a decimal number</a:t>
                      </a:r>
                    </a:p>
                  </a:txBody>
                  <a:tcPr marL="41905" marR="41905" marT="58667" marB="58667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</a:tr>
              <a:tr h="358704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  <a:latin typeface="verdana"/>
                        </a:rPr>
                        <a:t>coords.accuracy</a:t>
                      </a:r>
                    </a:p>
                  </a:txBody>
                  <a:tcPr marL="41905" marR="41905" marT="58667" marB="58667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  <a:latin typeface="verdana"/>
                        </a:rPr>
                        <a:t>The accuracy of position</a:t>
                      </a:r>
                    </a:p>
                  </a:txBody>
                  <a:tcPr marL="41905" marR="41905" marT="58667" marB="58667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00075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  <a:latin typeface="verdana"/>
                        </a:rPr>
                        <a:t>coords.altitude</a:t>
                      </a:r>
                    </a:p>
                  </a:txBody>
                  <a:tcPr marL="41905" marR="41905" marT="58667" marB="58667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  <a:latin typeface="verdana"/>
                        </a:rPr>
                        <a:t>The altitude in meters above the mean sea level</a:t>
                      </a:r>
                    </a:p>
                  </a:txBody>
                  <a:tcPr marL="41905" marR="41905" marT="58667" marB="58667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</a:tr>
              <a:tr h="600075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  <a:latin typeface="verdana"/>
                        </a:rPr>
                        <a:t>coords.altitudeAccuracy</a:t>
                      </a:r>
                    </a:p>
                  </a:txBody>
                  <a:tcPr marL="41905" marR="41905" marT="58667" marB="58667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  <a:latin typeface="verdana"/>
                        </a:rPr>
                        <a:t>The altitude accuracy of position</a:t>
                      </a:r>
                    </a:p>
                  </a:txBody>
                  <a:tcPr marL="41905" marR="41905" marT="58667" marB="58667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41446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  <a:latin typeface="verdana"/>
                        </a:rPr>
                        <a:t>coords.heading</a:t>
                      </a:r>
                    </a:p>
                  </a:txBody>
                  <a:tcPr marL="41905" marR="41905" marT="58667" marB="58667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  <a:latin typeface="verdana"/>
                        </a:rPr>
                        <a:t>The heading </a:t>
                      </a:r>
                      <a:r>
                        <a:rPr lang="en-US" sz="1600" u="sng">
                          <a:solidFill>
                            <a:srgbClr val="000000"/>
                          </a:solidFill>
                          <a:effectLst/>
                          <a:latin typeface="verdana"/>
                          <a:hlinkClick r:id="rId2" tooltip="Click to Continue &gt; by Coupon Companion Plugin"/>
                        </a:rPr>
                        <a:t>as degrees</a:t>
                      </a:r>
                      <a:r>
                        <a:rPr lang="en-US" sz="1600">
                          <a:effectLst/>
                          <a:latin typeface="verdana"/>
                        </a:rPr>
                        <a:t> clockwise from North</a:t>
                      </a:r>
                    </a:p>
                  </a:txBody>
                  <a:tcPr marL="41905" marR="41905" marT="58667" marB="58667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</a:tr>
              <a:tr h="600075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  <a:latin typeface="verdana"/>
                        </a:rPr>
                        <a:t>coords.speed</a:t>
                      </a:r>
                    </a:p>
                  </a:txBody>
                  <a:tcPr marL="41905" marR="41905" marT="58667" marB="58667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  <a:latin typeface="verdana"/>
                        </a:rPr>
                        <a:t>The speed in meters per second</a:t>
                      </a:r>
                    </a:p>
                  </a:txBody>
                  <a:tcPr marL="41905" marR="41905" marT="58667" marB="58667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00075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  <a:latin typeface="verdana"/>
                        </a:rPr>
                        <a:t>timestamp</a:t>
                      </a:r>
                    </a:p>
                  </a:txBody>
                  <a:tcPr marL="41905" marR="41905" marT="58667" marB="58667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  <a:latin typeface="verdana"/>
                        </a:rPr>
                        <a:t>The date/time of the </a:t>
                      </a:r>
                      <a:r>
                        <a:rPr lang="en-US" sz="1600" dirty="0" err="1">
                          <a:effectLst/>
                          <a:latin typeface="verdana"/>
                        </a:rPr>
                        <a:t>respons</a:t>
                      </a:r>
                      <a:endParaRPr lang="en-US" sz="1600" dirty="0">
                        <a:effectLst/>
                        <a:latin typeface="verdana"/>
                      </a:endParaRPr>
                    </a:p>
                  </a:txBody>
                  <a:tcPr marL="41905" marR="41905" marT="58667" marB="58667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32632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Presenting The Location</a:t>
            </a:r>
            <a:endParaRPr lang="en-US" sz="3600" b="1" dirty="0"/>
          </a:p>
        </p:txBody>
      </p:sp>
      <p:sp>
        <p:nvSpPr>
          <p:cNvPr id="4" name="TextBox 3"/>
          <p:cNvSpPr txBox="1"/>
          <p:nvPr/>
        </p:nvSpPr>
        <p:spPr>
          <a:xfrm rot="5400000">
            <a:off x="6848977" y="1716072"/>
            <a:ext cx="39260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HTML5 Video Series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3400" y="1296412"/>
            <a:ext cx="7620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 can present location info to the user in 2 ways -</a:t>
            </a:r>
            <a:r>
              <a:rPr lang="en-US" sz="2400" dirty="0"/>
              <a:t> </a:t>
            </a:r>
            <a:r>
              <a:rPr lang="en-US" sz="2400" b="1" dirty="0"/>
              <a:t>geodetic and </a:t>
            </a:r>
            <a:r>
              <a:rPr lang="en-US" sz="2400" b="1" dirty="0" smtClean="0"/>
              <a:t>civil </a:t>
            </a:r>
            <a:r>
              <a:rPr lang="en-US" sz="2400" dirty="0"/>
              <a:t>: </a:t>
            </a:r>
            <a:endParaRPr lang="en-US" sz="2400" dirty="0" smtClean="0"/>
          </a:p>
          <a:p>
            <a:endParaRPr lang="en-US" dirty="0"/>
          </a:p>
          <a:p>
            <a:pPr marL="457200" indent="-457200">
              <a:buAutoNum type="arabicPeriod"/>
            </a:pPr>
            <a:r>
              <a:rPr lang="en-US" dirty="0" smtClean="0"/>
              <a:t>The </a:t>
            </a:r>
            <a:r>
              <a:rPr lang="en-US" dirty="0"/>
              <a:t>geodetic way of describing position refers directly to latitude and longitude. </a:t>
            </a:r>
            <a:endParaRPr lang="en-US" dirty="0" smtClean="0"/>
          </a:p>
          <a:p>
            <a:pPr marL="457200" indent="-457200">
              <a:buAutoNum type="arabicPeriod"/>
            </a:pPr>
            <a:r>
              <a:rPr lang="en-US" dirty="0" smtClean="0"/>
              <a:t>The </a:t>
            </a:r>
            <a:r>
              <a:rPr lang="en-US" dirty="0"/>
              <a:t>civic representation of location data is a more human readable and understandable format</a:t>
            </a:r>
            <a:r>
              <a:rPr lang="en-US" dirty="0" smtClean="0"/>
              <a:t>.</a:t>
            </a:r>
          </a:p>
          <a:p>
            <a:pPr marL="457200" indent="-457200">
              <a:buAutoNum type="arabicPeriod"/>
            </a:pPr>
            <a:endParaRPr lang="en-US" dirty="0"/>
          </a:p>
          <a:p>
            <a:r>
              <a:rPr lang="en-US" dirty="0"/>
              <a:t>Each </a:t>
            </a:r>
            <a:r>
              <a:rPr lang="en-US" dirty="0" smtClean="0"/>
              <a:t>attribute/</a:t>
            </a:r>
            <a:r>
              <a:rPr lang="en-US" dirty="0" err="1" smtClean="0"/>
              <a:t>param</a:t>
            </a:r>
            <a:r>
              <a:rPr lang="en-US" dirty="0" smtClean="0"/>
              <a:t>  </a:t>
            </a:r>
            <a:r>
              <a:rPr lang="en-US" dirty="0"/>
              <a:t>has both a geodetic representation and a civic representation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7973370"/>
              </p:ext>
            </p:extLst>
          </p:nvPr>
        </p:nvGraphicFramePr>
        <p:xfrm>
          <a:off x="1285875" y="4564380"/>
          <a:ext cx="5876925" cy="1988820"/>
        </p:xfrm>
        <a:graphic>
          <a:graphicData uri="http://schemas.openxmlformats.org/drawingml/2006/table">
            <a:tbl>
              <a:tblPr/>
              <a:tblGrid>
                <a:gridCol w="1958975"/>
                <a:gridCol w="1958975"/>
                <a:gridCol w="1958975"/>
              </a:tblGrid>
              <a:tr h="0"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  <a:latin typeface="inherit"/>
                        </a:rPr>
                        <a:t>Attribute</a:t>
                      </a:r>
                      <a:endParaRPr lang="en-US" dirty="0">
                        <a:effectLst/>
                        <a:latin typeface="inherit"/>
                      </a:endParaRP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  <a:latin typeface="inherit"/>
                        </a:rPr>
                        <a:t>Geodetic</a:t>
                      </a:r>
                      <a:endParaRPr lang="en-US" dirty="0">
                        <a:effectLst/>
                        <a:latin typeface="inherit"/>
                      </a:endParaRP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  <a:latin typeface="inherit"/>
                        </a:rPr>
                        <a:t>Civic</a:t>
                      </a:r>
                      <a:endParaRPr lang="en-US">
                        <a:effectLst/>
                        <a:latin typeface="inherit"/>
                      </a:endParaRP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inherit"/>
                        </a:rPr>
                        <a:t>Position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inherit"/>
                        </a:rPr>
                        <a:t>59.3, 18.6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inherit"/>
                        </a:rPr>
                        <a:t>Stockholm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inherit"/>
                        </a:rPr>
                        <a:t>Elevation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inherit"/>
                        </a:rPr>
                        <a:t>10 meters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inherit"/>
                        </a:rPr>
                        <a:t>4</a:t>
                      </a:r>
                      <a:r>
                        <a:rPr lang="en-US" baseline="30000">
                          <a:effectLst/>
                          <a:latin typeface="inherit"/>
                        </a:rPr>
                        <a:t>th</a:t>
                      </a:r>
                      <a:r>
                        <a:rPr lang="en-US">
                          <a:effectLst/>
                          <a:latin typeface="inherit"/>
                        </a:rPr>
                        <a:t> floor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inherit"/>
                        </a:rPr>
                        <a:t>Heading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inherit"/>
                        </a:rPr>
                        <a:t>234 degrees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inherit"/>
                        </a:rPr>
                        <a:t>To the city center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inherit"/>
                        </a:rPr>
                        <a:t>Speed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inherit"/>
                        </a:rPr>
                        <a:t>5 km / h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inherit"/>
                        </a:rPr>
                        <a:t>Walking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inherit"/>
                        </a:rPr>
                        <a:t>Orientation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  <a:latin typeface="inherit"/>
                        </a:rPr>
                        <a:t>45 degrees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  <a:latin typeface="inherit"/>
                        </a:rPr>
                        <a:t>North-East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81509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1546</TotalTime>
  <Words>436</Words>
  <Application>Microsoft Office PowerPoint</Application>
  <PresentationFormat>On-screen Show (4:3)</PresentationFormat>
  <Paragraphs>94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Adjacency</vt:lpstr>
      <vt:lpstr>Chapter 5: Using Geolocation</vt:lpstr>
      <vt:lpstr>What Is Geolocation?</vt:lpstr>
      <vt:lpstr>Some great uses of Geolocation</vt:lpstr>
      <vt:lpstr>How It Works</vt:lpstr>
      <vt:lpstr>Checking for Geolocation Support</vt:lpstr>
      <vt:lpstr>getCurrentPosition( )</vt:lpstr>
      <vt:lpstr>getCurrentPosition( ) Parameters</vt:lpstr>
      <vt:lpstr>getCurrentPosition( ) Return Values</vt:lpstr>
      <vt:lpstr>Presenting The Location</vt:lpstr>
      <vt:lpstr>Lets Dive In!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1: Intro to HTML</dc:title>
  <dc:creator>Brad</dc:creator>
  <cp:lastModifiedBy>Brad</cp:lastModifiedBy>
  <cp:revision>77</cp:revision>
  <dcterms:created xsi:type="dcterms:W3CDTF">2013-01-08T19:32:11Z</dcterms:created>
  <dcterms:modified xsi:type="dcterms:W3CDTF">2013-02-07T15:51:34Z</dcterms:modified>
</cp:coreProperties>
</file>