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Bree Serif"/>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BreeSerif-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d77c80ff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d77c80ff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d794a28a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d794a28a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77c80ff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77c80ff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d77c80ff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d77c80f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d77c80ff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77c80ff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Georgia"/>
                <a:ea typeface="Georgia"/>
                <a:cs typeface="Georgia"/>
                <a:sym typeface="Georgia"/>
              </a:rPr>
              <a:t>1)It helps to handle skewed data and after transformation, the distribution becomes more approximate to normal.</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d77c80ff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d77c80ff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d794a28a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d794a28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d77c80ff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d77c80ff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d77c80ff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d77c80ff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highlight>
                  <a:schemeClr val="dk1"/>
                </a:highlight>
              </a:rPr>
              <a:t>(i.e., “the”, “a”, “is”)</a:t>
            </a:r>
            <a:endParaRPr sz="1600">
              <a:solidFill>
                <a:schemeClr val="lt2"/>
              </a:solidFill>
              <a:highlight>
                <a:schemeClr val="dk1"/>
              </a:highlight>
            </a:endParaRPr>
          </a:p>
          <a:p>
            <a:pPr indent="0" lvl="0" marL="0" rtl="0" algn="l">
              <a:spcBef>
                <a:spcPts val="0"/>
              </a:spcBef>
              <a:spcAft>
                <a:spcPts val="0"/>
              </a:spcAft>
              <a:buNone/>
            </a:pPr>
            <a:r>
              <a:t/>
            </a:r>
            <a:endParaRPr sz="1600">
              <a:solidFill>
                <a:schemeClr val="lt2"/>
              </a:solidFill>
              <a:highlight>
                <a:schemeClr val="dk1"/>
              </a:highlight>
            </a:endParaRPr>
          </a:p>
          <a:p>
            <a:pPr indent="0" lvl="0" marL="0" rtl="0" algn="l">
              <a:spcBef>
                <a:spcPts val="0"/>
              </a:spcBef>
              <a:spcAft>
                <a:spcPts val="0"/>
              </a:spcAft>
              <a:buNone/>
            </a:pPr>
            <a:r>
              <a:rPr lang="en" sz="1050">
                <a:highlight>
                  <a:srgbClr val="FFFFFF"/>
                </a:highlight>
              </a:rPr>
              <a:t>TF-IDF are word frequency scores that try to highlight words that are more interesting, e.g. frequent in a document but not across documents. The higher the TFIDF score, the rarer the term is. For instance, in a Mortgage complaint the word </a:t>
            </a:r>
            <a:r>
              <a:rPr i="1" lang="en" sz="1050">
                <a:highlight>
                  <a:srgbClr val="FFFFFF"/>
                </a:highlight>
              </a:rPr>
              <a:t>mortgage</a:t>
            </a:r>
            <a:r>
              <a:rPr lang="en" sz="1050">
                <a:highlight>
                  <a:srgbClr val="FFFFFF"/>
                </a:highlight>
              </a:rPr>
              <a:t> would be mentioned fairly often. However, if we look at other complaints, </a:t>
            </a:r>
            <a:r>
              <a:rPr i="1" lang="en" sz="1050">
                <a:highlight>
                  <a:srgbClr val="FFFFFF"/>
                </a:highlight>
              </a:rPr>
              <a:t>mortgage</a:t>
            </a:r>
            <a:r>
              <a:rPr lang="en" sz="1050">
                <a:highlight>
                  <a:srgbClr val="FFFFFF"/>
                </a:highlight>
              </a:rPr>
              <a:t> probably would not show up in many of them. We can infer that </a:t>
            </a:r>
            <a:r>
              <a:rPr i="1" lang="en" sz="1050">
                <a:highlight>
                  <a:srgbClr val="FFFFFF"/>
                </a:highlight>
              </a:rPr>
              <a:t>mortgage</a:t>
            </a:r>
            <a:r>
              <a:rPr lang="en" sz="1050">
                <a:highlight>
                  <a:srgbClr val="FFFFFF"/>
                </a:highlight>
              </a:rPr>
              <a:t> is most probably an important word in Mortgage complaints as compared to the other products. Therefore, </a:t>
            </a:r>
            <a:r>
              <a:rPr i="1" lang="en" sz="1050">
                <a:highlight>
                  <a:srgbClr val="FFFFFF"/>
                </a:highlight>
              </a:rPr>
              <a:t>mortgage</a:t>
            </a:r>
            <a:r>
              <a:rPr lang="en" sz="1050">
                <a:highlight>
                  <a:srgbClr val="FFFFFF"/>
                </a:highlight>
              </a:rPr>
              <a:t> would have a high TF-IDF score for Mortgage complaints.</a:t>
            </a:r>
            <a:endParaRPr sz="1600">
              <a:solidFill>
                <a:schemeClr val="lt2"/>
              </a:solidFill>
              <a:highlight>
                <a:schemeClr val="dk1"/>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d794a28a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d794a28a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d77c80ff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d77c80ff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d77c80ff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d77c80ff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93525"/>
            <a:ext cx="8520600" cy="250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 Selection</a:t>
            </a:r>
            <a:endParaRPr/>
          </a:p>
          <a:p>
            <a:pPr indent="0" lvl="0" marL="0" rtl="0" algn="ctr">
              <a:spcBef>
                <a:spcPts val="0"/>
              </a:spcBef>
              <a:spcAft>
                <a:spcPts val="0"/>
              </a:spcAft>
              <a:buNone/>
            </a:pPr>
            <a:r>
              <a:rPr lang="en"/>
              <a:t>and</a:t>
            </a:r>
            <a:endParaRPr/>
          </a:p>
          <a:p>
            <a:pPr indent="457200" lvl="0" marL="1828800" rtl="0" algn="l">
              <a:spcBef>
                <a:spcPts val="0"/>
              </a:spcBef>
              <a:spcAft>
                <a:spcPts val="0"/>
              </a:spcAft>
              <a:buNone/>
            </a:pPr>
            <a:r>
              <a:rPr lang="en"/>
              <a:t> Overfitting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Presenter: Katyaini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95675"/>
            <a:ext cx="85206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can we do this?</a:t>
            </a:r>
            <a:endParaRPr/>
          </a:p>
        </p:txBody>
      </p:sp>
      <p:sp>
        <p:nvSpPr>
          <p:cNvPr id="122" name="Google Shape;122;p22"/>
          <p:cNvSpPr txBox="1"/>
          <p:nvPr>
            <p:ph idx="1" type="body"/>
          </p:nvPr>
        </p:nvSpPr>
        <p:spPr>
          <a:xfrm>
            <a:off x="311700" y="824625"/>
            <a:ext cx="8520600" cy="410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Notice how X and Y are linearly dependent- basically means knowing X you can predict y. No extra information is being provided by Y, so we can just combine info into 1 feature.</a:t>
            </a:r>
            <a:endParaRPr/>
          </a:p>
        </p:txBody>
      </p:sp>
      <p:pic>
        <p:nvPicPr>
          <p:cNvPr id="123" name="Google Shape;123;p22"/>
          <p:cNvPicPr preferRelativeResize="0"/>
          <p:nvPr/>
        </p:nvPicPr>
        <p:blipFill>
          <a:blip r:embed="rId3">
            <a:alphaModFix/>
          </a:blip>
          <a:stretch>
            <a:fillRect/>
          </a:stretch>
        </p:blipFill>
        <p:spPr>
          <a:xfrm>
            <a:off x="1320113" y="2034377"/>
            <a:ext cx="6503775" cy="267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209650"/>
            <a:ext cx="8520600" cy="5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a:t>
            </a:r>
            <a:endParaRPr/>
          </a:p>
        </p:txBody>
      </p:sp>
      <p:sp>
        <p:nvSpPr>
          <p:cNvPr id="129" name="Google Shape;129;p23"/>
          <p:cNvSpPr txBox="1"/>
          <p:nvPr>
            <p:ph idx="1" type="body"/>
          </p:nvPr>
        </p:nvSpPr>
        <p:spPr>
          <a:xfrm>
            <a:off x="311700" y="768850"/>
            <a:ext cx="8520600" cy="38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have more columns in the data than the number of rows, we will be able to fit our training data perfectly, but that won’t generalize to the new samples. And thus we learn absolutely nothing.</a:t>
            </a:r>
            <a:endParaRPr/>
          </a:p>
          <a:p>
            <a:pPr indent="0" lvl="0" marL="0" rtl="0" algn="l">
              <a:spcBef>
                <a:spcPts val="1600"/>
              </a:spcBef>
              <a:spcAft>
                <a:spcPts val="0"/>
              </a:spcAft>
              <a:buNone/>
            </a:pPr>
            <a:r>
              <a:rPr lang="en"/>
              <a:t>In this case your model will have low training error but high testing error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600">
              <a:solidFill>
                <a:srgbClr val="000000"/>
              </a:solidFill>
              <a:highlight>
                <a:srgbClr val="FFFFFF"/>
              </a:highlight>
              <a:latin typeface="Georgia"/>
              <a:ea typeface="Georgia"/>
              <a:cs typeface="Georgia"/>
              <a:sym typeface="Georgia"/>
            </a:endParaRPr>
          </a:p>
        </p:txBody>
      </p:sp>
      <p:pic>
        <p:nvPicPr>
          <p:cNvPr id="130" name="Google Shape;130;p23"/>
          <p:cNvPicPr preferRelativeResize="0"/>
          <p:nvPr/>
        </p:nvPicPr>
        <p:blipFill>
          <a:blip r:embed="rId3">
            <a:alphaModFix/>
          </a:blip>
          <a:stretch>
            <a:fillRect/>
          </a:stretch>
        </p:blipFill>
        <p:spPr>
          <a:xfrm>
            <a:off x="731475" y="2432242"/>
            <a:ext cx="3447625" cy="2344875"/>
          </a:xfrm>
          <a:prstGeom prst="rect">
            <a:avLst/>
          </a:prstGeom>
          <a:noFill/>
          <a:ln>
            <a:noFill/>
          </a:ln>
        </p:spPr>
      </p:pic>
      <p:pic>
        <p:nvPicPr>
          <p:cNvPr id="131" name="Google Shape;131;p23"/>
          <p:cNvPicPr preferRelativeResize="0"/>
          <p:nvPr/>
        </p:nvPicPr>
        <p:blipFill>
          <a:blip r:embed="rId4">
            <a:alphaModFix/>
          </a:blip>
          <a:stretch>
            <a:fillRect/>
          </a:stretch>
        </p:blipFill>
        <p:spPr>
          <a:xfrm>
            <a:off x="4794376" y="2417175"/>
            <a:ext cx="3447625" cy="2375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Solution : Regularization</a:t>
            </a:r>
            <a:endParaRPr sz="2400"/>
          </a:p>
        </p:txBody>
      </p:sp>
      <p:sp>
        <p:nvSpPr>
          <p:cNvPr id="137" name="Google Shape;137;p24"/>
          <p:cNvSpPr txBox="1"/>
          <p:nvPr>
            <p:ph idx="1" type="body"/>
          </p:nvPr>
        </p:nvSpPr>
        <p:spPr>
          <a:xfrm>
            <a:off x="311700" y="1152475"/>
            <a:ext cx="8619600" cy="22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an you not only minimize the cost function but also restrict the parameters not to become too large?</a:t>
            </a:r>
            <a:endParaRPr/>
          </a:p>
          <a:p>
            <a:pPr indent="0" lvl="0" marL="0" rtl="0" algn="l">
              <a:spcBef>
                <a:spcPts val="1600"/>
              </a:spcBef>
              <a:spcAft>
                <a:spcPts val="1600"/>
              </a:spcAft>
              <a:buNone/>
            </a:pPr>
            <a:r>
              <a:t/>
            </a:r>
            <a:endParaRPr/>
          </a:p>
        </p:txBody>
      </p:sp>
      <p:pic>
        <p:nvPicPr>
          <p:cNvPr id="138" name="Google Shape;138;p24"/>
          <p:cNvPicPr preferRelativeResize="0"/>
          <p:nvPr/>
        </p:nvPicPr>
        <p:blipFill>
          <a:blip r:embed="rId3">
            <a:alphaModFix/>
          </a:blip>
          <a:stretch>
            <a:fillRect/>
          </a:stretch>
        </p:blipFill>
        <p:spPr>
          <a:xfrm>
            <a:off x="2890725" y="2059875"/>
            <a:ext cx="2943225" cy="800100"/>
          </a:xfrm>
          <a:prstGeom prst="rect">
            <a:avLst/>
          </a:prstGeom>
          <a:noFill/>
          <a:ln>
            <a:noFill/>
          </a:ln>
        </p:spPr>
      </p:pic>
      <p:sp>
        <p:nvSpPr>
          <p:cNvPr id="139" name="Google Shape;139;p24"/>
          <p:cNvSpPr txBox="1"/>
          <p:nvPr/>
        </p:nvSpPr>
        <p:spPr>
          <a:xfrm>
            <a:off x="670900" y="3062400"/>
            <a:ext cx="7659600" cy="19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Where λ is a constant to control the value of regularization term and n is the number of the features.</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The regularization term penalizes large parameters. Obviously, minimizing the cost function consists of reducing both terms in the right: the MSE term and the regularization term. So each time some parameter is updated to become significantly large, it will increase the value of the cost function by the regularization term, and as a result, it will be penalized and updated to a small value.</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L1(Lasso Regression) and L2(Ridge Regression) </a:t>
            </a:r>
            <a:endParaRPr/>
          </a:p>
        </p:txBody>
      </p:sp>
      <p:sp>
        <p:nvSpPr>
          <p:cNvPr id="145" name="Google Shape;145;p25"/>
          <p:cNvSpPr txBox="1"/>
          <p:nvPr>
            <p:ph idx="1" type="body"/>
          </p:nvPr>
        </p:nvSpPr>
        <p:spPr>
          <a:xfrm>
            <a:off x="311700" y="11385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chemeClr val="dk1"/>
              </a:solidFill>
            </a:endParaRPr>
          </a:p>
          <a:p>
            <a:pPr indent="0" lvl="0" marL="0" rtl="0" algn="l">
              <a:spcBef>
                <a:spcPts val="0"/>
              </a:spcBef>
              <a:spcAft>
                <a:spcPts val="1600"/>
              </a:spcAft>
              <a:buNone/>
            </a:pPr>
            <a:r>
              <a:t/>
            </a:r>
            <a:endParaRPr/>
          </a:p>
        </p:txBody>
      </p:sp>
      <p:pic>
        <p:nvPicPr>
          <p:cNvPr id="146" name="Google Shape;146;p25"/>
          <p:cNvPicPr preferRelativeResize="0"/>
          <p:nvPr/>
        </p:nvPicPr>
        <p:blipFill>
          <a:blip r:embed="rId3">
            <a:alphaModFix/>
          </a:blip>
          <a:stretch>
            <a:fillRect/>
          </a:stretch>
        </p:blipFill>
        <p:spPr>
          <a:xfrm>
            <a:off x="754761" y="3038742"/>
            <a:ext cx="3366919" cy="983750"/>
          </a:xfrm>
          <a:prstGeom prst="rect">
            <a:avLst/>
          </a:prstGeom>
          <a:noFill/>
          <a:ln>
            <a:noFill/>
          </a:ln>
        </p:spPr>
      </p:pic>
      <p:pic>
        <p:nvPicPr>
          <p:cNvPr id="147" name="Google Shape;147;p25"/>
          <p:cNvPicPr preferRelativeResize="0"/>
          <p:nvPr/>
        </p:nvPicPr>
        <p:blipFill>
          <a:blip r:embed="rId4">
            <a:alphaModFix/>
          </a:blip>
          <a:stretch>
            <a:fillRect/>
          </a:stretch>
        </p:blipFill>
        <p:spPr>
          <a:xfrm>
            <a:off x="5132825" y="2993950"/>
            <a:ext cx="3389450" cy="1073325"/>
          </a:xfrm>
          <a:prstGeom prst="rect">
            <a:avLst/>
          </a:prstGeom>
          <a:noFill/>
          <a:ln>
            <a:noFill/>
          </a:ln>
        </p:spPr>
      </p:pic>
      <p:sp>
        <p:nvSpPr>
          <p:cNvPr id="148" name="Google Shape;148;p25"/>
          <p:cNvSpPr txBox="1"/>
          <p:nvPr/>
        </p:nvSpPr>
        <p:spPr>
          <a:xfrm>
            <a:off x="754750" y="1579400"/>
            <a:ext cx="4206900" cy="11742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b="1" lang="en" sz="1800">
                <a:solidFill>
                  <a:schemeClr val="dk1"/>
                </a:solidFill>
              </a:rPr>
              <a:t>Ridge Regression </a:t>
            </a:r>
            <a:endParaRPr b="1" sz="1800">
              <a:solidFill>
                <a:schemeClr val="dk1"/>
              </a:solidFill>
            </a:endParaRPr>
          </a:p>
          <a:p>
            <a:pPr indent="0" lvl="0" marL="45720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lang="en" sz="1800">
                <a:solidFill>
                  <a:schemeClr val="dk1"/>
                </a:solidFill>
              </a:rPr>
              <a:t>“squared magnitude” of coefficient as penalty term</a:t>
            </a:r>
            <a:endParaRPr sz="1800">
              <a:solidFill>
                <a:schemeClr val="dk1"/>
              </a:solidFill>
            </a:endParaRPr>
          </a:p>
        </p:txBody>
      </p:sp>
      <p:sp>
        <p:nvSpPr>
          <p:cNvPr id="149" name="Google Shape;149;p25"/>
          <p:cNvSpPr txBox="1"/>
          <p:nvPr/>
        </p:nvSpPr>
        <p:spPr>
          <a:xfrm>
            <a:off x="4961650" y="1579400"/>
            <a:ext cx="3255300" cy="1174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800">
                <a:solidFill>
                  <a:schemeClr val="dk1"/>
                </a:solidFill>
              </a:rPr>
              <a:t>Lasso Regression</a:t>
            </a:r>
            <a:endParaRPr b="1" sz="1800">
              <a:solidFill>
                <a:schemeClr val="dk1"/>
              </a:solidFill>
            </a:endParaRPr>
          </a:p>
          <a:p>
            <a:pPr indent="45720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lang="en" sz="1800">
                <a:solidFill>
                  <a:schemeClr val="dk1"/>
                </a:solidFill>
              </a:rPr>
              <a:t>“absolute value of magnitude” of coefficient as penalty term</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61" name="Google Shape;61;p14"/>
          <p:cNvSpPr txBox="1"/>
          <p:nvPr>
            <p:ph idx="1" type="body"/>
          </p:nvPr>
        </p:nvSpPr>
        <p:spPr>
          <a:xfrm>
            <a:off x="311700" y="1152475"/>
            <a:ext cx="8520600" cy="36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Feature engineering is the process of using domain knowledge to extract features from raw data via data mining techniques. These features can be used to improve the performance of machine learning algorithms.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For instance interpolating missing data; converting it to a form that the machine learning algorithm takes as input( for text data this could be converting it to a one-hot encoding), outlier detection, log transform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66275"/>
            <a:ext cx="8520600" cy="751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One-Hot Encoding</a:t>
            </a:r>
            <a:endParaRPr/>
          </a:p>
          <a:p>
            <a:pPr indent="0" lvl="0" marL="0" rtl="0" algn="l">
              <a:spcBef>
                <a:spcPts val="1200"/>
              </a:spcBef>
              <a:spcAft>
                <a:spcPts val="0"/>
              </a:spcAft>
              <a:buNone/>
            </a:pPr>
            <a:r>
              <a:t/>
            </a:r>
            <a:endParaRPr/>
          </a:p>
        </p:txBody>
      </p:sp>
      <p:sp>
        <p:nvSpPr>
          <p:cNvPr id="67" name="Google Shape;67;p15"/>
          <p:cNvSpPr txBox="1"/>
          <p:nvPr>
            <p:ph idx="1" type="body"/>
          </p:nvPr>
        </p:nvSpPr>
        <p:spPr>
          <a:xfrm>
            <a:off x="311700" y="1152475"/>
            <a:ext cx="8520600" cy="389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one hot encoding is a representation of categorical variables as binary vectors.</a:t>
            </a:r>
            <a:endParaRPr/>
          </a:p>
        </p:txBody>
      </p:sp>
      <p:pic>
        <p:nvPicPr>
          <p:cNvPr id="68" name="Google Shape;68;p15"/>
          <p:cNvPicPr preferRelativeResize="0"/>
          <p:nvPr/>
        </p:nvPicPr>
        <p:blipFill>
          <a:blip r:embed="rId3">
            <a:alphaModFix/>
          </a:blip>
          <a:stretch>
            <a:fillRect/>
          </a:stretch>
        </p:blipFill>
        <p:spPr>
          <a:xfrm>
            <a:off x="493925" y="1918750"/>
            <a:ext cx="8027150" cy="279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33525"/>
            <a:ext cx="8520600" cy="5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 with text data</a:t>
            </a:r>
            <a:endParaRPr/>
          </a:p>
        </p:txBody>
      </p:sp>
      <p:sp>
        <p:nvSpPr>
          <p:cNvPr id="74" name="Google Shape;74;p16"/>
          <p:cNvSpPr txBox="1"/>
          <p:nvPr>
            <p:ph idx="1" type="body"/>
          </p:nvPr>
        </p:nvSpPr>
        <p:spPr>
          <a:xfrm>
            <a:off x="311700" y="1705400"/>
            <a:ext cx="3687000" cy="308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Un-ordered, therefore the context of words are lost.</a:t>
            </a:r>
            <a:endParaRPr/>
          </a:p>
          <a:p>
            <a:pPr indent="-342900" lvl="0" marL="457200" rtl="0" algn="l">
              <a:spcBef>
                <a:spcPts val="0"/>
              </a:spcBef>
              <a:spcAft>
                <a:spcPts val="0"/>
              </a:spcAft>
              <a:buSzPts val="1800"/>
              <a:buChar char="●"/>
            </a:pPr>
            <a:r>
              <a:rPr lang="en"/>
              <a:t>The vector representation is in binary form, therefore no frequency information is taken into account.</a:t>
            </a:r>
            <a:endParaRPr/>
          </a:p>
          <a:p>
            <a:pPr indent="0" lvl="0" marL="0" rtl="0" algn="l">
              <a:spcBef>
                <a:spcPts val="1600"/>
              </a:spcBef>
              <a:spcAft>
                <a:spcPts val="1600"/>
              </a:spcAft>
              <a:buNone/>
            </a:pPr>
            <a:r>
              <a:rPr lang="en"/>
              <a:t>Source :(Marco Bonzanini, 2017)</a:t>
            </a:r>
            <a:endParaRPr/>
          </a:p>
        </p:txBody>
      </p:sp>
      <p:pic>
        <p:nvPicPr>
          <p:cNvPr id="75" name="Google Shape;75;p16"/>
          <p:cNvPicPr preferRelativeResize="0"/>
          <p:nvPr/>
        </p:nvPicPr>
        <p:blipFill>
          <a:blip r:embed="rId3">
            <a:alphaModFix/>
          </a:blip>
          <a:stretch>
            <a:fillRect/>
          </a:stretch>
        </p:blipFill>
        <p:spPr>
          <a:xfrm>
            <a:off x="4366375" y="1774121"/>
            <a:ext cx="4579149" cy="2561325"/>
          </a:xfrm>
          <a:prstGeom prst="rect">
            <a:avLst/>
          </a:prstGeom>
          <a:noFill/>
          <a:ln>
            <a:noFill/>
          </a:ln>
        </p:spPr>
      </p:pic>
      <p:sp>
        <p:nvSpPr>
          <p:cNvPr id="76" name="Google Shape;76;p16"/>
          <p:cNvSpPr txBox="1"/>
          <p:nvPr/>
        </p:nvSpPr>
        <p:spPr>
          <a:xfrm>
            <a:off x="148875" y="1003825"/>
            <a:ext cx="85206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So what are some issues that might pop up using this approach?</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Vectorization - potential improvement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weighting system to evaluate how important a word is to a document in a collection of documents.</a:t>
            </a:r>
            <a:endParaRPr/>
          </a:p>
          <a:p>
            <a:pPr indent="0" lvl="0" marL="0" rtl="0" algn="l">
              <a:spcBef>
                <a:spcPts val="1600"/>
              </a:spcBef>
              <a:spcAft>
                <a:spcPts val="0"/>
              </a:spcAft>
              <a:buNone/>
            </a:pPr>
            <a:r>
              <a:rPr lang="en"/>
              <a:t>Determined using frequency!</a:t>
            </a:r>
            <a:endParaRPr/>
          </a:p>
          <a:p>
            <a:pPr indent="0" lvl="0" marL="0" rtl="0" algn="l">
              <a:spcBef>
                <a:spcPts val="1600"/>
              </a:spcBef>
              <a:spcAft>
                <a:spcPts val="0"/>
              </a:spcAft>
              <a:buNone/>
            </a:pPr>
            <a:r>
              <a:rPr lang="en"/>
              <a:t>TF-IDF is the product of the TF and IDF scores of the term.</a:t>
            </a:r>
            <a:endParaRPr sz="1050">
              <a:solidFill>
                <a:srgbClr val="000000"/>
              </a:solidFill>
              <a:highlight>
                <a:srgbClr val="FFFFFF"/>
              </a:highlight>
            </a:endParaRPr>
          </a:p>
          <a:p>
            <a:pPr indent="0" lvl="0" marL="2743200" rtl="0" algn="l">
              <a:spcBef>
                <a:spcPts val="1600"/>
              </a:spcBef>
              <a:spcAft>
                <a:spcPts val="0"/>
              </a:spcAft>
              <a:buNone/>
            </a:pPr>
            <a:r>
              <a:rPr lang="en"/>
              <a:t>TF-IDF=TF/IDF</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05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00550"/>
            <a:ext cx="3000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a:t>
            </a:r>
            <a:endParaRPr/>
          </a:p>
        </p:txBody>
      </p:sp>
      <p:sp>
        <p:nvSpPr>
          <p:cNvPr id="88" name="Google Shape;88;p18"/>
          <p:cNvSpPr txBox="1"/>
          <p:nvPr>
            <p:ph idx="1" type="body"/>
          </p:nvPr>
        </p:nvSpPr>
        <p:spPr>
          <a:xfrm>
            <a:off x="129400" y="942225"/>
            <a:ext cx="4237500" cy="30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 Frequency : This summarizes how often a given word appears within a document.</a:t>
            </a:r>
            <a:endParaRPr sz="1050">
              <a:solidFill>
                <a:srgbClr val="000000"/>
              </a:solidFill>
              <a:highlight>
                <a:srgbClr val="FFFFFF"/>
              </a:highlight>
            </a:endParaRPr>
          </a:p>
          <a:p>
            <a:pPr indent="0" lvl="0" marL="0" rtl="0" algn="l">
              <a:spcBef>
                <a:spcPts val="1600"/>
              </a:spcBef>
              <a:spcAft>
                <a:spcPts val="0"/>
              </a:spcAft>
              <a:buNone/>
            </a:pPr>
            <a:r>
              <a:rPr lang="en">
                <a:solidFill>
                  <a:schemeClr val="dk1"/>
                </a:solidFill>
              </a:rPr>
              <a:t>TF =</a:t>
            </a:r>
            <a:endParaRPr>
              <a:solidFill>
                <a:schemeClr val="dk1"/>
              </a:solidFill>
            </a:endParaRPr>
          </a:p>
          <a:p>
            <a:pPr indent="0" lvl="0" marL="0" rtl="0" algn="l">
              <a:spcBef>
                <a:spcPts val="1600"/>
              </a:spcBef>
              <a:spcAft>
                <a:spcPts val="0"/>
              </a:spcAft>
              <a:buNone/>
            </a:pPr>
            <a:r>
              <a:rPr lang="en" sz="1400">
                <a:solidFill>
                  <a:schemeClr val="dk1"/>
                </a:solidFill>
              </a:rPr>
              <a:t>Number of times a word appears in a document</a:t>
            </a:r>
            <a:endParaRPr sz="1400">
              <a:solidFill>
                <a:schemeClr val="dk1"/>
              </a:solidFill>
            </a:endParaRPr>
          </a:p>
          <a:p>
            <a:pPr indent="457200" lvl="0" marL="457200" rtl="0" algn="l">
              <a:spcBef>
                <a:spcPts val="1600"/>
              </a:spcBef>
              <a:spcAft>
                <a:spcPts val="1600"/>
              </a:spcAft>
              <a:buNone/>
            </a:pPr>
            <a:r>
              <a:rPr lang="en" sz="1400">
                <a:solidFill>
                  <a:schemeClr val="dk1"/>
                </a:solidFill>
              </a:rPr>
              <a:t>Total num of words</a:t>
            </a:r>
            <a:endParaRPr sz="1050">
              <a:solidFill>
                <a:srgbClr val="000000"/>
              </a:solidFill>
              <a:highlight>
                <a:srgbClr val="FFFFFF"/>
              </a:highlight>
            </a:endParaRPr>
          </a:p>
        </p:txBody>
      </p:sp>
      <p:sp>
        <p:nvSpPr>
          <p:cNvPr id="89" name="Google Shape;89;p18"/>
          <p:cNvSpPr txBox="1"/>
          <p:nvPr/>
        </p:nvSpPr>
        <p:spPr>
          <a:xfrm>
            <a:off x="4901625" y="813250"/>
            <a:ext cx="38052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Inverse Document Frequency: This downscales words that appear a lot across documents. </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 sz="1800">
                <a:solidFill>
                  <a:schemeClr val="dk1"/>
                </a:solidFill>
              </a:rPr>
              <a:t>IDF=</a:t>
            </a:r>
            <a:endParaRPr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lnv(</a:t>
            </a:r>
            <a:endParaRPr>
              <a:solidFill>
                <a:schemeClr val="dk1"/>
              </a:solidFill>
            </a:endParaRPr>
          </a:p>
          <a:p>
            <a:pPr indent="457200" lvl="0" marL="457200" rtl="0" algn="l">
              <a:spcBef>
                <a:spcPts val="0"/>
              </a:spcBef>
              <a:spcAft>
                <a:spcPts val="0"/>
              </a:spcAft>
              <a:buNone/>
            </a:pPr>
            <a:r>
              <a:rPr lang="en">
                <a:solidFill>
                  <a:schemeClr val="dk1"/>
                </a:solidFill>
              </a:rPr>
              <a:t>Number of documents</a:t>
            </a:r>
            <a:endParaRPr>
              <a:solidFill>
                <a:schemeClr val="dk1"/>
              </a:solidFill>
            </a:endParaRPr>
          </a:p>
          <a:p>
            <a:pPr indent="45720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Number docs the term appears in</a:t>
            </a:r>
            <a:endParaRPr sz="1300">
              <a:solidFill>
                <a:schemeClr val="dk1"/>
              </a:solidFill>
              <a:highlight>
                <a:srgbClr val="FFFFFF"/>
              </a:highlight>
            </a:endParaRPr>
          </a:p>
          <a:p>
            <a:pPr indent="0" lvl="0" marL="0" rtl="0" algn="l">
              <a:spcBef>
                <a:spcPts val="0"/>
              </a:spcBef>
              <a:spcAft>
                <a:spcPts val="0"/>
              </a:spcAft>
              <a:buNone/>
            </a:pPr>
            <a:r>
              <a:rPr lang="en">
                <a:solidFill>
                  <a:schemeClr val="dk1"/>
                </a:solidFill>
              </a:rPr>
              <a:t>)</a:t>
            </a:r>
            <a:endParaRPr sz="1300">
              <a:solidFill>
                <a:schemeClr val="dk1"/>
              </a:solidFill>
              <a:highlight>
                <a:srgbClr val="FFFFFF"/>
              </a:highlight>
            </a:endParaRPr>
          </a:p>
          <a:p>
            <a:pPr indent="0" lvl="0" marL="0" rtl="0" algn="l">
              <a:spcBef>
                <a:spcPts val="0"/>
              </a:spcBef>
              <a:spcAft>
                <a:spcPts val="0"/>
              </a:spcAft>
              <a:buNone/>
            </a:pPr>
            <a:r>
              <a:t/>
            </a:r>
            <a:endParaRPr sz="1800">
              <a:solidFill>
                <a:schemeClr val="lt2"/>
              </a:solidFill>
            </a:endParaRPr>
          </a:p>
        </p:txBody>
      </p:sp>
      <p:sp>
        <p:nvSpPr>
          <p:cNvPr id="90" name="Google Shape;90;p18"/>
          <p:cNvSpPr txBox="1"/>
          <p:nvPr>
            <p:ph type="title"/>
          </p:nvPr>
        </p:nvSpPr>
        <p:spPr>
          <a:xfrm>
            <a:off x="5156125" y="200550"/>
            <a:ext cx="355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Idf</a:t>
            </a:r>
            <a:endParaRPr/>
          </a:p>
        </p:txBody>
      </p:sp>
      <p:cxnSp>
        <p:nvCxnSpPr>
          <p:cNvPr id="91" name="Google Shape;91;p18"/>
          <p:cNvCxnSpPr/>
          <p:nvPr/>
        </p:nvCxnSpPr>
        <p:spPr>
          <a:xfrm>
            <a:off x="5612875" y="2999000"/>
            <a:ext cx="2337900" cy="55500"/>
          </a:xfrm>
          <a:prstGeom prst="straightConnector1">
            <a:avLst/>
          </a:prstGeom>
          <a:noFill/>
          <a:ln cap="flat" cmpd="sng" w="38100">
            <a:solidFill>
              <a:schemeClr val="dk1"/>
            </a:solidFill>
            <a:prstDash val="solid"/>
            <a:round/>
            <a:headEnd len="med" w="med" type="none"/>
            <a:tailEnd len="med" w="med" type="none"/>
          </a:ln>
        </p:spPr>
      </p:cxnSp>
      <p:cxnSp>
        <p:nvCxnSpPr>
          <p:cNvPr id="92" name="Google Shape;92;p18"/>
          <p:cNvCxnSpPr/>
          <p:nvPr/>
        </p:nvCxnSpPr>
        <p:spPr>
          <a:xfrm>
            <a:off x="440675" y="3026750"/>
            <a:ext cx="3434400" cy="0"/>
          </a:xfrm>
          <a:prstGeom prst="straightConnector1">
            <a:avLst/>
          </a:prstGeom>
          <a:noFill/>
          <a:ln cap="flat" cmpd="sng" w="38100">
            <a:solidFill>
              <a:schemeClr val="dk1"/>
            </a:solidFill>
            <a:prstDash val="solid"/>
            <a:round/>
            <a:headEnd len="med" w="med" type="none"/>
            <a:tailEnd len="med" w="med" type="none"/>
          </a:ln>
        </p:spPr>
      </p:cxnSp>
      <p:sp>
        <p:nvSpPr>
          <p:cNvPr id="93" name="Google Shape;93;p18"/>
          <p:cNvSpPr txBox="1"/>
          <p:nvPr/>
        </p:nvSpPr>
        <p:spPr>
          <a:xfrm>
            <a:off x="4724275" y="3724550"/>
            <a:ext cx="4115100" cy="13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rPr>
              <a:t>A term has a high IDF score if it appears in a few documents. Conversely, if the term is very common among documents, it would have a low IDF score.</a:t>
            </a:r>
            <a:endParaRPr sz="1600"/>
          </a:p>
        </p:txBody>
      </p:sp>
      <p:sp>
        <p:nvSpPr>
          <p:cNvPr id="94" name="Google Shape;94;p18"/>
          <p:cNvSpPr txBox="1"/>
          <p:nvPr/>
        </p:nvSpPr>
        <p:spPr>
          <a:xfrm>
            <a:off x="190600" y="3724550"/>
            <a:ext cx="4115100" cy="13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2"/>
              </a:solidFill>
            </a:endParaRPr>
          </a:p>
          <a:p>
            <a:pPr indent="0" lvl="0" marL="0" rtl="0" algn="l">
              <a:spcBef>
                <a:spcPts val="0"/>
              </a:spcBef>
              <a:spcAft>
                <a:spcPts val="0"/>
              </a:spcAft>
              <a:buNone/>
            </a:pPr>
            <a:r>
              <a:rPr lang="en" sz="1600">
                <a:solidFill>
                  <a:schemeClr val="lt2"/>
                </a:solidFill>
              </a:rPr>
              <a:t>A term has a high TF score if it appears frequently in a document!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 demo</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9"/>
          <p:cNvPicPr preferRelativeResize="0"/>
          <p:nvPr/>
        </p:nvPicPr>
        <p:blipFill>
          <a:blip r:embed="rId3">
            <a:alphaModFix/>
          </a:blip>
          <a:stretch>
            <a:fillRect/>
          </a:stretch>
        </p:blipFill>
        <p:spPr>
          <a:xfrm>
            <a:off x="150450" y="1235975"/>
            <a:ext cx="8798275" cy="3746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Bree Serif"/>
                <a:ea typeface="Bree Serif"/>
                <a:cs typeface="Bree Serif"/>
                <a:sym typeface="Bree Serif"/>
              </a:rPr>
              <a:t>Optimization and Interpretation</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dk1"/>
              </a:buClr>
              <a:buSzPts val="2400"/>
              <a:buFont typeface="Nunito"/>
              <a:buChar char="●"/>
            </a:pPr>
            <a:r>
              <a:rPr lang="en" sz="2400">
                <a:solidFill>
                  <a:schemeClr val="dk1"/>
                </a:solidFill>
                <a:latin typeface="Nunito"/>
                <a:ea typeface="Nunito"/>
                <a:cs typeface="Nunito"/>
                <a:sym typeface="Nunito"/>
              </a:rPr>
              <a:t>Do we really need all variables/features we have? Or why might it be useful to drop certain features?</a:t>
            </a:r>
            <a:endParaRPr sz="2400">
              <a:solidFill>
                <a:schemeClr val="dk1"/>
              </a:solidFill>
              <a:latin typeface="Nunito"/>
              <a:ea typeface="Nunito"/>
              <a:cs typeface="Nunito"/>
              <a:sym typeface="Nunito"/>
            </a:endParaRPr>
          </a:p>
          <a:p>
            <a:pPr indent="-342900" lvl="1" marL="914400" rtl="0" algn="l">
              <a:spcBef>
                <a:spcPts val="0"/>
              </a:spcBef>
              <a:spcAft>
                <a:spcPts val="0"/>
              </a:spcAft>
              <a:buClr>
                <a:schemeClr val="dk1"/>
              </a:buClr>
              <a:buSzPts val="1800"/>
              <a:buChar char="○"/>
            </a:pPr>
            <a:r>
              <a:rPr lang="en" sz="1800">
                <a:solidFill>
                  <a:schemeClr val="dk1"/>
                </a:solidFill>
              </a:rPr>
              <a:t>Curse of dimensionality — Overfitting</a:t>
            </a:r>
            <a:endParaRPr sz="1800">
              <a:solidFill>
                <a:schemeClr val="dk1"/>
              </a:solidFill>
            </a:endParaRPr>
          </a:p>
          <a:p>
            <a:pPr indent="-342900" lvl="1" marL="914400" rtl="0" algn="l">
              <a:spcBef>
                <a:spcPts val="1600"/>
              </a:spcBef>
              <a:spcAft>
                <a:spcPts val="0"/>
              </a:spcAft>
              <a:buClr>
                <a:schemeClr val="dk1"/>
              </a:buClr>
              <a:buSzPts val="1800"/>
              <a:buChar char="○"/>
            </a:pPr>
            <a:r>
              <a:rPr lang="en" sz="1800">
                <a:solidFill>
                  <a:schemeClr val="dk1"/>
                </a:solidFill>
              </a:rPr>
              <a:t>Non informative features - Poor-quality input will produce Poor-Quality output.</a:t>
            </a:r>
            <a:endParaRPr sz="1800">
              <a:solidFill>
                <a:schemeClr val="dk1"/>
              </a:solidFill>
            </a:endParaRPr>
          </a:p>
          <a:p>
            <a:pPr indent="-342900" lvl="1" marL="914400" rtl="0" algn="l">
              <a:spcBef>
                <a:spcPts val="1600"/>
              </a:spcBef>
              <a:spcAft>
                <a:spcPts val="0"/>
              </a:spcAft>
              <a:buClr>
                <a:schemeClr val="dk1"/>
              </a:buClr>
              <a:buSzPts val="1800"/>
              <a:buChar char="○"/>
            </a:pPr>
            <a:r>
              <a:rPr lang="en" sz="1800">
                <a:solidFill>
                  <a:schemeClr val="dk1"/>
                </a:solidFill>
              </a:rPr>
              <a:t>large number of features make a model bulky, time-taking, and harder to implement in production.</a:t>
            </a:r>
            <a:endParaRPr b="1" i="1" sz="1800">
              <a:solidFill>
                <a:schemeClr val="dk1"/>
              </a:solidFill>
              <a:highlight>
                <a:srgbClr val="FFFFFF"/>
              </a:highlight>
              <a:latin typeface="Georgia"/>
              <a:ea typeface="Georgia"/>
              <a:cs typeface="Georgia"/>
              <a:sym typeface="Georgia"/>
            </a:endParaRPr>
          </a:p>
          <a:p>
            <a:pPr indent="0" lvl="0" marL="457200" rtl="0" algn="l">
              <a:lnSpc>
                <a:spcPct val="150000"/>
              </a:lnSpc>
              <a:spcBef>
                <a:spcPts val="1600"/>
              </a:spcBef>
              <a:spcAft>
                <a:spcPts val="0"/>
              </a:spcAft>
              <a:buNone/>
            </a:pPr>
            <a:r>
              <a:t/>
            </a:r>
            <a:endParaRPr sz="2400">
              <a:solidFill>
                <a:schemeClr val="dk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latin typeface="Nunito"/>
                <a:ea typeface="Nunito"/>
                <a:cs typeface="Nunito"/>
                <a:sym typeface="Nunito"/>
              </a:rPr>
              <a:t>PCA: Drop dependent/insignificant variables</a:t>
            </a:r>
            <a:endParaRPr/>
          </a:p>
        </p:txBody>
      </p:sp>
      <p:sp>
        <p:nvSpPr>
          <p:cNvPr id="113" name="Google Shape;113;p21"/>
          <p:cNvSpPr txBox="1"/>
          <p:nvPr>
            <p:ph idx="1" type="body"/>
          </p:nvPr>
        </p:nvSpPr>
        <p:spPr>
          <a:xfrm>
            <a:off x="311700" y="1152475"/>
            <a:ext cx="8520600" cy="385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21"/>
          <p:cNvPicPr preferRelativeResize="0"/>
          <p:nvPr/>
        </p:nvPicPr>
        <p:blipFill>
          <a:blip r:embed="rId3">
            <a:alphaModFix/>
          </a:blip>
          <a:stretch>
            <a:fillRect/>
          </a:stretch>
        </p:blipFill>
        <p:spPr>
          <a:xfrm>
            <a:off x="717075" y="1747063"/>
            <a:ext cx="3224425" cy="2585875"/>
          </a:xfrm>
          <a:prstGeom prst="rect">
            <a:avLst/>
          </a:prstGeom>
          <a:noFill/>
          <a:ln>
            <a:noFill/>
          </a:ln>
        </p:spPr>
      </p:pic>
      <p:pic>
        <p:nvPicPr>
          <p:cNvPr id="115" name="Google Shape;115;p21"/>
          <p:cNvPicPr preferRelativeResize="0"/>
          <p:nvPr/>
        </p:nvPicPr>
        <p:blipFill>
          <a:blip r:embed="rId4">
            <a:alphaModFix/>
          </a:blip>
          <a:stretch>
            <a:fillRect/>
          </a:stretch>
        </p:blipFill>
        <p:spPr>
          <a:xfrm>
            <a:off x="5255325" y="1741088"/>
            <a:ext cx="3373124" cy="2674175"/>
          </a:xfrm>
          <a:prstGeom prst="rect">
            <a:avLst/>
          </a:prstGeom>
          <a:noFill/>
          <a:ln>
            <a:noFill/>
          </a:ln>
        </p:spPr>
      </p:pic>
      <p:sp>
        <p:nvSpPr>
          <p:cNvPr id="116" name="Google Shape;116;p21"/>
          <p:cNvSpPr/>
          <p:nvPr/>
        </p:nvSpPr>
        <p:spPr>
          <a:xfrm>
            <a:off x="4264500" y="2851313"/>
            <a:ext cx="615000" cy="37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