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3" r:id="rId7"/>
    <p:sldId id="258" r:id="rId8"/>
    <p:sldId id="266" r:id="rId9"/>
    <p:sldId id="259" r:id="rId10"/>
    <p:sldId id="260" r:id="rId11"/>
    <p:sldId id="261" r:id="rId12"/>
    <p:sldId id="262" r:id="rId13"/>
    <p:sldId id="264" r:id="rId14"/>
    <p:sldId id="26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CA2D4-C3CC-7B93-9391-759B68A90BAF}" v="635" dt="2025-05-06T12:47:49.065"/>
    <p1510:client id="{A9F7AD90-68BF-4E96-4CE1-2D1D67CA3EDB}" v="257" dt="2025-05-06T07:47:56.816"/>
    <p1510:client id="{D0DA599B-706A-B3E5-25FB-174C09804DBC}" v="1043" dt="2025-05-05T21:23:15.19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8-bit Arithmetic Logic 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de </a:t>
            </a:r>
            <a:r>
              <a:rPr lang="en-US" dirty="0" err="1"/>
              <a:t>Ghimboasa</a:t>
            </a:r>
            <a:r>
              <a:rPr lang="en-US" dirty="0"/>
              <a:t> Casian , </a:t>
            </a:r>
            <a:r>
              <a:rPr lang="en-US" dirty="0" err="1"/>
              <a:t>Napau</a:t>
            </a:r>
            <a:r>
              <a:rPr lang="en-US" dirty="0"/>
              <a:t> Dragos , Radu Bogdan , </a:t>
            </a:r>
            <a:r>
              <a:rPr lang="en-US" dirty="0" err="1"/>
              <a:t>Efleih</a:t>
            </a:r>
            <a:r>
              <a:rPr lang="en-US" dirty="0"/>
              <a:t>-Hassan Raian , </a:t>
            </a:r>
            <a:r>
              <a:rPr lang="en-US" dirty="0" err="1"/>
              <a:t>Giurea</a:t>
            </a:r>
            <a:r>
              <a:rPr lang="en-US" dirty="0"/>
              <a:t> Vlad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617E-26AC-F25B-AB66-F330E57A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err="1"/>
              <a:t>Testare</a:t>
            </a:r>
            <a:endParaRPr lang="en-US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82508DB-2E09-9DAC-995A-A2653B64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974" y="2581768"/>
            <a:ext cx="6151004" cy="2276475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96013C-6590-A28A-C437-59855D27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91" y="2016606"/>
            <a:ext cx="521787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8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87AE-EB5B-3D5B-5079-EA205C68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err="1"/>
              <a:t>Aplicatii</a:t>
            </a:r>
            <a:r>
              <a:rPr lang="en-US" sz="4800" dirty="0"/>
              <a:t> </a:t>
            </a:r>
            <a:r>
              <a:rPr lang="en-US" sz="4800" err="1"/>
              <a:t>auxiliare</a:t>
            </a:r>
            <a:endParaRPr lang="en-US" sz="4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BACC7-0181-9E1D-66BF-5B70A147E7BA}"/>
              </a:ext>
            </a:extLst>
          </p:cNvPr>
          <p:cNvSpPr txBox="1"/>
          <p:nvPr/>
        </p:nvSpPr>
        <p:spPr>
          <a:xfrm>
            <a:off x="920920" y="1715283"/>
            <a:ext cx="4979087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Digital : am </a:t>
            </a:r>
            <a:r>
              <a:rPr lang="en-US" sz="2400" err="1"/>
              <a:t>facut</a:t>
            </a:r>
            <a:r>
              <a:rPr lang="en-US" sz="2400" dirty="0"/>
              <a:t> </a:t>
            </a:r>
            <a:r>
              <a:rPr lang="en-US" sz="2400" err="1"/>
              <a:t>modulele</a:t>
            </a:r>
            <a:r>
              <a:rPr lang="en-US" sz="2400" dirty="0"/>
              <a:t> </a:t>
            </a:r>
            <a:r>
              <a:rPr lang="en-US" sz="2400" err="1"/>
              <a:t>mici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</p:txBody>
      </p:sp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70EE63C3-0C1C-6FEF-843B-F9C3BE8BD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76" y="2156769"/>
            <a:ext cx="3877802" cy="1196144"/>
          </a:xfrm>
          <a:prstGeom prst="rect">
            <a:avLst/>
          </a:prstGeom>
        </p:spPr>
      </p:pic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147AF874-96F7-AE9C-2ECB-3BDC9EFF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971" y="2153431"/>
            <a:ext cx="1918834" cy="120281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A07701-6AC6-9F7D-F51C-48D6CC2C3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75" y="4039680"/>
            <a:ext cx="5332317" cy="269750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8648C4-55BE-EF66-3960-C7C7D3C53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1859" y="2638438"/>
            <a:ext cx="3935575" cy="3492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3F8C96-9F09-BE0B-9BA7-1D0F73C53969}"/>
              </a:ext>
            </a:extLst>
          </p:cNvPr>
          <p:cNvSpPr txBox="1"/>
          <p:nvPr/>
        </p:nvSpPr>
        <p:spPr>
          <a:xfrm>
            <a:off x="918935" y="3459013"/>
            <a:ext cx="5218861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Model Sim : </a:t>
            </a:r>
            <a:r>
              <a:rPr lang="en-US" sz="2400" dirty="0" err="1">
                <a:ea typeface="+mn-lt"/>
                <a:cs typeface="+mn-lt"/>
              </a:rPr>
              <a:t>mediul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programare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82692-7DE4-29CF-106A-091A031D0182}"/>
              </a:ext>
            </a:extLst>
          </p:cNvPr>
          <p:cNvSpPr txBox="1"/>
          <p:nvPr/>
        </p:nvSpPr>
        <p:spPr>
          <a:xfrm>
            <a:off x="7387957" y="1942697"/>
            <a:ext cx="4076392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err="1"/>
              <a:t>Drawio</a:t>
            </a:r>
            <a:r>
              <a:rPr lang="en-US" sz="2400"/>
              <a:t> : </a:t>
            </a:r>
            <a:r>
              <a:rPr lang="en-US" sz="2400" err="1"/>
              <a:t>diagrame</a:t>
            </a:r>
            <a:r>
              <a:rPr lang="en-US" sz="2400"/>
              <a:t>/</a:t>
            </a:r>
            <a:r>
              <a:rPr lang="en-US" sz="2400" err="1"/>
              <a:t>desene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0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0C88-FF1F-083A-AC12-5D37BD8F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Informatii</a:t>
            </a:r>
            <a:r>
              <a:rPr lang="en-US" sz="4800" dirty="0"/>
              <a:t> generale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49AF-EF9E-B1FE-09CF-020D511F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513923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Un ALU (Arithmetic Logic Unit) pe 8 </a:t>
            </a:r>
            <a:r>
              <a:rPr lang="en-US" sz="2800" err="1">
                <a:ea typeface="+mn-lt"/>
                <a:cs typeface="+mn-lt"/>
              </a:rPr>
              <a:t>biți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este</a:t>
            </a:r>
            <a:r>
              <a:rPr lang="en-US" sz="2800" dirty="0">
                <a:ea typeface="+mn-lt"/>
                <a:cs typeface="+mn-lt"/>
              </a:rPr>
              <a:t> un circuit digital care </a:t>
            </a:r>
            <a:r>
              <a:rPr lang="en-US" sz="2800" err="1">
                <a:ea typeface="+mn-lt"/>
                <a:cs typeface="+mn-lt"/>
              </a:rPr>
              <a:t>poate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efectua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operații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aritmetice</a:t>
            </a:r>
            <a:r>
              <a:rPr lang="en-US" sz="2800" dirty="0">
                <a:ea typeface="+mn-lt"/>
                <a:cs typeface="+mn-lt"/>
              </a:rPr>
              <a:t> (precum </a:t>
            </a:r>
            <a:r>
              <a:rPr lang="en-US" sz="2800" err="1">
                <a:ea typeface="+mn-lt"/>
                <a:cs typeface="+mn-lt"/>
              </a:rPr>
              <a:t>adunare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scădere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err="1">
                <a:ea typeface="+mn-lt"/>
                <a:cs typeface="+mn-lt"/>
              </a:rPr>
              <a:t>inmultire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si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impartire</a:t>
            </a:r>
            <a:r>
              <a:rPr lang="en-US" sz="2800" dirty="0">
                <a:ea typeface="+mn-lt"/>
                <a:cs typeface="+mn-lt"/>
              </a:rPr>
              <a:t>) a </a:t>
            </a:r>
            <a:r>
              <a:rPr lang="en-US" sz="2800" err="1">
                <a:ea typeface="+mn-lt"/>
                <a:cs typeface="+mn-lt"/>
              </a:rPr>
              <a:t>doua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numere</a:t>
            </a:r>
            <a:r>
              <a:rPr lang="en-US" sz="2800" dirty="0">
                <a:ea typeface="+mn-lt"/>
                <a:cs typeface="+mn-lt"/>
              </a:rPr>
              <a:t> pe 8 </a:t>
            </a:r>
            <a:r>
              <a:rPr lang="en-US" sz="2800" err="1">
                <a:ea typeface="+mn-lt"/>
                <a:cs typeface="+mn-lt"/>
              </a:rPr>
              <a:t>biti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r>
              <a:rPr lang="en-US" sz="2800" err="1">
                <a:ea typeface="+mn-lt"/>
                <a:cs typeface="+mn-lt"/>
              </a:rPr>
              <a:t>Acest</a:t>
            </a:r>
            <a:r>
              <a:rPr lang="en-US" sz="2800" dirty="0">
                <a:ea typeface="+mn-lt"/>
                <a:cs typeface="+mn-lt"/>
              </a:rPr>
              <a:t> ALU </a:t>
            </a:r>
            <a:r>
              <a:rPr lang="en-US" sz="2800" err="1">
                <a:ea typeface="+mn-lt"/>
                <a:cs typeface="+mn-lt"/>
              </a:rPr>
              <a:t>este</a:t>
            </a:r>
            <a:r>
              <a:rPr lang="en-US" sz="2800" dirty="0">
                <a:ea typeface="+mn-lt"/>
                <a:cs typeface="+mn-lt"/>
              </a:rPr>
              <a:t> format din </a:t>
            </a:r>
            <a:r>
              <a:rPr lang="en-US" sz="2800" err="1">
                <a:ea typeface="+mn-lt"/>
                <a:cs typeface="+mn-lt"/>
              </a:rPr>
              <a:t>două</a:t>
            </a:r>
            <a:r>
              <a:rPr lang="en-US" sz="2800" dirty="0">
                <a:ea typeface="+mn-lt"/>
                <a:cs typeface="+mn-lt"/>
              </a:rPr>
              <a:t> module </a:t>
            </a:r>
            <a:r>
              <a:rPr lang="en-US" sz="2800" err="1">
                <a:ea typeface="+mn-lt"/>
                <a:cs typeface="+mn-lt"/>
              </a:rPr>
              <a:t>distincte</a:t>
            </a:r>
            <a:r>
              <a:rPr lang="en-US" sz="2800" dirty="0">
                <a:ea typeface="+mn-lt"/>
                <a:cs typeface="+mn-lt"/>
              </a:rPr>
              <a:t>: </a:t>
            </a:r>
            <a:r>
              <a:rPr lang="en-US" sz="2800" err="1">
                <a:ea typeface="+mn-lt"/>
                <a:cs typeface="+mn-lt"/>
              </a:rPr>
              <a:t>unitatea</a:t>
            </a:r>
            <a:r>
              <a:rPr lang="en-US" sz="2800" dirty="0">
                <a:ea typeface="+mn-lt"/>
                <a:cs typeface="+mn-lt"/>
              </a:rPr>
              <a:t> de control </a:t>
            </a:r>
            <a:r>
              <a:rPr lang="en-US" sz="2800" err="1">
                <a:ea typeface="+mn-lt"/>
                <a:cs typeface="+mn-lt"/>
              </a:rPr>
              <a:t>și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unitatea</a:t>
            </a:r>
            <a:r>
              <a:rPr lang="en-US" sz="2800" dirty="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aritmetică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/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F50963ED-9B2E-340D-BE41-E0E83CB3F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418" y="2050192"/>
            <a:ext cx="4923677" cy="36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63F51-D5A3-FA1F-6AC3-54130587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509491" cy="102076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 </a:t>
            </a:r>
            <a:r>
              <a:rPr lang="en-US" sz="4800" dirty="0" err="1"/>
              <a:t>Structura</a:t>
            </a:r>
            <a:r>
              <a:rPr lang="en-US" sz="4800" dirty="0"/>
              <a:t> </a:t>
            </a: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6C419D57-60B2-8C4D-B7BA-7050D009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67" y="0"/>
            <a:ext cx="4752888" cy="4040038"/>
          </a:xfrm>
          <a:prstGeom prst="rect">
            <a:avLst/>
          </a:prstGeom>
        </p:spPr>
      </p:pic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76CE85A3-FBF8-1996-0F93-3198EB3A00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27" t="-425" r="-3636"/>
          <a:stretch/>
        </p:blipFill>
        <p:spPr>
          <a:xfrm>
            <a:off x="-1578" y="4024794"/>
            <a:ext cx="4932682" cy="2540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C37A7-9E51-559B-EE84-E2A2012EE4BE}"/>
              </a:ext>
            </a:extLst>
          </p:cNvPr>
          <p:cNvSpPr txBox="1"/>
          <p:nvPr/>
        </p:nvSpPr>
        <p:spPr>
          <a:xfrm>
            <a:off x="5182336" y="1803995"/>
            <a:ext cx="583287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Schema control unit-</a:t>
            </a:r>
            <a:r>
              <a:rPr lang="en-US" sz="2400" dirty="0" err="1"/>
              <a:t>ului</a:t>
            </a:r>
            <a:r>
              <a:rPr lang="en-US" sz="2400" dirty="0"/>
              <a:t> </a:t>
            </a:r>
            <a:r>
              <a:rPr lang="en-US" sz="2400" dirty="0" err="1"/>
              <a:t>intregii</a:t>
            </a:r>
            <a:r>
              <a:rPr lang="en-US" sz="2400" dirty="0"/>
              <a:t> </a:t>
            </a:r>
            <a:r>
              <a:rPr lang="en-US" sz="2400" dirty="0" err="1"/>
              <a:t>arhitecturi</a:t>
            </a:r>
          </a:p>
        </p:txBody>
      </p:sp>
    </p:spTree>
    <p:extLst>
      <p:ext uri="{BB962C8B-B14F-4D97-AF65-F5344CB8AC3E}">
        <p14:creationId xmlns:p14="http://schemas.microsoft.com/office/powerpoint/2010/main" val="7165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BB71-F8D8-96E5-B67A-F2BFF017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Arithmetic Unit</a:t>
            </a:r>
            <a:endParaRPr lang="en-US"/>
          </a:p>
        </p:txBody>
      </p:sp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2AFA873-8276-9E58-DBDC-58CCE740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90" y="1722246"/>
            <a:ext cx="5980746" cy="438352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3EB11E-A9F0-A991-24A9-C202D515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5959" y="792710"/>
            <a:ext cx="3945597" cy="5304038"/>
          </a:xfrm>
        </p:spPr>
        <p:txBody>
          <a:bodyPr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Arithmetic_unit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efectuează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operațiile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asupra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numerelor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atunci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când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primește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comenzi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b="1" dirty="0" err="1">
                <a:ea typeface="+mn-lt"/>
                <a:cs typeface="+mn-lt"/>
              </a:rPr>
              <a:t>control_unit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Module </a:t>
            </a:r>
            <a:r>
              <a:rPr lang="en-US" dirty="0" err="1"/>
              <a:t>folosite</a:t>
            </a:r>
            <a:r>
              <a:rPr lang="en-US"/>
              <a:t> :</a:t>
            </a:r>
          </a:p>
          <a:p>
            <a:pPr marL="285750" indent="-285750">
              <a:buChar char="•"/>
            </a:pPr>
            <a:r>
              <a:rPr lang="en-US"/>
              <a:t>reg_8 = </a:t>
            </a:r>
            <a:r>
              <a:rPr lang="en-US" dirty="0" err="1"/>
              <a:t>registru</a:t>
            </a:r>
            <a:r>
              <a:rPr lang="en-US" dirty="0"/>
              <a:t> pt M (8 </a:t>
            </a:r>
            <a:r>
              <a:rPr lang="en-US" dirty="0" err="1"/>
              <a:t>biti</a:t>
            </a:r>
            <a:r>
              <a:rPr lang="en-US" dirty="0"/>
              <a:t>)</a:t>
            </a:r>
          </a:p>
          <a:p>
            <a:pPr marL="285750" indent="-285750">
              <a:buChar char="•"/>
            </a:pPr>
            <a:r>
              <a:rPr lang="en-US" dirty="0"/>
              <a:t>shift_reg_16 = </a:t>
            </a:r>
            <a:r>
              <a:rPr lang="en-US" err="1"/>
              <a:t>registru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shifter pt A </a:t>
            </a:r>
            <a:r>
              <a:rPr lang="en-US" dirty="0" err="1"/>
              <a:t>si</a:t>
            </a:r>
            <a:r>
              <a:rPr lang="en-US" dirty="0"/>
              <a:t> Q </a:t>
            </a:r>
            <a:r>
              <a:rPr lang="en-US"/>
              <a:t>(16 biti)</a:t>
            </a:r>
          </a:p>
          <a:p>
            <a:pPr marL="285750" indent="-285750">
              <a:buChar char="•"/>
            </a:pPr>
            <a:r>
              <a:rPr lang="en-US" dirty="0" err="1"/>
              <a:t>extraQ</a:t>
            </a:r>
            <a:r>
              <a:rPr lang="en-US" dirty="0"/>
              <a:t> = </a:t>
            </a:r>
            <a:r>
              <a:rPr lang="en-US" dirty="0" err="1"/>
              <a:t>registru</a:t>
            </a:r>
            <a:r>
              <a:rPr lang="en-US"/>
              <a:t> care tine Q[-1] (1 bit)</a:t>
            </a:r>
          </a:p>
          <a:p>
            <a:pPr marL="285750" indent="-285750">
              <a:buChar char="•"/>
            </a:pPr>
            <a:r>
              <a:rPr lang="en-US" dirty="0"/>
              <a:t>adder = </a:t>
            </a:r>
            <a:r>
              <a:rPr lang="en-US" dirty="0" err="1"/>
              <a:t>sumator</a:t>
            </a:r>
            <a:r>
              <a:rPr lang="en-US" dirty="0"/>
              <a:t>/</a:t>
            </a:r>
            <a:r>
              <a:rPr lang="en-US" dirty="0" err="1"/>
              <a:t>scazator</a:t>
            </a:r>
            <a:r>
              <a:rPr lang="en-US" dirty="0"/>
              <a:t>, </a:t>
            </a:r>
            <a:r>
              <a:rPr lang="en-US" dirty="0" err="1"/>
              <a:t>variaza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/>
              <a:t> de input (op) (8 biti)</a:t>
            </a:r>
          </a:p>
          <a:p>
            <a:pPr marL="285750" indent="-285750">
              <a:buChar char="•"/>
            </a:pPr>
            <a:r>
              <a:rPr lang="en-US"/>
              <a:t>counter = counter cu increment (3 biti)</a:t>
            </a:r>
          </a:p>
          <a:p>
            <a:pPr marL="285750" indent="-285750"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F68215-2AE8-2F84-61F1-6A3EA369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390" y="3912047"/>
            <a:ext cx="479303" cy="178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53786-81EF-2B35-DDE3-D506BFEE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19" y="2247684"/>
            <a:ext cx="414227" cy="1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C7DA-5D03-2D08-1CB0-EE22174A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/>
              <a:t>Control Unit</a:t>
            </a:r>
            <a:endParaRPr lang="en-US"/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3FF6FACE-B9A2-3F0B-6494-97534521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2" r="10294" b="-1"/>
          <a:stretch/>
        </p:blipFill>
        <p:spPr>
          <a:xfrm>
            <a:off x="1639174" y="1719409"/>
            <a:ext cx="5931092" cy="4332652"/>
          </a:xfrm>
          <a:prstGeom prst="rect">
            <a:avLst/>
          </a:prstGeom>
          <a:noFill/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B749D7-DE60-5FAF-82F6-4E4A1A64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8385" y="1723924"/>
            <a:ext cx="4081352" cy="4334023"/>
          </a:xfrm>
        </p:spPr>
        <p:txBody>
          <a:bodyPr/>
          <a:lstStyle/>
          <a:p>
            <a:r>
              <a:rPr lang="en-US" b="1" err="1">
                <a:ea typeface="+mn-lt"/>
                <a:cs typeface="+mn-lt"/>
              </a:rPr>
              <a:t>Control_unit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gestionează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registrele</a:t>
            </a:r>
            <a:r>
              <a:rPr lang="en-US" dirty="0">
                <a:ea typeface="+mn-lt"/>
                <a:cs typeface="+mn-lt"/>
              </a:rPr>
              <a:t> de stare ale </a:t>
            </a:r>
            <a:r>
              <a:rPr lang="en-US" err="1">
                <a:ea typeface="+mn-lt"/>
                <a:cs typeface="+mn-lt"/>
              </a:rPr>
              <a:t>mașinii</a:t>
            </a:r>
            <a:r>
              <a:rPr lang="en-US" dirty="0">
                <a:ea typeface="+mn-lt"/>
                <a:cs typeface="+mn-lt"/>
              </a:rPr>
              <a:t> cu </a:t>
            </a:r>
            <a:r>
              <a:rPr lang="en-US" err="1">
                <a:ea typeface="+mn-lt"/>
                <a:cs typeface="+mn-lt"/>
              </a:rPr>
              <a:t>stări</a:t>
            </a:r>
            <a:r>
              <a:rPr lang="en-US" dirty="0">
                <a:ea typeface="+mn-lt"/>
                <a:cs typeface="+mn-lt"/>
              </a:rPr>
              <a:t> finite (FSM) </a:t>
            </a:r>
            <a:r>
              <a:rPr lang="en-US" err="1">
                <a:ea typeface="+mn-lt"/>
                <a:cs typeface="+mn-lt"/>
              </a:rPr>
              <a:t>și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trimite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semnale</a:t>
            </a:r>
            <a:r>
              <a:rPr lang="en-US" dirty="0">
                <a:ea typeface="+mn-lt"/>
                <a:cs typeface="+mn-lt"/>
              </a:rPr>
              <a:t> de control </a:t>
            </a:r>
            <a:r>
              <a:rPr lang="en-US" err="1">
                <a:ea typeface="+mn-lt"/>
                <a:cs typeface="+mn-lt"/>
              </a:rPr>
              <a:t>către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arithmetic_unit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Module </a:t>
            </a:r>
            <a:r>
              <a:rPr lang="en-US" dirty="0" err="1"/>
              <a:t>folosite</a:t>
            </a:r>
            <a:r>
              <a:rPr lang="en-US" dirty="0"/>
              <a:t> : </a:t>
            </a:r>
          </a:p>
          <a:p>
            <a:pPr marL="285750" indent="-285750">
              <a:buChar char="•"/>
            </a:pPr>
            <a:r>
              <a:rPr lang="en-US" dirty="0"/>
              <a:t>reg4bit = tine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curenta</a:t>
            </a:r>
            <a:r>
              <a:rPr lang="en-US" dirty="0"/>
              <a:t> a FSM-</a:t>
            </a:r>
            <a:r>
              <a:rPr lang="en-US" dirty="0" err="1"/>
              <a:t>ului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add_sum_fsm</a:t>
            </a:r>
            <a:r>
              <a:rPr lang="en-US" dirty="0"/>
              <a:t> = </a:t>
            </a:r>
            <a:r>
              <a:rPr lang="en-US" dirty="0" err="1"/>
              <a:t>automatul</a:t>
            </a:r>
            <a:r>
              <a:rPr lang="en-US" dirty="0"/>
              <a:t> cu </a:t>
            </a:r>
            <a:r>
              <a:rPr lang="en-US" dirty="0" err="1"/>
              <a:t>stari</a:t>
            </a:r>
            <a:r>
              <a:rPr lang="en-US" dirty="0"/>
              <a:t> finite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adunare</a:t>
            </a:r>
            <a:r>
              <a:rPr lang="en-US" dirty="0"/>
              <a:t>/</a:t>
            </a:r>
            <a:r>
              <a:rPr lang="en-US" dirty="0" err="1"/>
              <a:t>scadere</a:t>
            </a:r>
          </a:p>
          <a:p>
            <a:pPr marL="285750" indent="-285750">
              <a:buChar char="•"/>
            </a:pPr>
            <a:r>
              <a:rPr lang="en-US" dirty="0" err="1"/>
              <a:t>mul_fsm</a:t>
            </a:r>
            <a:r>
              <a:rPr lang="en-US" dirty="0"/>
              <a:t> = </a:t>
            </a:r>
            <a:r>
              <a:rPr lang="en-US" dirty="0" err="1"/>
              <a:t>automatul</a:t>
            </a:r>
            <a:r>
              <a:rPr lang="en-US" dirty="0"/>
              <a:t> cu </a:t>
            </a:r>
            <a:r>
              <a:rPr lang="en-US" dirty="0" err="1"/>
              <a:t>stari</a:t>
            </a:r>
            <a:r>
              <a:rPr lang="en-US" dirty="0"/>
              <a:t> finite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inmultire</a:t>
            </a:r>
          </a:p>
          <a:p>
            <a:pPr marL="285750" indent="-285750">
              <a:buChar char="•"/>
            </a:pPr>
            <a:r>
              <a:rPr lang="en-US" dirty="0" err="1"/>
              <a:t>div_fsm</a:t>
            </a:r>
            <a:r>
              <a:rPr lang="en-US" dirty="0"/>
              <a:t> = </a:t>
            </a:r>
            <a:r>
              <a:rPr lang="en-US" dirty="0" err="1"/>
              <a:t>automatul</a:t>
            </a:r>
            <a:r>
              <a:rPr lang="en-US" dirty="0"/>
              <a:t> cu </a:t>
            </a:r>
            <a:r>
              <a:rPr lang="en-US" dirty="0" err="1"/>
              <a:t>stari</a:t>
            </a:r>
            <a:r>
              <a:rPr lang="en-US" dirty="0"/>
              <a:t> finite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impartire</a:t>
            </a:r>
          </a:p>
        </p:txBody>
      </p:sp>
    </p:spTree>
    <p:extLst>
      <p:ext uri="{BB962C8B-B14F-4D97-AF65-F5344CB8AC3E}">
        <p14:creationId xmlns:p14="http://schemas.microsoft.com/office/powerpoint/2010/main" val="387260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25E3-726E-C617-919F-B5A99D4E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/>
              <a:t>Semnale</a:t>
            </a:r>
            <a:r>
              <a:rPr lang="en-US" sz="4800" dirty="0"/>
              <a:t> de control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9067-222D-730B-1C8F-FF988A82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236596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</a:t>
            </a:r>
            <a:r>
              <a:rPr lang="en-US" sz="2000" err="1">
                <a:ea typeface="+mn-lt"/>
                <a:cs typeface="+mn-lt"/>
              </a:rPr>
              <a:t>Semnalele</a:t>
            </a:r>
            <a:r>
              <a:rPr lang="en-US" sz="2000" dirty="0">
                <a:ea typeface="+mn-lt"/>
                <a:cs typeface="+mn-lt"/>
              </a:rPr>
              <a:t> de control sunt </a:t>
            </a:r>
            <a:r>
              <a:rPr lang="en-US" sz="2000" err="1">
                <a:ea typeface="+mn-lt"/>
                <a:cs typeface="+mn-lt"/>
              </a:rPr>
              <a:t>folosite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pentru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b="1" err="1">
                <a:ea typeface="+mn-lt"/>
                <a:cs typeface="+mn-lt"/>
              </a:rPr>
              <a:t>coordona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și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sincroniza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toate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componentele</a:t>
            </a:r>
            <a:r>
              <a:rPr lang="en-US" sz="2000" dirty="0">
                <a:ea typeface="+mn-lt"/>
                <a:cs typeface="+mn-lt"/>
              </a:rPr>
              <a:t> interne ale ALU-</a:t>
            </a:r>
            <a:r>
              <a:rPr lang="en-US" sz="2000" err="1">
                <a:ea typeface="+mn-lt"/>
                <a:cs typeface="+mn-lt"/>
              </a:rPr>
              <a:t>ului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în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funcție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operația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selectată</a:t>
            </a:r>
            <a:endParaRPr lang="en-US" sz="200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5ED9C-BFB6-7CA3-F71B-21ABF43A20C2}"/>
              </a:ext>
            </a:extLst>
          </p:cNvPr>
          <p:cNvSpPr txBox="1"/>
          <p:nvPr/>
        </p:nvSpPr>
        <p:spPr>
          <a:xfrm>
            <a:off x="4284900" y="1903306"/>
            <a:ext cx="7616126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C0 : </a:t>
            </a:r>
            <a:r>
              <a:rPr lang="en-US" sz="2400" dirty="0" err="1"/>
              <a:t>incarca</a:t>
            </a:r>
            <a:r>
              <a:rPr lang="en-US" sz="2400" dirty="0"/>
              <a:t> din INBUS in M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C1 : </a:t>
            </a:r>
            <a:r>
              <a:rPr lang="en-US" sz="2400" dirty="0" err="1"/>
              <a:t>incarca</a:t>
            </a:r>
            <a:r>
              <a:rPr lang="en-US" sz="2400" dirty="0"/>
              <a:t> din INBUS in Q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C2 : </a:t>
            </a:r>
            <a:r>
              <a:rPr lang="en-US" sz="2400" dirty="0" err="1"/>
              <a:t>incarca</a:t>
            </a: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en-US" sz="2400" dirty="0"/>
              <a:t> adder-</a:t>
            </a:r>
            <a:r>
              <a:rPr lang="en-US" sz="2400" dirty="0" err="1"/>
              <a:t>ului</a:t>
            </a:r>
            <a:r>
              <a:rPr lang="en-US" sz="2400" dirty="0"/>
              <a:t> in 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C3 : </a:t>
            </a:r>
            <a:r>
              <a:rPr lang="en-US" sz="2400" dirty="0" err="1"/>
              <a:t>operatorul</a:t>
            </a:r>
            <a:r>
              <a:rPr lang="en-US" sz="2400" dirty="0"/>
              <a:t> </a:t>
            </a:r>
            <a:r>
              <a:rPr lang="en-US" sz="2400" dirty="0" err="1"/>
              <a:t>functiei</a:t>
            </a:r>
            <a:r>
              <a:rPr lang="en-US" sz="2400" dirty="0"/>
              <a:t> "adder" (0=</a:t>
            </a:r>
            <a:r>
              <a:rPr lang="en-US" sz="2400" dirty="0" err="1"/>
              <a:t>adunare</a:t>
            </a:r>
            <a:r>
              <a:rPr lang="en-US" sz="2400" dirty="0"/>
              <a:t> 1=</a:t>
            </a:r>
            <a:r>
              <a:rPr lang="en-US" sz="2400" dirty="0" err="1"/>
              <a:t>scadere</a:t>
            </a:r>
            <a:r>
              <a:rPr lang="en-US" sz="2400" dirty="0"/>
              <a:t>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C4 : </a:t>
            </a:r>
            <a:r>
              <a:rPr lang="en-US" sz="2400" dirty="0" err="1"/>
              <a:t>porneste</a:t>
            </a:r>
            <a:r>
              <a:rPr lang="en-US" sz="2400" dirty="0"/>
              <a:t> shift </a:t>
            </a:r>
            <a:r>
              <a:rPr lang="en-US" sz="2400" dirty="0" err="1"/>
              <a:t>pentru</a:t>
            </a:r>
            <a:r>
              <a:rPr lang="en-US" sz="2400" dirty="0"/>
              <a:t> {A,Q} , 1 shift per </a:t>
            </a:r>
            <a:r>
              <a:rPr lang="en-US" sz="2400" dirty="0" err="1"/>
              <a:t>ciclu</a:t>
            </a:r>
            <a:r>
              <a:rPr lang="en-US" sz="2400" dirty="0"/>
              <a:t> de clock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C5 : </a:t>
            </a:r>
            <a:r>
              <a:rPr lang="en-US" sz="2400" dirty="0" err="1"/>
              <a:t>incrementare</a:t>
            </a:r>
            <a:r>
              <a:rPr lang="en-US" sz="2400" dirty="0"/>
              <a:t> a </a:t>
            </a:r>
            <a:r>
              <a:rPr lang="en-US" sz="2400" dirty="0" err="1"/>
              <a:t>counterului</a:t>
            </a:r>
            <a:r>
              <a:rPr lang="en-US" sz="2400" dirty="0"/>
              <a:t> , plus 1 per </a:t>
            </a:r>
            <a:r>
              <a:rPr lang="en-US" sz="2400" dirty="0" err="1"/>
              <a:t>ciclu</a:t>
            </a:r>
            <a:r>
              <a:rPr lang="en-US" sz="2400" dirty="0"/>
              <a:t> de clock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C6 : decide </a:t>
            </a:r>
            <a:r>
              <a:rPr lang="en-US" sz="2400" err="1"/>
              <a:t>ce</a:t>
            </a:r>
            <a:r>
              <a:rPr lang="en-US" sz="2400" dirty="0"/>
              <a:t> bit se </a:t>
            </a:r>
            <a:r>
              <a:rPr lang="en-US" sz="2400" err="1"/>
              <a:t>pune</a:t>
            </a:r>
            <a:r>
              <a:rPr lang="en-US" sz="2400" dirty="0"/>
              <a:t> </a:t>
            </a:r>
            <a:r>
              <a:rPr lang="en-US" sz="2400" err="1"/>
              <a:t>pentru</a:t>
            </a:r>
            <a:r>
              <a:rPr lang="en-US" sz="2400" dirty="0"/>
              <a:t> </a:t>
            </a:r>
            <a:r>
              <a:rPr lang="en-US" sz="2400" err="1"/>
              <a:t>shiftare</a:t>
            </a: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C7 : </a:t>
            </a:r>
            <a:r>
              <a:rPr lang="en-US" sz="2400" dirty="0" err="1"/>
              <a:t>incarca</a:t>
            </a:r>
            <a:r>
              <a:rPr lang="en-US" sz="2400" dirty="0"/>
              <a:t> A pe OUTBUS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C8 : </a:t>
            </a:r>
            <a:r>
              <a:rPr lang="en-US" sz="2400" err="1"/>
              <a:t>incarca</a:t>
            </a:r>
            <a:r>
              <a:rPr lang="en-US" sz="2400" dirty="0"/>
              <a:t> Q pe OUTBUS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C9 : </a:t>
            </a:r>
            <a:r>
              <a:rPr lang="en-US" sz="2400" err="1"/>
              <a:t>incarca</a:t>
            </a:r>
            <a:r>
              <a:rPr lang="en-US" sz="2400"/>
              <a:t> din INBUS in A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C10 : </a:t>
            </a:r>
            <a:r>
              <a:rPr lang="en-US" sz="2400" dirty="0" err="1"/>
              <a:t>incarca</a:t>
            </a:r>
            <a:r>
              <a:rPr lang="en-US" sz="2400" dirty="0"/>
              <a:t> in Q[0]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C6</a:t>
            </a:r>
          </a:p>
        </p:txBody>
      </p:sp>
    </p:spTree>
    <p:extLst>
      <p:ext uri="{BB962C8B-B14F-4D97-AF65-F5344CB8AC3E}">
        <p14:creationId xmlns:p14="http://schemas.microsoft.com/office/powerpoint/2010/main" val="51571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637C-8CF7-A85A-C50A-58463999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 err="1"/>
              <a:t>Operatii</a:t>
            </a:r>
            <a:r>
              <a:rPr lang="en-US" sz="4800" dirty="0"/>
              <a:t> </a:t>
            </a:r>
            <a:r>
              <a:rPr lang="en-US" sz="4800" dirty="0" err="1"/>
              <a:t>complexe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AE677-A546-F5FE-341C-9541894DD4E0}"/>
              </a:ext>
            </a:extLst>
          </p:cNvPr>
          <p:cNvSpPr txBox="1"/>
          <p:nvPr/>
        </p:nvSpPr>
        <p:spPr>
          <a:xfrm>
            <a:off x="1523780" y="1714572"/>
            <a:ext cx="9139214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ea typeface="+mn-lt"/>
                <a:cs typeface="+mn-lt"/>
              </a:rPr>
              <a:t>  Am ales </a:t>
            </a:r>
            <a:r>
              <a:rPr lang="en-US" sz="2400" dirty="0" err="1">
                <a:ea typeface="+mn-lt"/>
                <a:cs typeface="+mn-lt"/>
              </a:rPr>
              <a:t>să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folosim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înmulțirea</a:t>
            </a:r>
            <a:r>
              <a:rPr lang="en-US" sz="2400" dirty="0">
                <a:ea typeface="+mn-lt"/>
                <a:cs typeface="+mn-lt"/>
              </a:rPr>
              <a:t> Booth radix-2 </a:t>
            </a:r>
            <a:r>
              <a:rPr lang="en-US" sz="2400" dirty="0" err="1">
                <a:ea typeface="+mn-lt"/>
                <a:cs typeface="+mn-lt"/>
              </a:rPr>
              <a:t>și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împărțirea</a:t>
            </a:r>
            <a:r>
              <a:rPr lang="en-US" sz="2400" dirty="0">
                <a:ea typeface="+mn-lt"/>
                <a:cs typeface="+mn-lt"/>
              </a:rPr>
              <a:t> cu </a:t>
            </a:r>
            <a:r>
              <a:rPr lang="en-US" sz="2400" dirty="0" err="1">
                <a:ea typeface="+mn-lt"/>
                <a:cs typeface="+mn-lt"/>
              </a:rPr>
              <a:t>restaurare</a:t>
            </a:r>
            <a:r>
              <a:rPr lang="en-US" sz="2400" dirty="0">
                <a:ea typeface="+mn-lt"/>
                <a:cs typeface="+mn-lt"/>
              </a:rPr>
              <a:t> (restoring division) </a:t>
            </a:r>
            <a:r>
              <a:rPr lang="en-US" sz="2400" dirty="0" err="1">
                <a:ea typeface="+mn-lt"/>
                <a:cs typeface="+mn-lt"/>
              </a:rPr>
              <a:t>în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modulul</a:t>
            </a:r>
            <a:r>
              <a:rPr lang="en-US" sz="2400" dirty="0">
                <a:ea typeface="+mn-lt"/>
                <a:cs typeface="+mn-lt"/>
              </a:rPr>
              <a:t> meu ALU </a:t>
            </a:r>
            <a:r>
              <a:rPr lang="en-US" sz="2400" dirty="0" err="1">
                <a:ea typeface="+mn-lt"/>
                <a:cs typeface="+mn-lt"/>
              </a:rPr>
              <a:t>deoarece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acestea</a:t>
            </a:r>
            <a:r>
              <a:rPr lang="en-US" sz="2400" dirty="0">
                <a:ea typeface="+mn-lt"/>
                <a:cs typeface="+mn-lt"/>
              </a:rPr>
              <a:t> sunt </a:t>
            </a:r>
            <a:r>
              <a:rPr lang="en-US" sz="2400" dirty="0" err="1">
                <a:ea typeface="+mn-lt"/>
                <a:cs typeface="+mn-lt"/>
              </a:rPr>
              <a:t>ușor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implementat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și</a:t>
            </a:r>
            <a:r>
              <a:rPr lang="en-US" sz="2400" dirty="0">
                <a:ea typeface="+mn-lt"/>
                <a:cs typeface="+mn-lt"/>
              </a:rPr>
              <a:t> nu </a:t>
            </a:r>
            <a:r>
              <a:rPr lang="en-US" sz="2400" dirty="0" err="1">
                <a:ea typeface="+mn-lt"/>
                <a:cs typeface="+mn-lt"/>
              </a:rPr>
              <a:t>necesita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mult</a:t>
            </a:r>
            <a:r>
              <a:rPr lang="en-US" sz="2400" dirty="0">
                <a:ea typeface="+mn-lt"/>
                <a:cs typeface="+mn-lt"/>
              </a:rPr>
              <a:t> hardware.</a:t>
            </a:r>
            <a:endParaRPr lang="en-US" dirty="0"/>
          </a:p>
        </p:txBody>
      </p:sp>
      <p:pic>
        <p:nvPicPr>
          <p:cNvPr id="4" name="Picture 3" descr="A black and white text with white lines&#10;&#10;AI-generated content may be incorrect.">
            <a:extLst>
              <a:ext uri="{FF2B5EF4-FFF2-40B4-BE49-F238E27FC236}">
                <a16:creationId xmlns:a16="http://schemas.microsoft.com/office/drawing/2014/main" id="{00D25C94-8E48-3D92-79B8-75AC19CA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279" y="3652583"/>
            <a:ext cx="5055926" cy="2341375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B653C7C-571C-2874-FB26-3B314DCD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790" y="3086313"/>
            <a:ext cx="4312341" cy="34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921E-5264-224A-F53D-A21A9C16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743963" cy="10207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/>
              <a:t>     </a:t>
            </a:r>
            <a:r>
              <a:rPr lang="en-US" sz="4800" dirty="0" err="1"/>
              <a:t>Inmultirea</a:t>
            </a:r>
            <a:r>
              <a:rPr lang="en-US" sz="4800" dirty="0"/>
              <a:t> Booth Radix-2</a:t>
            </a:r>
          </a:p>
        </p:txBody>
      </p:sp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D93539E7-228F-1FE6-6DAD-323AC383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5" y="155751"/>
            <a:ext cx="3156063" cy="65463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FCCE66-DA67-8C00-0475-8C4A91BE071D}"/>
              </a:ext>
            </a:extLst>
          </p:cNvPr>
          <p:cNvSpPr txBox="1"/>
          <p:nvPr/>
        </p:nvSpPr>
        <p:spPr>
          <a:xfrm>
            <a:off x="3667613" y="1865189"/>
            <a:ext cx="3149699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FSM – Booth Radix-2</a:t>
            </a:r>
          </a:p>
        </p:txBody>
      </p:sp>
    </p:spTree>
    <p:extLst>
      <p:ext uri="{BB962C8B-B14F-4D97-AF65-F5344CB8AC3E}">
        <p14:creationId xmlns:p14="http://schemas.microsoft.com/office/powerpoint/2010/main" val="21872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A9B8-B128-60F5-AD00-77DAC848F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      Restoring division</a:t>
            </a:r>
          </a:p>
        </p:txBody>
      </p:sp>
      <p:pic>
        <p:nvPicPr>
          <p:cNvPr id="3" name="Picture 2" descr="A diagram of a flowchart&#10;&#10;AI-generated content may be incorrect.">
            <a:extLst>
              <a:ext uri="{FF2B5EF4-FFF2-40B4-BE49-F238E27FC236}">
                <a16:creationId xmlns:a16="http://schemas.microsoft.com/office/drawing/2014/main" id="{0D4DCA15-618A-6E79-E663-0EC4AB4B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50" y="164951"/>
            <a:ext cx="3257471" cy="6520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63A04-066B-441B-56AE-8647E14E7EF7}"/>
              </a:ext>
            </a:extLst>
          </p:cNvPr>
          <p:cNvSpPr txBox="1"/>
          <p:nvPr/>
        </p:nvSpPr>
        <p:spPr>
          <a:xfrm>
            <a:off x="3981836" y="1835692"/>
            <a:ext cx="4511665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FSM – Restoring division</a:t>
            </a:r>
          </a:p>
        </p:txBody>
      </p:sp>
    </p:spTree>
    <p:extLst>
      <p:ext uri="{BB962C8B-B14F-4D97-AF65-F5344CB8AC3E}">
        <p14:creationId xmlns:p14="http://schemas.microsoft.com/office/powerpoint/2010/main" val="308416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8-bit Arithmetic Logic Unit</vt:lpstr>
      <vt:lpstr>Informatii generale</vt:lpstr>
      <vt:lpstr> Structura </vt:lpstr>
      <vt:lpstr>Arithmetic Unit</vt:lpstr>
      <vt:lpstr>Control Unit</vt:lpstr>
      <vt:lpstr>Semnale de control</vt:lpstr>
      <vt:lpstr>Operatii complexe</vt:lpstr>
      <vt:lpstr>     Inmultirea Booth Radix-2</vt:lpstr>
      <vt:lpstr>      Restoring division</vt:lpstr>
      <vt:lpstr>Testare</vt:lpstr>
      <vt:lpstr>Aplicatii auxiliare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356</cp:revision>
  <dcterms:created xsi:type="dcterms:W3CDTF">2025-05-05T20:05:43Z</dcterms:created>
  <dcterms:modified xsi:type="dcterms:W3CDTF">2025-05-06T12:49:34Z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