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04940A2-922E-41C9-9603-ED3C7555771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F0E82D1-9D43-43E6-B01C-15D8B187B93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23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40A2-922E-41C9-9603-ED3C7555771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2D1-9D43-43E6-B01C-15D8B18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1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40A2-922E-41C9-9603-ED3C7555771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2D1-9D43-43E6-B01C-15D8B187B93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40A2-922E-41C9-9603-ED3C7555771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2D1-9D43-43E6-B01C-15D8B187B93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61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40A2-922E-41C9-9603-ED3C7555771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2D1-9D43-43E6-B01C-15D8B18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12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40A2-922E-41C9-9603-ED3C7555771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2D1-9D43-43E6-B01C-15D8B187B93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406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40A2-922E-41C9-9603-ED3C7555771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2D1-9D43-43E6-B01C-15D8B187B93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433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40A2-922E-41C9-9603-ED3C7555771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2D1-9D43-43E6-B01C-15D8B187B93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48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40A2-922E-41C9-9603-ED3C7555771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2D1-9D43-43E6-B01C-15D8B187B93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45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40A2-922E-41C9-9603-ED3C7555771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2D1-9D43-43E6-B01C-15D8B18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9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40A2-922E-41C9-9603-ED3C7555771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2D1-9D43-43E6-B01C-15D8B187B93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5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40A2-922E-41C9-9603-ED3C7555771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2D1-9D43-43E6-B01C-15D8B18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40A2-922E-41C9-9603-ED3C7555771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2D1-9D43-43E6-B01C-15D8B187B93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2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40A2-922E-41C9-9603-ED3C7555771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2D1-9D43-43E6-B01C-15D8B187B93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5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40A2-922E-41C9-9603-ED3C7555771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2D1-9D43-43E6-B01C-15D8B18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4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40A2-922E-41C9-9603-ED3C7555771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2D1-9D43-43E6-B01C-15D8B187B93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06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40A2-922E-41C9-9603-ED3C7555771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82D1-9D43-43E6-B01C-15D8B18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4940A2-922E-41C9-9603-ED3C75557711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0E82D1-9D43-43E6-B01C-15D8B187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8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28E1-196F-4609-AAF3-E9C087680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th-TH" dirty="0"/>
              <a:t> การจาแนกผู้ที่สนใจการเปิดบัญชีเงินฝากผ่านทางโทรศัพท์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10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D77F-9FC2-431F-A624-E3812FDA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178" y="2766218"/>
            <a:ext cx="10515600" cy="1325563"/>
          </a:xfrm>
        </p:spPr>
        <p:txBody>
          <a:bodyPr/>
          <a:lstStyle/>
          <a:p>
            <a:r>
              <a:rPr lang="en-US" dirty="0"/>
              <a:t>Result and Summary</a:t>
            </a:r>
          </a:p>
        </p:txBody>
      </p:sp>
    </p:spTree>
    <p:extLst>
      <p:ext uri="{BB962C8B-B14F-4D97-AF65-F5344CB8AC3E}">
        <p14:creationId xmlns:p14="http://schemas.microsoft.com/office/powerpoint/2010/main" val="267198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536F-57A2-43E0-87F3-CE9AF7F9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6C7C-F8BF-4A9C-BD0B-5CA3221C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Logistic regression : 0.7939 </a:t>
            </a:r>
          </a:p>
          <a:p>
            <a:r>
              <a:rPr lang="en-US" dirty="0"/>
              <a:t>Decision tree : 0.6260 </a:t>
            </a:r>
          </a:p>
          <a:p>
            <a:r>
              <a:rPr lang="en-US" dirty="0"/>
              <a:t>Random forest : 0.7443 </a:t>
            </a:r>
          </a:p>
        </p:txBody>
      </p:sp>
    </p:spTree>
    <p:extLst>
      <p:ext uri="{BB962C8B-B14F-4D97-AF65-F5344CB8AC3E}">
        <p14:creationId xmlns:p14="http://schemas.microsoft.com/office/powerpoint/2010/main" val="186089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76A3-F9A7-47DD-B5A5-0A916D1F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15E4F-CD59-450C-BF40-C1E7CC2AC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: 0.9004 </a:t>
            </a:r>
          </a:p>
          <a:p>
            <a:r>
              <a:rPr lang="en-US" dirty="0"/>
              <a:t>Precision : 0.6856 </a:t>
            </a:r>
          </a:p>
          <a:p>
            <a:r>
              <a:rPr lang="en-US" dirty="0"/>
              <a:t>Recall : 0.2199 </a:t>
            </a:r>
          </a:p>
          <a:p>
            <a:r>
              <a:rPr lang="en-US" dirty="0"/>
              <a:t>F1-score : 0.33 </a:t>
            </a:r>
          </a:p>
        </p:txBody>
      </p:sp>
    </p:spTree>
    <p:extLst>
      <p:ext uri="{BB962C8B-B14F-4D97-AF65-F5344CB8AC3E}">
        <p14:creationId xmlns:p14="http://schemas.microsoft.com/office/powerpoint/2010/main" val="228055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51FA-469C-441E-A825-F49558AB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 (Logistic regression)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9CD90-01EA-4FFA-A4BC-D9D2A443C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1 , </a:t>
            </a:r>
            <a:r>
              <a:rPr lang="en-US" dirty="0" err="1"/>
              <a:t>class_weight</a:t>
            </a:r>
            <a:r>
              <a:rPr lang="en-US" dirty="0"/>
              <a:t> = balanced , penalty = 11 </a:t>
            </a:r>
          </a:p>
        </p:txBody>
      </p:sp>
    </p:spTree>
    <p:extLst>
      <p:ext uri="{BB962C8B-B14F-4D97-AF65-F5344CB8AC3E}">
        <p14:creationId xmlns:p14="http://schemas.microsoft.com/office/powerpoint/2010/main" val="642315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A04A-60DA-47D7-8720-F69E7EF1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Tuned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1BFE-2CDF-4107-A278-2C54DC510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: 0.8281 </a:t>
            </a:r>
          </a:p>
          <a:p>
            <a:r>
              <a:rPr lang="en-US" dirty="0"/>
              <a:t>Precision : 0.3522 </a:t>
            </a:r>
          </a:p>
          <a:p>
            <a:r>
              <a:rPr lang="en-US" dirty="0"/>
              <a:t>Recall : 0.6200 </a:t>
            </a:r>
          </a:p>
          <a:p>
            <a:r>
              <a:rPr lang="en-US" dirty="0"/>
              <a:t>F1-score : 0.4492 </a:t>
            </a:r>
          </a:p>
        </p:txBody>
      </p:sp>
    </p:spTree>
    <p:extLst>
      <p:ext uri="{BB962C8B-B14F-4D97-AF65-F5344CB8AC3E}">
        <p14:creationId xmlns:p14="http://schemas.microsoft.com/office/powerpoint/2010/main" val="2933382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5550-407F-42FD-BA49-26AA6649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ตารางเปรียบเทียบก่อนและหลังปรับปรุง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FB9186-2E34-471D-8CEE-0E6383642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065398"/>
              </p:ext>
            </p:extLst>
          </p:nvPr>
        </p:nvGraphicFramePr>
        <p:xfrm>
          <a:off x="1295400" y="2557463"/>
          <a:ext cx="96012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879">
                  <a:extLst>
                    <a:ext uri="{9D8B030D-6E8A-4147-A177-3AD203B41FA5}">
                      <a16:colId xmlns:a16="http://schemas.microsoft.com/office/drawing/2014/main" val="2599379627"/>
                    </a:ext>
                  </a:extLst>
                </a:gridCol>
                <a:gridCol w="4515921">
                  <a:extLst>
                    <a:ext uri="{9D8B030D-6E8A-4147-A177-3AD203B41FA5}">
                      <a16:colId xmlns:a16="http://schemas.microsoft.com/office/drawing/2014/main" val="305221523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862761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Evaluation params</a:t>
                      </a:r>
                    </a:p>
                  </a:txBody>
                  <a:tcPr marL="83490" marR="834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 result</a:t>
                      </a:r>
                    </a:p>
                  </a:txBody>
                  <a:tcPr marL="83490" marR="834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Tuned result</a:t>
                      </a:r>
                    </a:p>
                  </a:txBody>
                  <a:tcPr marL="83490" marR="83490"/>
                </a:tc>
                <a:extLst>
                  <a:ext uri="{0D108BD9-81ED-4DB2-BD59-A6C34878D82A}">
                    <a16:rowId xmlns:a16="http://schemas.microsoft.com/office/drawing/2014/main" val="88436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marL="83490" marR="834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0.9004</a:t>
                      </a:r>
                    </a:p>
                  </a:txBody>
                  <a:tcPr marL="83490" marR="834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0.8281</a:t>
                      </a:r>
                    </a:p>
                  </a:txBody>
                  <a:tcPr marL="83490" marR="83490"/>
                </a:tc>
                <a:extLst>
                  <a:ext uri="{0D108BD9-81ED-4DB2-BD59-A6C34878D82A}">
                    <a16:rowId xmlns:a16="http://schemas.microsoft.com/office/drawing/2014/main" val="57938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 marL="83490" marR="834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0.6856</a:t>
                      </a:r>
                    </a:p>
                  </a:txBody>
                  <a:tcPr marL="83490" marR="834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0.3522</a:t>
                      </a:r>
                    </a:p>
                  </a:txBody>
                  <a:tcPr marL="83490" marR="83490"/>
                </a:tc>
                <a:extLst>
                  <a:ext uri="{0D108BD9-81ED-4DB2-BD59-A6C34878D82A}">
                    <a16:rowId xmlns:a16="http://schemas.microsoft.com/office/drawing/2014/main" val="46561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 marL="83490" marR="834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0.2299</a:t>
                      </a:r>
                    </a:p>
                  </a:txBody>
                  <a:tcPr marL="83490" marR="834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0.6200</a:t>
                      </a:r>
                    </a:p>
                  </a:txBody>
                  <a:tcPr marL="83490" marR="83490"/>
                </a:tc>
                <a:extLst>
                  <a:ext uri="{0D108BD9-81ED-4DB2-BD59-A6C34878D82A}">
                    <a16:rowId xmlns:a16="http://schemas.microsoft.com/office/drawing/2014/main" val="114293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 marL="83490" marR="834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 marL="83490" marR="834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0.4492</a:t>
                      </a:r>
                    </a:p>
                  </a:txBody>
                  <a:tcPr marL="83490" marR="83490"/>
                </a:tc>
                <a:extLst>
                  <a:ext uri="{0D108BD9-81ED-4DB2-BD59-A6C34878D82A}">
                    <a16:rowId xmlns:a16="http://schemas.microsoft.com/office/drawing/2014/main" val="1950860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469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CC85-7D24-46C2-B2E3-DD8D8CCA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EDEF69-6E80-4CF8-A752-FADEE9E09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3318" y="2557463"/>
            <a:ext cx="504536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1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ED36-0106-438A-AF87-79B045B8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ที่มาและความสำคัญ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9D43F-C34D-41EA-9D75-D68661E9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/>
          <a:lstStyle/>
          <a:p>
            <a:endParaRPr lang="en-US" dirty="0">
              <a:cs typeface="+mj-cs"/>
            </a:endParaRPr>
          </a:p>
          <a:p>
            <a:pPr marL="0" indent="0">
              <a:buNone/>
            </a:pPr>
            <a:r>
              <a:rPr lang="th-TH" dirty="0">
                <a:cs typeface="+mj-cs"/>
              </a:rPr>
              <a:t> 	</a:t>
            </a:r>
            <a:r>
              <a:rPr lang="th-TH" i="1" dirty="0">
                <a:cs typeface="+mj-cs"/>
              </a:rPr>
              <a:t>ปัจจุปันการเพิ่มฐานลูกค้าของธนาคารนั้นไม่ได้มาจากการที่ลูกค้าต้องเดินทางไปยังสาขาอีกต่อไป การติดต่อลูกค้าผ่านช่องทางโทรศัพท์ถือเป็นทางเลือกหนึ่งที่ธนาคารใช้ในการลดต้นทุนค่าใช้จ่าย และประหยัดทรัพยากรบุคคลในสาขาที่ต้องใช้เวลานานโดยเฉพาะการที่ต้องอธิบายเงื่อนไขต่างให้ลูกค้าเข้าใจ ซึ่ง</a:t>
            </a:r>
            <a:r>
              <a:rPr lang="th-TH" dirty="0">
                <a:cs typeface="+mj-cs"/>
              </a:rPr>
              <a:t>ส่งผลกระทบต่อผู้ทำธุรกรรมอื่นๆ 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515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E47C-C420-4AE7-A63B-4AB94A06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วัตถุประสงค์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D61D-6F17-4824-A37E-12FFC6950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	การเพิ่มรายได้และช่องทางในการเสนอขาย ในเงื่อนไขที่มีทรัพยากรบุคคลและทุนที่จากัด เพิ่มความสะดวกสบายให้แก่ลูกค้าที่สนใจในผลิตภัณฑ์นั้นๆ อย่างแท้จริง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3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0E45-72EE-4C92-8650-7E2C13D5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ขอบเขตงานวิจัย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C6A5-CECB-4144-9F56-42CE0FC7E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	การใช้ </a:t>
            </a:r>
            <a:r>
              <a:rPr lang="en-US" dirty="0"/>
              <a:t>Machine learning </a:t>
            </a:r>
            <a:r>
              <a:rPr lang="th-TH" dirty="0"/>
              <a:t>ในการทำนายความสนใจของลูกค้าที่ได้รับการติดต่อขายตรงผ่านทางโทรศัพท์ โดยข้อมูลที่ได้เป็นประวัติการทำธุรกรรมของธนาคารแห่งหนึ่ง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2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9206-9D9A-4AA0-BD99-E7B26296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ประโยชน์ที่คาดว่าจะได้รับ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CE49-330E-4FCE-9C2F-6E43ADEB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th-TH" dirty="0"/>
              <a:t>ลดเวลาในการทำธุรกรรมที่สาขา</a:t>
            </a:r>
          </a:p>
          <a:p>
            <a:pPr marL="514350" indent="-514350">
              <a:buAutoNum type="arabicPeriod"/>
            </a:pPr>
            <a:r>
              <a:rPr lang="th-TH" dirty="0"/>
              <a:t>ปรับปรุง </a:t>
            </a:r>
            <a:r>
              <a:rPr lang="en-US" dirty="0"/>
              <a:t>Customer Engagement</a:t>
            </a:r>
          </a:p>
          <a:p>
            <a:pPr marL="514350" indent="-514350">
              <a:buAutoNum type="arabicPeriod"/>
            </a:pPr>
            <a:r>
              <a:rPr lang="th-TH" dirty="0"/>
              <a:t>ประหยัดทรัพยากรบุคคล</a:t>
            </a:r>
          </a:p>
        </p:txBody>
      </p:sp>
    </p:spTree>
    <p:extLst>
      <p:ext uri="{BB962C8B-B14F-4D97-AF65-F5344CB8AC3E}">
        <p14:creationId xmlns:p14="http://schemas.microsoft.com/office/powerpoint/2010/main" val="242572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63F1-E1FB-4ACC-94B7-51547873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แนวคิด ทฤษฎี เทคโนโลยี และระบบงำนที่เกี่ยวข้อง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D975D-2E26-4E18-985F-073CC3DC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+mj-cs"/>
              </a:rPr>
              <a:t>• Python </a:t>
            </a:r>
            <a:r>
              <a:rPr lang="th-TH" sz="2000" dirty="0">
                <a:cs typeface="+mj-cs"/>
              </a:rPr>
              <a:t>ภาษาโปรแกรมมิ่งที่ใช้ในการเรียกใช้ไลบรารี่ต่างๆ ซึ่งคุณสมบัติสาคัญของภาษานี้คือการอ่านข้อมูลและเขียนข้อมูลที่สามารถทาได้อย่างรวดเร็ว </a:t>
            </a:r>
          </a:p>
          <a:p>
            <a:pPr marL="0" indent="0">
              <a:buNone/>
            </a:pPr>
            <a:r>
              <a:rPr lang="en-US" sz="2000" dirty="0">
                <a:cs typeface="+mj-cs"/>
              </a:rPr>
              <a:t>• </a:t>
            </a:r>
            <a:r>
              <a:rPr lang="en-US" sz="2000" dirty="0" err="1">
                <a:cs typeface="+mj-cs"/>
              </a:rPr>
              <a:t>Jupyter</a:t>
            </a:r>
            <a:r>
              <a:rPr lang="en-US" sz="2000" dirty="0">
                <a:cs typeface="+mj-cs"/>
              </a:rPr>
              <a:t> notebook </a:t>
            </a:r>
            <a:r>
              <a:rPr lang="th-TH" sz="2000" dirty="0">
                <a:cs typeface="+mj-cs"/>
              </a:rPr>
              <a:t>เครื่องมือที่ใช้อานวยความสะดวกในการเขียนภาษา </a:t>
            </a:r>
            <a:r>
              <a:rPr lang="en-US" sz="2000" dirty="0">
                <a:cs typeface="+mj-cs"/>
              </a:rPr>
              <a:t>Python </a:t>
            </a:r>
            <a:endParaRPr lang="th-TH" sz="2000" dirty="0">
              <a:cs typeface="+mj-cs"/>
            </a:endParaRPr>
          </a:p>
          <a:p>
            <a:pPr marL="0" indent="0">
              <a:buNone/>
            </a:pPr>
            <a:endParaRPr lang="en-US" sz="2000" dirty="0">
              <a:cs typeface="+mj-cs"/>
            </a:endParaRPr>
          </a:p>
          <a:p>
            <a:endParaRPr lang="en-US" sz="20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694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1D8C-0926-47B0-BF58-F606AA8C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แบบจำลองที่ใช้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3C34-0B32-4DB8-B487-285136B5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• Logistic regression </a:t>
            </a:r>
          </a:p>
          <a:p>
            <a:pPr marL="0" indent="0">
              <a:buNone/>
            </a:pP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• Random forest </a:t>
            </a:r>
          </a:p>
          <a:p>
            <a:pPr marL="0" indent="0">
              <a:buNone/>
            </a:pP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• Decision tree </a:t>
            </a:r>
          </a:p>
          <a:p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5359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726B-329D-486A-A921-A8B48CB6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เทคนิคที่ใช้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E7B34-2ED1-494D-B128-AD62DC73B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+mj-cs"/>
              </a:rPr>
              <a:t>• Cross validation </a:t>
            </a:r>
          </a:p>
          <a:p>
            <a:pPr marL="0" indent="0">
              <a:buNone/>
            </a:pPr>
            <a:r>
              <a:rPr lang="th-TH" sz="1800" dirty="0">
                <a:cs typeface="+mj-cs"/>
              </a:rPr>
              <a:t>	การทา </a:t>
            </a:r>
            <a:r>
              <a:rPr lang="en-US" sz="1800" dirty="0">
                <a:cs typeface="+mj-cs"/>
              </a:rPr>
              <a:t>Cross validation </a:t>
            </a:r>
            <a:r>
              <a:rPr lang="th-TH" sz="1800" dirty="0">
                <a:cs typeface="+mj-cs"/>
              </a:rPr>
              <a:t>เป็นเทคนิคในการสร้างแบบจาลองที่เหมาะสมกับข้อมูล โดยการนาข้อมูลทดสอบมาทดสอบกับแบบจาลองต่างๆ </a:t>
            </a:r>
          </a:p>
          <a:p>
            <a:pPr marL="0" indent="0">
              <a:buNone/>
            </a:pPr>
            <a:r>
              <a:rPr lang="en-US" sz="1800" dirty="0">
                <a:cs typeface="+mj-cs"/>
              </a:rPr>
              <a:t>• Grid search </a:t>
            </a:r>
          </a:p>
          <a:p>
            <a:pPr marL="0" indent="0">
              <a:buNone/>
            </a:pPr>
            <a:r>
              <a:rPr lang="th-TH" sz="1800" dirty="0">
                <a:cs typeface="+mj-cs"/>
              </a:rPr>
              <a:t>	การหาตัวแปรที่ดีที่สุดที่ใช้กับแบบจาลอง </a:t>
            </a:r>
          </a:p>
          <a:p>
            <a:pPr marL="0" indent="0">
              <a:buNone/>
            </a:pPr>
            <a:r>
              <a:rPr lang="en-US" sz="1800" dirty="0">
                <a:cs typeface="+mj-cs"/>
              </a:rPr>
              <a:t>• ROC curve (Receiver operating characteristic curve) </a:t>
            </a:r>
          </a:p>
          <a:p>
            <a:pPr marL="0" indent="0">
              <a:buNone/>
            </a:pPr>
            <a:r>
              <a:rPr lang="th-TH" sz="1800" dirty="0">
                <a:cs typeface="+mj-cs"/>
              </a:rPr>
              <a:t>	เป็นตัวบอกว่าการทดลองนั้นให้ผลที่แม่นยาหรือไม่ </a:t>
            </a:r>
            <a:endParaRPr lang="en-US" sz="18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290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31B6-5E79-498B-B8EF-0B350732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วิธีการทำนาย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1ADB4-CA43-4CD7-8729-529180B3B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1800" dirty="0">
                <a:cs typeface="+mj-cs"/>
              </a:rPr>
              <a:t>1. การนาข้อมูลมาวิเคราะห์เพื่อให้เข้าใจในพฤติกรรมของตัวแปรแต่ละประเภท </a:t>
            </a:r>
          </a:p>
          <a:p>
            <a:pPr marL="0" indent="0">
              <a:buNone/>
            </a:pPr>
            <a:r>
              <a:rPr lang="th-TH" sz="1800" dirty="0">
                <a:cs typeface="+mj-cs"/>
              </a:rPr>
              <a:t>2. การเตรียมข้อมูลโดยการนาข้อมูลที่ไม่มีค่า และข้อมูลที่มีคุณสมบัติไม่อยู่ในกลุ่มเป้าหมายออกไปจากการทานาย </a:t>
            </a:r>
          </a:p>
          <a:p>
            <a:pPr marL="0" indent="0">
              <a:buNone/>
            </a:pPr>
            <a:r>
              <a:rPr lang="th-TH" sz="1800" dirty="0">
                <a:cs typeface="+mj-cs"/>
              </a:rPr>
              <a:t>3. การทา </a:t>
            </a:r>
            <a:r>
              <a:rPr lang="en-US" sz="1800" dirty="0">
                <a:cs typeface="+mj-cs"/>
              </a:rPr>
              <a:t>Cross validation </a:t>
            </a:r>
            <a:r>
              <a:rPr lang="th-TH" sz="1800" dirty="0">
                <a:cs typeface="+mj-cs"/>
              </a:rPr>
              <a:t>เป็นเทคนิคในการสร้างแบบจาลองที่เหมาะสมกับข้อมูล โดยการนาข้อมูลทดสอบมาทดสอบกับแบบจาลองต่างๆ </a:t>
            </a:r>
          </a:p>
          <a:p>
            <a:pPr marL="0" indent="0">
              <a:buNone/>
            </a:pPr>
            <a:r>
              <a:rPr lang="th-TH" sz="1800" dirty="0">
                <a:cs typeface="+mj-cs"/>
              </a:rPr>
              <a:t>4. ทานายเพื่อหา </a:t>
            </a:r>
            <a:r>
              <a:rPr lang="en-US" sz="1800" dirty="0">
                <a:cs typeface="+mj-cs"/>
              </a:rPr>
              <a:t>Baseline </a:t>
            </a:r>
            <a:r>
              <a:rPr lang="th-TH" sz="1800" dirty="0">
                <a:cs typeface="+mj-cs"/>
              </a:rPr>
              <a:t>หลังจากการทา </a:t>
            </a:r>
            <a:r>
              <a:rPr lang="en-US" sz="1800" dirty="0">
                <a:cs typeface="+mj-cs"/>
              </a:rPr>
              <a:t>Cross validation </a:t>
            </a:r>
            <a:r>
              <a:rPr lang="th-TH" sz="1800" dirty="0">
                <a:cs typeface="+mj-cs"/>
              </a:rPr>
              <a:t>จะได้แบบจาลองที่เหมาะสมกับข้อมูลชุดนั้นและทาการทานายเพื่อหา </a:t>
            </a:r>
            <a:r>
              <a:rPr lang="en-US" sz="1800" dirty="0">
                <a:cs typeface="+mj-cs"/>
              </a:rPr>
              <a:t>Baseline </a:t>
            </a:r>
            <a:r>
              <a:rPr lang="th-TH" sz="1800" dirty="0">
                <a:cs typeface="+mj-cs"/>
              </a:rPr>
              <a:t>ก่อนจะทาการปรับปรุงชุดข้อมูล </a:t>
            </a:r>
          </a:p>
          <a:p>
            <a:pPr marL="0" indent="0">
              <a:buNone/>
            </a:pPr>
            <a:r>
              <a:rPr lang="th-TH" sz="1800" dirty="0">
                <a:cs typeface="+mj-cs"/>
              </a:rPr>
              <a:t>5. การหาตัวแปรที่เหมาะสมกับแบบจาลองที่เลือกมา (</a:t>
            </a:r>
            <a:r>
              <a:rPr lang="en-US" sz="1800" dirty="0">
                <a:cs typeface="+mj-cs"/>
              </a:rPr>
              <a:t>Grid search) </a:t>
            </a:r>
          </a:p>
          <a:p>
            <a:pPr marL="0" indent="0">
              <a:buNone/>
            </a:pPr>
            <a:r>
              <a:rPr lang="th-TH" sz="1800" dirty="0">
                <a:cs typeface="+mj-cs"/>
              </a:rPr>
              <a:t>6. ทานายอีกครั้งหลังจากการใช้ตัวแปรที่ได้จากการทา </a:t>
            </a:r>
            <a:r>
              <a:rPr lang="en-US" sz="1800" dirty="0">
                <a:cs typeface="+mj-cs"/>
              </a:rPr>
              <a:t>Grid search </a:t>
            </a:r>
          </a:p>
          <a:p>
            <a:pPr marL="0" indent="0">
              <a:buNone/>
            </a:pPr>
            <a:r>
              <a:rPr lang="th-TH" sz="1800" dirty="0">
                <a:cs typeface="+mj-cs"/>
              </a:rPr>
              <a:t>7. ทาการเปรียบเทียบผลการทานายที่ได้จากการปรับปรุงและเปรียบเทียบกับ </a:t>
            </a:r>
            <a:r>
              <a:rPr lang="en-US" sz="1800" dirty="0">
                <a:cs typeface="+mj-cs"/>
              </a:rPr>
              <a:t>Baseline </a:t>
            </a:r>
            <a:r>
              <a:rPr lang="th-TH" sz="1800" dirty="0">
                <a:cs typeface="+mj-cs"/>
              </a:rPr>
              <a:t>ด้วย </a:t>
            </a:r>
            <a:r>
              <a:rPr lang="en-US" sz="1800" dirty="0">
                <a:cs typeface="+mj-cs"/>
              </a:rPr>
              <a:t>ROC Curve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4040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363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Angsana New</vt:lpstr>
      <vt:lpstr>Arial</vt:lpstr>
      <vt:lpstr>Garamond</vt:lpstr>
      <vt:lpstr>Organic</vt:lpstr>
      <vt:lpstr>  การจาแนกผู้ที่สนใจการเปิดบัญชีเงินฝากผ่านทางโทรศัพท์ </vt:lpstr>
      <vt:lpstr>ที่มาและความสำคัญ</vt:lpstr>
      <vt:lpstr>วัตถุประสงค์</vt:lpstr>
      <vt:lpstr>ขอบเขตงานวิจัย</vt:lpstr>
      <vt:lpstr>ประโยชน์ที่คาดว่าจะได้รับ </vt:lpstr>
      <vt:lpstr>แนวคิด ทฤษฎี เทคโนโลยี และระบบงำนที่เกี่ยวข้อง </vt:lpstr>
      <vt:lpstr>แบบจำลองที่ใช้</vt:lpstr>
      <vt:lpstr>เทคนิคที่ใช้</vt:lpstr>
      <vt:lpstr>วิธีการทำนาย</vt:lpstr>
      <vt:lpstr>Result and Summary</vt:lpstr>
      <vt:lpstr>Cross validation</vt:lpstr>
      <vt:lpstr>Logistic regression baseline</vt:lpstr>
      <vt:lpstr>Grid search (Logistic regression)</vt:lpstr>
      <vt:lpstr>Tuned result</vt:lpstr>
      <vt:lpstr>ตารางเปรียบเทียบก่อนและหลังปรับปรุง</vt:lpstr>
      <vt:lpstr>ROC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การจาแนกผู้ที่สนใจการเปิดบัญชีเงินฝากผ่านทางโทรศัพท์</dc:title>
  <dc:creator>NAPAWIT TOOMWONG</dc:creator>
  <cp:lastModifiedBy>NAPAWIT TOOMWONG</cp:lastModifiedBy>
  <cp:revision>3</cp:revision>
  <dcterms:created xsi:type="dcterms:W3CDTF">2019-05-05T08:49:49Z</dcterms:created>
  <dcterms:modified xsi:type="dcterms:W3CDTF">2019-05-05T09:13:11Z</dcterms:modified>
</cp:coreProperties>
</file>