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622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0865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6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02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956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7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D0FC71-ACD7-41E9-8803-A3EA4903505D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AC81CB-31B2-4B23-8D00-7D78EFD8D2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218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50EF62-F675-49AF-BDCF-D875F233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th-TH" b="1" dirty="0"/>
              <a:t>การจำแนกผู้ที่สนใจการเปิดบัญชีเงินฝากผ่านทางโทรศัพท์</a:t>
            </a:r>
            <a:endParaRPr lang="en-US" dirty="0"/>
          </a:p>
          <a:p>
            <a:r>
              <a:rPr lang="en-US" b="1" dirty="0"/>
              <a:t>Bank Client Subscribe Term of Deposit Classification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2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A795-EC04-4CF7-8370-091F9403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วิธีการเก็บข้อมูลและการหาข้อมูล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59B5-0E3B-4789-9CED-E5B364F1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6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th-TH" dirty="0"/>
              <a:t>กลุ่มตัวอย่างที่เกี่ยวกับประวัติลูกค้าที่สนใจในการขายผลิตภัณฑ์ประเภทบัญชีเงินฝากของธนาคารแห่งหนึ่งผ่านทางโทรศัพท์ในปี 2557 ซึ่งข้อมูลได้มาจากโอเพ่นซอร์สทางอินเตอร์เน็ต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2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383F-82B0-4978-8782-491A4D06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เทคนิคที่ใช้และวิธีการทำนาย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1DAB-1275-4419-BE2F-3162B75F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976" y="1278295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th-TH" dirty="0"/>
              <a:t>การนาข้อมูลมาวิเคราะห์เพื่อให้เข้าใจในพฤติกรรมของตัวแปรแต่ละประเภท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th-TH" dirty="0"/>
              <a:t>การเตรียมข้อมูลโดยการนำข้อมูลที่ไม่มีค่า และข้อมูลที่มีคุณสมบัติไม่อยู่ในกลุ่มเป้าหมายออกไปจากการทานาย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th-TH" dirty="0"/>
              <a:t>การทำ </a:t>
            </a:r>
            <a:r>
              <a:rPr lang="en-US" dirty="0"/>
              <a:t>Cross validation </a:t>
            </a:r>
            <a:r>
              <a:rPr lang="th-TH" dirty="0"/>
              <a:t>เป็นเทคนิคในการสร้างแบบจาลองที่เหมาะสมกับข้อมูล โดยการนำข้อมูลทดสอบมาทดสอบกับแบบจาลองต่างๆ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th-TH" dirty="0"/>
              <a:t>ทำนายเพื่อหา </a:t>
            </a:r>
            <a:r>
              <a:rPr lang="en-US" dirty="0"/>
              <a:t>Baseline </a:t>
            </a:r>
            <a:r>
              <a:rPr lang="th-TH" dirty="0"/>
              <a:t>หลังจากการทา </a:t>
            </a:r>
            <a:r>
              <a:rPr lang="en-US" dirty="0"/>
              <a:t>Cross validation </a:t>
            </a:r>
            <a:r>
              <a:rPr lang="th-TH" dirty="0"/>
              <a:t>จะได้แบบจำลองที่เหมาะสมกับข้อมูลชุดนั้นและทำการทำนายเพื่อหา </a:t>
            </a:r>
            <a:r>
              <a:rPr lang="en-US" dirty="0"/>
              <a:t>Baseline </a:t>
            </a:r>
            <a:r>
              <a:rPr lang="th-TH" dirty="0"/>
              <a:t>ก่อนจะทาการปรับปรุงชุดข้อมูล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th-TH" dirty="0"/>
              <a:t>การหาตัวแปรที่เหมาะสมกับแบบจาลองที่เลือกมา (</a:t>
            </a:r>
            <a:r>
              <a:rPr lang="en-US" dirty="0"/>
              <a:t>Grid search) 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th-TH" dirty="0"/>
              <a:t>ทำนายอีกครั้งหลังจากการใช้ตัวแปรที่ได้จากการทำ </a:t>
            </a:r>
            <a:r>
              <a:rPr lang="en-US" dirty="0"/>
              <a:t>Grid search 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th-TH" dirty="0"/>
              <a:t>ทำการเปรียบเทียบผลการทานายที่ได้จากการปรับปรุงและเปรียบเทียบกับ </a:t>
            </a:r>
            <a:r>
              <a:rPr lang="en-US" dirty="0"/>
              <a:t>Baseline </a:t>
            </a:r>
            <a:r>
              <a:rPr lang="th-TH" dirty="0"/>
              <a:t>ด้วย </a:t>
            </a:r>
            <a:r>
              <a:rPr lang="en-US" dirty="0"/>
              <a:t>ROC Curve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C12E-0E67-40F0-82E5-C930F3F9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26" y="2675731"/>
            <a:ext cx="10515600" cy="1325563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186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DB1F-94EB-4D08-9FDE-3AE3A9EB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h-TH" b="1" dirty="0">
                <a:cs typeface="+mn-cs"/>
              </a:rPr>
              <a:t>ความสำคัญ</a:t>
            </a:r>
            <a:r>
              <a:rPr lang="th-TH" b="1" dirty="0"/>
              <a:t>และความเป็นมาของงานวิจัย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0BE5-A9F4-459A-A92B-F006A0B4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478" y="123412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th-TH" i="1" dirty="0"/>
              <a:t>	ปัจจุปันการเพิ่มฐานลูกค้าของธนาคารนั้นไม่ได้มาจากการที่ลูกค้าต้องเดินทางไปยังสาขาอีกต่อไป การติดต่อลูกค้าผ่านช่องทางโทรศัพท์ถือเป็นทางเลือกหนึ่งที่ธนาคารใช้ในการลดต้นทุนค่าใช้จ่าย และประหยัดทรัพยากรบุคคลในสาขาที่ต้องใช้เวลานานโดยเฉพาะการที่ต้องอธิบายเงื่อนไขต่างๆให้ลูกค้าเข้าใจ ซึ่ง</a:t>
            </a:r>
            <a:r>
              <a:rPr lang="th-TH" dirty="0"/>
              <a:t>ส่งผลกระทบต่อผู้ทาธุรกรรมอื่นๆ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5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BB51-DB04-42A6-B95A-958049E4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วัตถุประสงค์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EAD2-6A11-437B-ACE6-30372E54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31642"/>
            <a:ext cx="10178322" cy="3593591"/>
          </a:xfrm>
        </p:spPr>
        <p:txBody>
          <a:bodyPr/>
          <a:lstStyle/>
          <a:p>
            <a:pPr lvl="0"/>
            <a:r>
              <a:rPr lang="th-TH" dirty="0"/>
              <a:t>เพื่อพัฒนาวิธีการขายที่ส่งผลโดยตรงต่อลูกค้าที่ให้ความสนใจ</a:t>
            </a:r>
            <a:endParaRPr lang="en-US" dirty="0"/>
          </a:p>
          <a:p>
            <a:pPr lvl="0"/>
            <a:r>
              <a:rPr lang="th-TH" dirty="0"/>
              <a:t>เพื่อพัฒนาแบบจำลองที่มีประสิทธิภาพ</a:t>
            </a:r>
            <a:endParaRPr lang="en-US" dirty="0"/>
          </a:p>
          <a:p>
            <a:pPr lvl="0"/>
            <a:r>
              <a:rPr lang="th-TH" dirty="0"/>
              <a:t>ลดภาพลักษณ์ด้านลบที่มีต่อลูกค้าผ่านการขายทางโทรศัพท์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68D-D510-4F22-8AF8-3DAC657C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ขอบเขตการวิจัย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7210-082B-455D-8B9D-1DB65507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h-TH" dirty="0"/>
              <a:t>	งานวิจัยนี้เป็นการนำกลุ่มตัวอย่างที่เกี่ยวกับประวัติลูกค้าที่สนใจในการขายผลิตภัณฑ์ประเภทบัญชีเงินฝากของธนาคารแห่งหนึ่งผ่านทางโทรศัพท์ในปี 2557 ซึ่งข้อมูลได้มาจากโอเพ่นซอร์สทางอินเตอร์เน็ต ซึ่งวิเคราะห์จากข้อมูลส่วนบุคคลของลูกค้าและประวัติการทำธุรกรรม เช่น อาชีพ เพศ อายุ และลูกค้าเครดิต โดยใช้แบบจำลองดังต่อไปนี้</a:t>
            </a:r>
            <a:endParaRPr lang="en-US" dirty="0"/>
          </a:p>
          <a:p>
            <a:pPr lvl="0"/>
            <a:r>
              <a:rPr lang="en-US" dirty="0"/>
              <a:t>Logistic regression</a:t>
            </a:r>
          </a:p>
          <a:p>
            <a:pPr lvl="0"/>
            <a:r>
              <a:rPr lang="en-US" dirty="0"/>
              <a:t>Random forest</a:t>
            </a:r>
          </a:p>
          <a:p>
            <a:pPr lvl="0"/>
            <a:r>
              <a:rPr lang="en-US" dirty="0"/>
              <a:t>Decision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6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E60C-795D-4BA7-B030-863A7EE8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cs typeface="+mn-cs"/>
              </a:rPr>
              <a:t>ตัวแปรที่ใช้ในการวัดผล</a:t>
            </a:r>
            <a:endParaRPr lang="en-US" b="1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077A-8332-4606-8862-5886882B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2981"/>
            <a:ext cx="10178322" cy="3593591"/>
          </a:xfrm>
        </p:spPr>
        <p:txBody>
          <a:bodyPr/>
          <a:lstStyle/>
          <a:p>
            <a:pPr lvl="0"/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Accuracy</a:t>
            </a:r>
          </a:p>
          <a:p>
            <a:pPr lvl="0"/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Precision</a:t>
            </a:r>
          </a:p>
          <a:p>
            <a:pPr lvl="0"/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Recall</a:t>
            </a:r>
          </a:p>
          <a:p>
            <a:pPr lvl="0"/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F1-Score</a:t>
            </a:r>
          </a:p>
          <a:p>
            <a:pPr lvl="0"/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ROC curve</a:t>
            </a:r>
          </a:p>
          <a:p>
            <a:pPr lvl="0"/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Confusion matrix</a:t>
            </a:r>
          </a:p>
          <a:p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062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C5BD-8DC2-480B-A87B-4668E94C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>
                <a:cs typeface="+mn-cs"/>
              </a:rPr>
              <a:t>ประโยชน์</a:t>
            </a:r>
            <a:r>
              <a:rPr lang="th-TH" b="1" dirty="0"/>
              <a:t>ที่ได้รับจากงานวิจัย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EDF2-47C6-449E-94C1-12AA756F5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062"/>
            <a:ext cx="10515600" cy="4351338"/>
          </a:xfrm>
        </p:spPr>
        <p:txBody>
          <a:bodyPr/>
          <a:lstStyle/>
          <a:p>
            <a:pPr lvl="0"/>
            <a:r>
              <a:rPr lang="th-TH" dirty="0"/>
              <a:t>การประหยัดทรัพยากรบุคคลและต้นทุนขององค์กร</a:t>
            </a:r>
            <a:endParaRPr lang="en-US" dirty="0"/>
          </a:p>
          <a:p>
            <a:pPr lvl="0"/>
            <a:r>
              <a:rPr lang="th-TH" dirty="0"/>
              <a:t>ทำให้ธนาคารสามารถเสนอขายผลิตภัณฑ์ที่ตรงต่อความต้องการของลูกค้า</a:t>
            </a:r>
            <a:endParaRPr lang="en-US" dirty="0"/>
          </a:p>
          <a:p>
            <a:pPr lvl="0"/>
            <a:r>
              <a:rPr lang="th-TH" dirty="0"/>
              <a:t>เพิ่มความสะดวกสบายให้แก่ลูกค้าที่ให้ความสนใจกับผลิตภัณฑ์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7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C360-CB7E-46E6-9E33-C453D743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/>
              <a:t>ข้อมูล</a:t>
            </a:r>
            <a:r>
              <a:rPr lang="th-TH" b="1" dirty="0">
                <a:cs typeface="+mn-cs"/>
              </a:rPr>
              <a:t>พื้นฐาน</a:t>
            </a:r>
            <a:r>
              <a:rPr lang="th-TH" b="1" dirty="0"/>
              <a:t>เกี่ยวกับประเภทผลิตภัณฑ์ของธนาคาร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AFD3-005F-4956-8E7A-A282BF7C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03650"/>
            <a:ext cx="10178322" cy="35935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th-TH" dirty="0"/>
              <a:t>เงินฝากออมทรัพย์ (</a:t>
            </a:r>
            <a:r>
              <a:rPr lang="en-US" dirty="0"/>
              <a:t>Saving Deposit Account)</a:t>
            </a:r>
          </a:p>
          <a:p>
            <a:r>
              <a:rPr lang="en-US" dirty="0"/>
              <a:t> </a:t>
            </a:r>
            <a:r>
              <a:rPr lang="th-TH" dirty="0"/>
              <a:t>เงินฝากประจำ (</a:t>
            </a:r>
            <a:r>
              <a:rPr lang="en-US" dirty="0"/>
              <a:t>Fixed Deposit Account)</a:t>
            </a:r>
          </a:p>
          <a:p>
            <a:r>
              <a:rPr lang="en-US" dirty="0"/>
              <a:t> </a:t>
            </a:r>
            <a:r>
              <a:rPr lang="th-TH" dirty="0"/>
              <a:t>เงินฝากกระแสรายวัน หรือบัญชีเดินสะพัด (</a:t>
            </a:r>
            <a:r>
              <a:rPr lang="en-US" dirty="0"/>
              <a:t>Current Account)</a:t>
            </a:r>
          </a:p>
          <a:p>
            <a:r>
              <a:rPr lang="en-US" dirty="0"/>
              <a:t> </a:t>
            </a:r>
            <a:r>
              <a:rPr lang="th-TH" dirty="0"/>
              <a:t>เงินฝากสกุลเงินตราต่างประเทศ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3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501A-9A74-4916-B50C-E7323458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เทคนิคการเรียนรู้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831-6763-41E4-88D9-45C942D0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3593591"/>
          </a:xfrm>
        </p:spPr>
        <p:txBody>
          <a:bodyPr/>
          <a:lstStyle/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Logistic regression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Random forest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75963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3CE8-1709-4469-A9FC-C501CBED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เทคโนโลยีที่เกี่ยวข้อง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991A4-46B6-4C0E-B3BF-206FD4536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87626"/>
            <a:ext cx="10178322" cy="3593591"/>
          </a:xfrm>
        </p:spPr>
        <p:txBody>
          <a:bodyPr/>
          <a:lstStyle/>
          <a:p>
            <a:r>
              <a:rPr lang="th-TH" b="1" dirty="0"/>
              <a:t> ภาษาไพทอน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7867414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</TotalTime>
  <Words>359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Cordia New</vt:lpstr>
      <vt:lpstr>Gill Sans MT</vt:lpstr>
      <vt:lpstr>Impact</vt:lpstr>
      <vt:lpstr>Badge</vt:lpstr>
      <vt:lpstr>PowerPoint Presentation</vt:lpstr>
      <vt:lpstr>ความสำคัญและความเป็นมาของงานวิจัย </vt:lpstr>
      <vt:lpstr>วัตถุประสงค์</vt:lpstr>
      <vt:lpstr>ขอบเขตการวิจัย </vt:lpstr>
      <vt:lpstr>ตัวแปรที่ใช้ในการวัดผล</vt:lpstr>
      <vt:lpstr>ประโยชน์ที่ได้รับจากงานวิจัย </vt:lpstr>
      <vt:lpstr>ข้อมูลพื้นฐานเกี่ยวกับประเภทผลิตภัณฑ์ของธนาคาร</vt:lpstr>
      <vt:lpstr>เทคนิคการเรียนรู้ </vt:lpstr>
      <vt:lpstr>เทคโนโลยีที่เกี่ยวข้อง</vt:lpstr>
      <vt:lpstr>วิธีการเก็บข้อมูลและการหาข้อมูล  </vt:lpstr>
      <vt:lpstr>เทคนิคที่ใช้และวิธีการทำนาย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NAPAWIT TOOMWONG</dc:creator>
  <cp:lastModifiedBy>NAPAWIT TOOMWONG</cp:lastModifiedBy>
  <cp:revision>2</cp:revision>
  <dcterms:created xsi:type="dcterms:W3CDTF">2019-05-06T15:10:44Z</dcterms:created>
  <dcterms:modified xsi:type="dcterms:W3CDTF">2019-05-06T15:20:35Z</dcterms:modified>
</cp:coreProperties>
</file>