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4CB"/>
          </a:solidFill>
        </a:fill>
      </a:tcStyle>
    </a:wholeTbl>
    <a:band2H>
      <a:tcTxStyle b="def" i="def"/>
      <a:tcStyle>
        <a:tcBdr/>
        <a:fill>
          <a:solidFill>
            <a:srgbClr val="FE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4E5"/>
          </a:solidFill>
        </a:fill>
      </a:tcStyle>
    </a:wholeTbl>
    <a:band2H>
      <a:tcTxStyle b="def" i="def"/>
      <a:tcStyle>
        <a:tcBdr/>
        <a:fill>
          <a:solidFill>
            <a:srgbClr val="E8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5"/>
          </a:solidFill>
        </a:fill>
      </a:tcStyle>
    </a:wholeTbl>
    <a:band2H>
      <a:tcTxStyle b="def" i="def"/>
      <a:tcStyle>
        <a:tcBdr/>
        <a:fill>
          <a:solidFill>
            <a:srgbClr val="ECEA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pc="800"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2A1A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5E0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2A1A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pc="800" sz="8400">
                <a:solidFill>
                  <a:srgbClr val="F3F3F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/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2A1A00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/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2A1A00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2A1A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ubtitle 2"/>
          <p:cNvSpPr txBox="1"/>
          <p:nvPr>
            <p:ph type="subTitle" sz="quarter" idx="1"/>
          </p:nvPr>
        </p:nvSpPr>
        <p:spPr>
          <a:xfrm>
            <a:off x="1524000" y="2601118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การจำแนกผู้ที่สนใจการเปิดบัญชีเงินฝากผ่านทางโทรศัพท์</a:t>
            </a:r>
          </a:p>
          <a:p>
            <a:pPr/>
            <a:r>
              <a:t>Bank Client Subscribe Term of Deposit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pPr defTabSz="813816">
              <a:defRPr spc="178" sz="4539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วิธีการเก็บข้อมูลและการหาข้อมูล </a:t>
            </a:r>
            <a:br>
              <a:rPr b="1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838200" y="1179673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</a:t>
            </a:r>
            <a:r>
              <a:t>กลุ่มตัวอย่างที่เกี่ยวกับประวัติลูกค้าที่สนใจในการขายผลิตภัณฑ์ประเภทบัญชีเงินฝากของธนาคารแห่งหนึ่งผ่านทางโทรศัพท์ในปี 2557 ซึ่งข้อมูลได้มาจากโอเพ่นซอร์สทางอินเตอร์เน็ต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เทคนิคที่ใช้และวิธีการทำนาย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1372975" y="1278294"/>
            <a:ext cx="10178324" cy="3593593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1. </a:t>
            </a:r>
            <a:r>
              <a:t>การนาข้อมูลมาวิเคราะห์เพื่อให้เข้าใจในพฤติกรรมของตัวแปรแต่ละประเภท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2. </a:t>
            </a:r>
            <a:r>
              <a:t>การเตรียมข้อมูลโดยการนำข้อมูลที่ไม่มีค่า และข้อมูลที่มีคุณสมบัติไม่อยู่ในกลุ่มเป้าหมายออกไปจากการทานาย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3. </a:t>
            </a:r>
            <a:r>
              <a:t>การทำ </a:t>
            </a:r>
            <a:r>
              <a:t>Cross validation </a:t>
            </a:r>
            <a:r>
              <a:t>เป็นเทคนิคในการสร้างแบบจาลองที่เหมาะสมกับข้อมูล โดยการนำข้อมูลทดสอบมาทดสอบกับแบบจาลองต่างๆ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4. </a:t>
            </a:r>
            <a:r>
              <a:t>ทำนายเพื่อหา </a:t>
            </a:r>
            <a:r>
              <a:t>Baseline </a:t>
            </a:r>
            <a:r>
              <a:t>หลังจากการทา </a:t>
            </a:r>
            <a:r>
              <a:t>Cross validation </a:t>
            </a:r>
            <a:r>
              <a:t>จะได้แบบจำลองที่เหมาะสมกับข้อมูลชุดนั้นและทำการทำนายเพื่อหา </a:t>
            </a:r>
            <a:r>
              <a:t>Baseline </a:t>
            </a:r>
            <a:r>
              <a:t>ก่อนจะทาการปรับปรุงชุดข้อมูล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5. </a:t>
            </a:r>
            <a:r>
              <a:t>การหาตัวแปรที่เหมาะสมกับแบบจาลองที่เลือกมา (</a:t>
            </a:r>
            <a:r>
              <a:t>Grid search)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6. </a:t>
            </a:r>
            <a:r>
              <a:t>ทำนายอีกครั้งหลังจากการใช้ตัวแปรที่ได้จากการทำ </a:t>
            </a:r>
            <a:r>
              <a:t>Grid search </a:t>
            </a:r>
          </a:p>
          <a:p>
            <a:pPr marL="0" indent="0" defTabSz="822959">
              <a:lnSpc>
                <a:spcPct val="99000"/>
              </a:lnSpc>
              <a:spcBef>
                <a:spcPts val="600"/>
              </a:spcBef>
              <a:buSzTx/>
              <a:buNone/>
              <a:defRPr sz="1800"/>
            </a:pPr>
            <a:r>
              <a:t>7. </a:t>
            </a:r>
            <a:r>
              <a:t>ทำการเปรียบเทียบผลการทานายที่ได้จากการปรับปรุงและเปรียบเทียบกับ </a:t>
            </a:r>
            <a:r>
              <a:t>Baseline </a:t>
            </a:r>
            <a:r>
              <a:t>ด้วย </a:t>
            </a:r>
            <a:r>
              <a:t>ROC Curve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4781026" y="2675731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838200" y="356736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04672">
              <a:defRPr spc="176" sz="3959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ความสำคัญและความเป็นมาของงานวิจัย</a:t>
            </a:r>
            <a:br>
              <a:rPr b="1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1175477" y="1234120"/>
            <a:ext cx="10178324" cy="35935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/>
            </a:pPr>
            <a:r>
              <a:t>	ปัจจุปันการเพิ่มฐานลูกค้าของธนาคารนั้นไม่ได้มาจากการที่ลูกค้าต้องเดินทางไปยังสาขาอีกต่อไป การติดต่อลูกค้าผ่านช่องทางโทรศัพท์ถือเป็นทางเลือกหนึ่งที่ธนาคารใช้ในการลดต้นทุนค่าใช้จ่าย และประหยัดทรัพยากรบุคคลในสาขาที่ต้องใช้เวลานานโดยเฉพาะการที่ต้องอธิบายเงื่อนไขต่างๆให้ลูกค้าเข้าใจ ซึ่ง</a:t>
            </a:r>
            <a:r>
              <a:rPr i="0"/>
              <a:t>ส่งผลกระทบต่อผู้ทาธุรกรรมอื่นๆ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วัตถุประสงค์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1251677" y="1231641"/>
            <a:ext cx="10178324" cy="3593593"/>
          </a:xfrm>
          <a:prstGeom prst="rect">
            <a:avLst/>
          </a:prstGeom>
        </p:spPr>
        <p:txBody>
          <a:bodyPr/>
          <a:lstStyle/>
          <a:p>
            <a:pPr/>
            <a:r>
              <a:t>เพื่อพัฒนาวิธีการขายที่ส่งผลโดยตรงต่อลูกค้าที่ให้ความสนใจ</a:t>
            </a:r>
          </a:p>
          <a:p>
            <a:pPr/>
            <a:r>
              <a:t>เพื่อพัฒนาแบบจำลองที่มีประสิทธิภาพ</a:t>
            </a:r>
          </a:p>
          <a:p>
            <a:pPr/>
            <a:r>
              <a:t>ลดภาพลักษณ์ด้านลบที่มีต่อลูกค้าผ่านการขายทางโทรศัพท์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pPr defTabSz="813816">
              <a:defRPr spc="178" sz="4539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ขอบเขตการวิจัย</a:t>
            </a:r>
            <a:br>
              <a:rPr b="1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	งานวิจัยนี้เป็นการนำกลุ่มตัวอย่างที่เกี่ยวกับประวัติลูกค้าที่สนใจในการขายผลิตภัณฑ์ประเภทบัญชีเงินฝากของธนาคารแห่งหนึ่งผ่านทางโทรศัพท์ในปี 2557 ซึ่งข้อมูลได้มาจากโอเพ่นซอร์สทางอินเตอร์เน็ต ซึ่งวิเคราะห์จากข้อมูลส่วนบุคคลของลูกค้าและประวัติการทำธุรกรรม เช่น อาชีพ เพศ อายุ และลูกค้าเครดิต โดยใช้แบบจำลองดังต่อไปนี้</a:t>
            </a:r>
          </a:p>
          <a:p>
            <a:pPr/>
            <a:r>
              <a:t>Logistic regression</a:t>
            </a:r>
          </a:p>
          <a:p>
            <a:pPr/>
            <a:r>
              <a:t>Random forest</a:t>
            </a:r>
          </a:p>
          <a:p>
            <a:pPr/>
            <a:r>
              <a:t>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ตัวแปรที่ใช้ในการวัดผล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1251677" y="1212980"/>
            <a:ext cx="10178324" cy="359359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Accuracy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Precision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Recall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F1-Score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ROC curve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pPr defTabSz="813816">
              <a:defRPr spc="178" sz="4539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ประโยชน์ที่ได้รับจากงานวิจัย</a:t>
            </a:r>
            <a:br>
              <a:rPr b="1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838200" y="1188062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การประหยัดทรัพยากรบุคคลและต้นทุนขององค์กร</a:t>
            </a:r>
          </a:p>
          <a:p>
            <a:pPr/>
            <a:r>
              <a:t>ทำให้ธนาคารสามารถเสนอขายผลิตภัณฑ์ที่ตรงต่อความต้องการของลูกค้า</a:t>
            </a:r>
          </a:p>
          <a:p>
            <a:pPr/>
            <a:r>
              <a:t>เพิ่มความสะดวกสบายให้แก่ลูกค้าที่ให้ความสนใจกับผลิตภัณฑ์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 defTabSz="868680">
              <a:defRPr b="1" spc="190" sz="4275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ข้อมูลพื้นฐานเกี่ยวกับประเภทผลิตภัณฑ์ของธนาคาร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1251677" y="1203649"/>
            <a:ext cx="10178324" cy="3593593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เงินฝากออมทรัพย์ (</a:t>
            </a:r>
            <a:r>
              <a:t>Saving Deposit Account)</a:t>
            </a:r>
          </a:p>
          <a:p>
            <a:pPr/>
            <a:r>
              <a:t> </a:t>
            </a:r>
            <a:r>
              <a:t>เงินฝากประจำ (</a:t>
            </a:r>
            <a:r>
              <a:t>Fixed Deposit Account)</a:t>
            </a:r>
          </a:p>
          <a:p>
            <a:pPr/>
            <a:r>
              <a:t> </a:t>
            </a:r>
            <a:r>
              <a:t>เงินฝากกระแสรายวัน หรือบัญชีเดินสะพัด (</a:t>
            </a:r>
            <a:r>
              <a:t>Current Account)</a:t>
            </a:r>
          </a:p>
          <a:p>
            <a:pPr/>
            <a:r>
              <a:t> </a:t>
            </a:r>
            <a:r>
              <a:t>เงินฝากสกุลเงินตราต่างประเทศ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เทคนิคการเรียนรู้ 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1251677" y="1128450"/>
            <a:ext cx="10178324" cy="359359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Logistic regression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Random forest</a:t>
            </a:r>
          </a:p>
          <a:p>
            <a:pPr>
              <a:defRPr>
                <a:latin typeface="Cordia New"/>
                <a:ea typeface="Cordia New"/>
                <a:cs typeface="Cordia New"/>
                <a:sym typeface="Cordia New"/>
              </a:defRPr>
            </a:pPr>
            <a:r>
              <a:t>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b="0">
                <a:latin typeface="Impact"/>
                <a:ea typeface="Impact"/>
                <a:cs typeface="Impact"/>
                <a:sym typeface="Impac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เทคโนโลยีที่เกี่ยวข้อง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1251677" y="1287625"/>
            <a:ext cx="10178324" cy="359359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ภาษาไพทอน</a:t>
            </a:r>
          </a:p>
          <a:p>
            <a:pPr>
              <a:defRPr b="1"/>
            </a:pPr>
            <a:r>
              <a:t> </a:t>
            </a:r>
            <a:r>
              <a:rPr b="0"/>
              <a:t>Jupyter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