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74" r:id="rId7"/>
    <p:sldId id="280" r:id="rId8"/>
    <p:sldId id="262" r:id="rId9"/>
    <p:sldId id="263" r:id="rId10"/>
    <p:sldId id="265" r:id="rId11"/>
    <p:sldId id="273" r:id="rId12"/>
    <p:sldId id="281" r:id="rId13"/>
    <p:sldId id="264" r:id="rId14"/>
    <p:sldId id="267" r:id="rId15"/>
    <p:sldId id="268" r:id="rId16"/>
    <p:sldId id="269" r:id="rId17"/>
    <p:sldId id="257" r:id="rId18"/>
    <p:sldId id="275" r:id="rId19"/>
    <p:sldId id="270" r:id="rId20"/>
    <p:sldId id="271" r:id="rId21"/>
    <p:sldId id="272"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80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CA"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4" name="Date Placeholder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CA"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CA"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CA"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CA" smtClean="0"/>
              <a:t>Click to edit Master title style</a:t>
            </a:r>
            <a:endParaRPr kumimoji="0" lang="en-US"/>
          </a:p>
        </p:txBody>
      </p:sp>
      <p:sp>
        <p:nvSpPr>
          <p:cNvPr id="8" name="Date Placeholder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CA" smtClean="0"/>
              <a:t>Drag picture to placeholder or click icon to add</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8" name="Date Placeholder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11-02-16</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11-02-16</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CA"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erlink.com/content/g683083701265611/fulltext.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itl.nist.gov/fipspubs/fip180-1.htm" TargetMode="External"/><Relationship Id="rId4" Type="http://schemas.openxmlformats.org/officeDocument/2006/relationships/hyperlink" Target="http://csrc.nist.gov/publications/fips/fips198/fips-198a.pdf" TargetMode="External"/><Relationship Id="rId5" Type="http://schemas.openxmlformats.org/officeDocument/2006/relationships/hyperlink" Target="http://www.eetimes.com/electronics-news/4051783/Crack-in-SHA-1-code-stuns-security-gurus" TargetMode="External"/><Relationship Id="rId6" Type="http://schemas.openxmlformats.org/officeDocument/2006/relationships/hyperlink" Target="http://www.openauthentication.org/pdfs/Attacks%20on%20SHA-1.pdf" TargetMode="External"/><Relationship Id="rId1" Type="http://schemas.openxmlformats.org/officeDocument/2006/relationships/slideLayout" Target="../slideLayouts/slideLayout2.xml"/><Relationship Id="rId2" Type="http://schemas.openxmlformats.org/officeDocument/2006/relationships/hyperlink" Target="http://www.ietf.org/rfc/rfc2104.tx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By: Matthew Ng</a:t>
            </a:r>
            <a:endParaRPr lang="en-US" dirty="0"/>
          </a:p>
        </p:txBody>
      </p:sp>
      <p:sp>
        <p:nvSpPr>
          <p:cNvPr id="3" name="Title 2"/>
          <p:cNvSpPr>
            <a:spLocks noGrp="1"/>
          </p:cNvSpPr>
          <p:nvPr>
            <p:ph type="ctrTitle"/>
          </p:nvPr>
        </p:nvSpPr>
        <p:spPr/>
        <p:txBody>
          <a:bodyPr/>
          <a:lstStyle/>
          <a:p>
            <a:r>
              <a:rPr lang="en-US" dirty="0" smtClean="0"/>
              <a:t>SHA and HMAC</a:t>
            </a:r>
            <a:endParaRPr lang="en-US" dirty="0"/>
          </a:p>
        </p:txBody>
      </p:sp>
    </p:spTree>
    <p:extLst>
      <p:ext uri="{BB962C8B-B14F-4D97-AF65-F5344CB8AC3E}">
        <p14:creationId xmlns:p14="http://schemas.microsoft.com/office/powerpoint/2010/main" val="4029827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SHA-256 Algorithm (One iteration)</a:t>
            </a:r>
            <a:endParaRPr lang="en-US" dirty="0"/>
          </a:p>
        </p:txBody>
      </p:sp>
      <p:pic>
        <p:nvPicPr>
          <p:cNvPr id="7" name="Picture 6"/>
          <p:cNvPicPr>
            <a:picLocks noChangeAspect="1"/>
          </p:cNvPicPr>
          <p:nvPr/>
        </p:nvPicPr>
        <p:blipFill>
          <a:blip r:embed="rId2"/>
          <a:stretch>
            <a:fillRect/>
          </a:stretch>
        </p:blipFill>
        <p:spPr>
          <a:xfrm>
            <a:off x="767618" y="1473199"/>
            <a:ext cx="7322282" cy="517136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 F, G) = (E </a:t>
            </a:r>
            <a:r>
              <a:rPr lang="en-US" dirty="0">
                <a:latin typeface="ＭＳ ゴシック"/>
                <a:ea typeface="ＭＳ ゴシック"/>
                <a:cs typeface="ＭＳ ゴシック"/>
              </a:rPr>
              <a:t>∧</a:t>
            </a:r>
            <a:r>
              <a:rPr lang="en-US" dirty="0" smtClean="0"/>
              <a:t> F) XOR (</a:t>
            </a:r>
            <a:r>
              <a:rPr lang="en-US" dirty="0" err="1" smtClean="0"/>
              <a:t>Ē</a:t>
            </a:r>
            <a:r>
              <a:rPr lang="en-US" dirty="0" smtClean="0"/>
              <a:t> </a:t>
            </a:r>
            <a:r>
              <a:rPr lang="en-US" dirty="0" smtClean="0">
                <a:latin typeface="ＭＳ ゴシック"/>
                <a:ea typeface="ＭＳ ゴシック"/>
                <a:cs typeface="ＭＳ ゴシック"/>
              </a:rPr>
              <a:t>∧</a:t>
            </a:r>
            <a:r>
              <a:rPr lang="en-US" dirty="0" smtClean="0">
                <a:ea typeface="ＭＳ ゴシック"/>
                <a:cs typeface="ＭＳ ゴシック"/>
              </a:rPr>
              <a:t> </a:t>
            </a:r>
            <a:r>
              <a:rPr lang="en-US" dirty="0" smtClean="0"/>
              <a:t>G</a:t>
            </a:r>
            <a:r>
              <a:rPr lang="en-US" dirty="0" smtClean="0">
                <a:ea typeface="ＭＳ ゴシック"/>
                <a:cs typeface="ＭＳ ゴシック"/>
              </a:rPr>
              <a:t>)</a:t>
            </a:r>
          </a:p>
          <a:p>
            <a:r>
              <a:rPr lang="en-US" dirty="0" smtClean="0"/>
              <a:t>MA(A,B,C) = (A </a:t>
            </a:r>
            <a:r>
              <a:rPr lang="en-US" dirty="0" smtClean="0">
                <a:ea typeface="ＭＳ ゴシック"/>
                <a:cs typeface="ＭＳ ゴシック"/>
              </a:rPr>
              <a:t>∧ B) XOR (A ∧ C) XOR (B ∧ C)</a:t>
            </a:r>
            <a:endParaRPr lang="en-US" dirty="0" smtClean="0"/>
          </a:p>
          <a:p>
            <a:r>
              <a:rPr lang="en-US" dirty="0" smtClean="0"/>
              <a:t>Σ</a:t>
            </a:r>
            <a:r>
              <a:rPr lang="en-US" baseline="-25000" dirty="0" smtClean="0"/>
              <a:t>0</a:t>
            </a:r>
            <a:r>
              <a:rPr lang="en-US" dirty="0" smtClean="0"/>
              <a:t>(A) = (A &gt;&gt;&gt; 2) XOR (A &gt;&gt;&gt; 13) XOR (A &gt;&gt;&gt; 22) </a:t>
            </a:r>
          </a:p>
          <a:p>
            <a:r>
              <a:rPr lang="en-US" dirty="0" smtClean="0"/>
              <a:t>Σ</a:t>
            </a:r>
            <a:r>
              <a:rPr lang="en-US" baseline="-25000" dirty="0" smtClean="0"/>
              <a:t>1</a:t>
            </a:r>
            <a:r>
              <a:rPr lang="en-US" dirty="0" smtClean="0"/>
              <a:t>(E) = (E &gt;&gt;&gt; 6) XOR (E &gt;&gt;&gt; 11) XOR (E &gt;&gt;&gt; 25)</a:t>
            </a:r>
          </a:p>
          <a:p>
            <a:r>
              <a:rPr lang="en-US" dirty="0" smtClean="0"/>
              <a:t>The box is addition modulo</a:t>
            </a:r>
            <a:endParaRPr lang="en-US" dirty="0"/>
          </a:p>
        </p:txBody>
      </p:sp>
      <p:sp>
        <p:nvSpPr>
          <p:cNvPr id="3" name="Title 2"/>
          <p:cNvSpPr>
            <a:spLocks noGrp="1"/>
          </p:cNvSpPr>
          <p:nvPr>
            <p:ph type="title"/>
          </p:nvPr>
        </p:nvSpPr>
        <p:spPr/>
        <p:txBody>
          <a:bodyPr>
            <a:normAutofit/>
          </a:bodyPr>
          <a:lstStyle/>
          <a:p>
            <a:r>
              <a:rPr lang="en-US" dirty="0" smtClean="0"/>
              <a:t>SHA-256 Algorithm (continued)</a:t>
            </a:r>
            <a:endParaRPr lang="en-US" dirty="0"/>
          </a:p>
        </p:txBody>
      </p:sp>
    </p:spTree>
    <p:extLst>
      <p:ext uri="{BB962C8B-B14F-4D97-AF65-F5344CB8AC3E}">
        <p14:creationId xmlns:p14="http://schemas.microsoft.com/office/powerpoint/2010/main" val="37238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There are two meet-in-the-middle </a:t>
            </a:r>
            <a:r>
              <a:rPr lang="en-US" dirty="0" err="1" smtClean="0"/>
              <a:t>preimage</a:t>
            </a:r>
            <a:r>
              <a:rPr lang="en-US" dirty="0" smtClean="0"/>
              <a:t> attacks</a:t>
            </a:r>
          </a:p>
          <a:p>
            <a:pPr lvl="1"/>
            <a:endParaRPr lang="en-US" dirty="0" smtClean="0"/>
          </a:p>
          <a:p>
            <a:pPr lvl="1"/>
            <a:r>
              <a:rPr lang="en-US" dirty="0" smtClean="0"/>
              <a:t>The first one attacks SHA-256 41/64 rounds in 2</a:t>
            </a:r>
            <a:r>
              <a:rPr lang="en-US" baseline="30000" dirty="0" smtClean="0"/>
              <a:t>253.5</a:t>
            </a:r>
            <a:r>
              <a:rPr lang="en-US" dirty="0" smtClean="0"/>
              <a:t> time with a space complexity of 2</a:t>
            </a:r>
            <a:r>
              <a:rPr lang="en-US" baseline="30000" dirty="0" smtClean="0"/>
              <a:t>16</a:t>
            </a:r>
            <a:r>
              <a:rPr lang="en-US" dirty="0" smtClean="0"/>
              <a:t> - SHA-512 46/80 rounds in 2</a:t>
            </a:r>
            <a:r>
              <a:rPr lang="en-US" baseline="30000" dirty="0" smtClean="0"/>
              <a:t>511.5</a:t>
            </a:r>
            <a:r>
              <a:rPr lang="en-US" dirty="0" smtClean="0"/>
              <a:t> time and space complexity of 2</a:t>
            </a:r>
            <a:r>
              <a:rPr lang="en-US" baseline="30000" dirty="0" smtClean="0"/>
              <a:t>3</a:t>
            </a:r>
          </a:p>
          <a:p>
            <a:pPr lvl="1"/>
            <a:endParaRPr lang="en-US" baseline="30000" dirty="0"/>
          </a:p>
          <a:p>
            <a:pPr lvl="1"/>
            <a:r>
              <a:rPr lang="en-US" dirty="0" smtClean="0"/>
              <a:t>The second one attacks SHA-256 42/64 in 2</a:t>
            </a:r>
            <a:r>
              <a:rPr lang="en-US" baseline="30000" dirty="0" smtClean="0"/>
              <a:t>251.7 </a:t>
            </a:r>
            <a:r>
              <a:rPr lang="en-US" dirty="0" smtClean="0"/>
              <a:t> time and 2</a:t>
            </a:r>
            <a:r>
              <a:rPr lang="en-US" baseline="30000" dirty="0" smtClean="0"/>
              <a:t>12</a:t>
            </a:r>
            <a:r>
              <a:rPr lang="en-US" dirty="0" smtClean="0"/>
              <a:t> space complexity – SHA-512 42/80 in 2</a:t>
            </a:r>
            <a:r>
              <a:rPr lang="en-US" baseline="30000" dirty="0" smtClean="0"/>
              <a:t>502</a:t>
            </a:r>
            <a:r>
              <a:rPr lang="en-US" dirty="0" smtClean="0"/>
              <a:t> time and space 2</a:t>
            </a:r>
            <a:r>
              <a:rPr lang="en-US" baseline="30000" dirty="0" smtClean="0"/>
              <a:t>22</a:t>
            </a:r>
            <a:endParaRPr lang="en-US" dirty="0" smtClean="0"/>
          </a:p>
          <a:p>
            <a:pPr marL="365760" lvl="1" indent="0">
              <a:buNone/>
            </a:pPr>
            <a:endParaRPr lang="pl-PL" dirty="0"/>
          </a:p>
          <a:p>
            <a:r>
              <a:rPr lang="pl-PL" dirty="0" smtClean="0"/>
              <a:t>Paper on 24-step - </a:t>
            </a:r>
            <a:r>
              <a:rPr lang="de-DE" dirty="0">
                <a:hlinkClick r:id="rId2"/>
              </a:rPr>
              <a:t>http://www.springerlink.com/content/g683083701265611/</a:t>
            </a:r>
            <a:r>
              <a:rPr lang="de-DE" dirty="0" smtClean="0">
                <a:hlinkClick r:id="rId2"/>
              </a:rPr>
              <a:t>fulltext.pdf</a:t>
            </a:r>
            <a:endParaRPr lang="de-DE" dirty="0" smtClean="0"/>
          </a:p>
          <a:p>
            <a:endParaRPr lang="en-US" dirty="0" smtClean="0"/>
          </a:p>
        </p:txBody>
      </p:sp>
      <p:sp>
        <p:nvSpPr>
          <p:cNvPr id="3" name="Title 2"/>
          <p:cNvSpPr>
            <a:spLocks noGrp="1"/>
          </p:cNvSpPr>
          <p:nvPr>
            <p:ph type="title"/>
          </p:nvPr>
        </p:nvSpPr>
        <p:spPr/>
        <p:txBody>
          <a:bodyPr/>
          <a:lstStyle/>
          <a:p>
            <a:r>
              <a:rPr lang="en-US" dirty="0" smtClean="0"/>
              <a:t>Attacks on SHA-2</a:t>
            </a:r>
            <a:endParaRPr lang="en-US" dirty="0"/>
          </a:p>
        </p:txBody>
      </p:sp>
    </p:spTree>
    <p:extLst>
      <p:ext uri="{BB962C8B-B14F-4D97-AF65-F5344CB8AC3E}">
        <p14:creationId xmlns:p14="http://schemas.microsoft.com/office/powerpoint/2010/main" val="227946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75578475"/>
              </p:ext>
            </p:extLst>
          </p:nvPr>
        </p:nvGraphicFramePr>
        <p:xfrm>
          <a:off x="457200" y="1524000"/>
          <a:ext cx="8229600" cy="2296159"/>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sz="1400" dirty="0" smtClean="0"/>
                        <a:t>Version</a:t>
                      </a:r>
                      <a:endParaRPr lang="en-US" sz="1400" dirty="0"/>
                    </a:p>
                  </a:txBody>
                  <a:tcPr/>
                </a:tc>
                <a:tc>
                  <a:txBody>
                    <a:bodyPr/>
                    <a:lstStyle/>
                    <a:p>
                      <a:r>
                        <a:rPr lang="en-US" sz="1400" dirty="0" smtClean="0"/>
                        <a:t>Output (bits)</a:t>
                      </a:r>
                      <a:endParaRPr lang="en-US" sz="1400" dirty="0"/>
                    </a:p>
                  </a:txBody>
                  <a:tcPr/>
                </a:tc>
                <a:tc>
                  <a:txBody>
                    <a:bodyPr/>
                    <a:lstStyle/>
                    <a:p>
                      <a:r>
                        <a:rPr lang="en-US" sz="1400" dirty="0" smtClean="0"/>
                        <a:t>Input (bits)</a:t>
                      </a:r>
                      <a:endParaRPr lang="en-US" sz="1400" dirty="0"/>
                    </a:p>
                  </a:txBody>
                  <a:tcPr/>
                </a:tc>
                <a:tc>
                  <a:txBody>
                    <a:bodyPr/>
                    <a:lstStyle/>
                    <a:p>
                      <a:r>
                        <a:rPr lang="en-US" sz="1400" dirty="0" smtClean="0"/>
                        <a:t>Block Size (bits)</a:t>
                      </a:r>
                      <a:endParaRPr lang="en-US" sz="1400" dirty="0"/>
                    </a:p>
                  </a:txBody>
                  <a:tcPr/>
                </a:tc>
                <a:tc>
                  <a:txBody>
                    <a:bodyPr/>
                    <a:lstStyle/>
                    <a:p>
                      <a:r>
                        <a:rPr lang="en-US" sz="1400" dirty="0" smtClean="0"/>
                        <a:t>Max Size/</a:t>
                      </a:r>
                      <a:r>
                        <a:rPr lang="en-US" sz="1400" baseline="0" dirty="0" smtClean="0"/>
                        <a:t> Message</a:t>
                      </a:r>
                      <a:endParaRPr lang="en-US" sz="1400" dirty="0"/>
                    </a:p>
                  </a:txBody>
                  <a:tcPr/>
                </a:tc>
                <a:tc>
                  <a:txBody>
                    <a:bodyPr/>
                    <a:lstStyle/>
                    <a:p>
                      <a:r>
                        <a:rPr lang="en-US" sz="1400" dirty="0" smtClean="0"/>
                        <a:t>Word size</a:t>
                      </a:r>
                      <a:endParaRPr lang="en-US" sz="1400" dirty="0"/>
                    </a:p>
                  </a:txBody>
                  <a:tcPr/>
                </a:tc>
                <a:tc>
                  <a:txBody>
                    <a:bodyPr/>
                    <a:lstStyle/>
                    <a:p>
                      <a:r>
                        <a:rPr lang="en-US" sz="1400" dirty="0" smtClean="0"/>
                        <a:t>Rounds</a:t>
                      </a:r>
                      <a:endParaRPr lang="en-US" sz="1400" dirty="0"/>
                    </a:p>
                  </a:txBody>
                  <a:tcPr/>
                </a:tc>
                <a:tc>
                  <a:txBody>
                    <a:bodyPr/>
                    <a:lstStyle/>
                    <a:p>
                      <a:r>
                        <a:rPr lang="en-US" sz="1400" dirty="0" smtClean="0"/>
                        <a:t>Collisions?</a:t>
                      </a:r>
                      <a:endParaRPr lang="en-US" sz="1400" dirty="0"/>
                    </a:p>
                  </a:txBody>
                  <a:tcPr/>
                </a:tc>
              </a:tr>
              <a:tr h="370840">
                <a:tc>
                  <a:txBody>
                    <a:bodyPr/>
                    <a:lstStyle/>
                    <a:p>
                      <a:r>
                        <a:rPr lang="en-US" sz="1400" dirty="0" smtClean="0"/>
                        <a:t>SHA-0</a:t>
                      </a:r>
                      <a:endParaRPr lang="en-US" sz="1400" dirty="0"/>
                    </a:p>
                  </a:txBody>
                  <a:tcPr/>
                </a:tc>
                <a:tc>
                  <a:txBody>
                    <a:bodyPr/>
                    <a:lstStyle/>
                    <a:p>
                      <a:r>
                        <a:rPr lang="en-US" sz="1400" dirty="0" smtClean="0"/>
                        <a:t>160</a:t>
                      </a:r>
                      <a:endParaRPr lang="en-US" sz="1400" dirty="0"/>
                    </a:p>
                  </a:txBody>
                  <a:tcPr/>
                </a:tc>
                <a:tc>
                  <a:txBody>
                    <a:bodyPr/>
                    <a:lstStyle/>
                    <a:p>
                      <a:r>
                        <a:rPr lang="en-US" sz="1400" dirty="0" smtClean="0"/>
                        <a:t>160</a:t>
                      </a:r>
                      <a:endParaRPr lang="en-US" sz="1400" dirty="0"/>
                    </a:p>
                  </a:txBody>
                  <a:tcPr/>
                </a:tc>
                <a:tc>
                  <a:txBody>
                    <a:bodyPr/>
                    <a:lstStyle/>
                    <a:p>
                      <a:r>
                        <a:rPr lang="en-US" sz="1400" dirty="0" smtClean="0"/>
                        <a:t>512</a:t>
                      </a:r>
                      <a:endParaRPr lang="en-US" sz="1400" dirty="0"/>
                    </a:p>
                  </a:txBody>
                  <a:tcPr/>
                </a:tc>
                <a:tc>
                  <a:txBody>
                    <a:bodyPr/>
                    <a:lstStyle/>
                    <a:p>
                      <a:r>
                        <a:rPr lang="en-US" sz="1400" dirty="0" smtClean="0"/>
                        <a:t>2</a:t>
                      </a:r>
                      <a:r>
                        <a:rPr lang="en-US" sz="1400" baseline="30000" dirty="0" smtClean="0"/>
                        <a:t>64</a:t>
                      </a:r>
                      <a:r>
                        <a:rPr lang="en-US" sz="1400" baseline="0" dirty="0" smtClean="0"/>
                        <a:t>-1</a:t>
                      </a:r>
                      <a:endParaRPr lang="en-US" sz="1400" dirty="0"/>
                    </a:p>
                  </a:txBody>
                  <a:tcPr/>
                </a:tc>
                <a:tc>
                  <a:txBody>
                    <a:bodyPr/>
                    <a:lstStyle/>
                    <a:p>
                      <a:r>
                        <a:rPr lang="en-US" sz="1400" dirty="0" smtClean="0"/>
                        <a:t>32</a:t>
                      </a:r>
                      <a:endParaRPr lang="en-US" sz="1400" dirty="0"/>
                    </a:p>
                  </a:txBody>
                  <a:tcPr/>
                </a:tc>
                <a:tc>
                  <a:txBody>
                    <a:bodyPr/>
                    <a:lstStyle/>
                    <a:p>
                      <a:r>
                        <a:rPr lang="en-US" sz="1400" dirty="0" smtClean="0"/>
                        <a:t>80</a:t>
                      </a:r>
                      <a:endParaRPr lang="en-US" sz="1400" dirty="0"/>
                    </a:p>
                  </a:txBody>
                  <a:tcPr/>
                </a:tc>
                <a:tc>
                  <a:txBody>
                    <a:bodyPr/>
                    <a:lstStyle/>
                    <a:p>
                      <a:r>
                        <a:rPr lang="en-US" sz="1400" dirty="0" smtClean="0"/>
                        <a:t>Yes</a:t>
                      </a:r>
                      <a:endParaRPr lang="en-US" sz="1400" dirty="0"/>
                    </a:p>
                  </a:txBody>
                  <a:tcPr/>
                </a:tc>
              </a:tr>
              <a:tr h="370840">
                <a:tc>
                  <a:txBody>
                    <a:bodyPr/>
                    <a:lstStyle/>
                    <a:p>
                      <a:r>
                        <a:rPr lang="en-US" sz="1400" dirty="0" smtClean="0"/>
                        <a:t>SHA-1</a:t>
                      </a:r>
                      <a:endParaRPr lang="en-US" sz="1400" dirty="0"/>
                    </a:p>
                  </a:txBody>
                  <a:tcPr/>
                </a:tc>
                <a:tc>
                  <a:txBody>
                    <a:bodyPr/>
                    <a:lstStyle/>
                    <a:p>
                      <a:r>
                        <a:rPr lang="en-US" sz="1400" dirty="0" smtClean="0"/>
                        <a:t>160</a:t>
                      </a:r>
                      <a:endParaRPr lang="en-US" sz="1400" dirty="0"/>
                    </a:p>
                  </a:txBody>
                  <a:tcPr/>
                </a:tc>
                <a:tc>
                  <a:txBody>
                    <a:bodyPr/>
                    <a:lstStyle/>
                    <a:p>
                      <a:r>
                        <a:rPr lang="en-US" sz="1400" dirty="0" smtClean="0"/>
                        <a:t>160</a:t>
                      </a:r>
                      <a:endParaRPr lang="en-US" sz="1400" dirty="0"/>
                    </a:p>
                  </a:txBody>
                  <a:tcPr/>
                </a:tc>
                <a:tc>
                  <a:txBody>
                    <a:bodyPr/>
                    <a:lstStyle/>
                    <a:p>
                      <a:r>
                        <a:rPr lang="en-US" sz="1400" dirty="0" smtClean="0"/>
                        <a:t>512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a:t>
                      </a:r>
                      <a:r>
                        <a:rPr lang="en-US" sz="1400" baseline="30000" dirty="0" smtClean="0"/>
                        <a:t>64</a:t>
                      </a:r>
                      <a:r>
                        <a:rPr lang="en-US" sz="1400" baseline="0" dirty="0" smtClean="0"/>
                        <a:t>-1</a:t>
                      </a:r>
                      <a:endParaRPr lang="en-US" sz="1400" dirty="0" smtClean="0"/>
                    </a:p>
                  </a:txBody>
                  <a:tcPr/>
                </a:tc>
                <a:tc>
                  <a:txBody>
                    <a:bodyPr/>
                    <a:lstStyle/>
                    <a:p>
                      <a:r>
                        <a:rPr lang="en-US" sz="1400" dirty="0" smtClean="0"/>
                        <a:t>32</a:t>
                      </a:r>
                      <a:endParaRPr lang="en-US" sz="1400" dirty="0"/>
                    </a:p>
                  </a:txBody>
                  <a:tcPr/>
                </a:tc>
                <a:tc>
                  <a:txBody>
                    <a:bodyPr/>
                    <a:lstStyle/>
                    <a:p>
                      <a:r>
                        <a:rPr lang="en-US" sz="1400" dirty="0" smtClean="0"/>
                        <a:t>80</a:t>
                      </a:r>
                      <a:endParaRPr lang="en-US" sz="1400" dirty="0"/>
                    </a:p>
                  </a:txBody>
                  <a:tcPr/>
                </a:tc>
                <a:tc>
                  <a:txBody>
                    <a:bodyPr/>
                    <a:lstStyle/>
                    <a:p>
                      <a:r>
                        <a:rPr lang="en-US" sz="1400" dirty="0" smtClean="0"/>
                        <a:t>Yes (2</a:t>
                      </a:r>
                      <a:r>
                        <a:rPr lang="en-US" sz="1400" baseline="30000" dirty="0" smtClean="0"/>
                        <a:t>51)</a:t>
                      </a:r>
                      <a:endParaRPr lang="en-US" sz="1400" dirty="0"/>
                    </a:p>
                  </a:txBody>
                  <a:tcPr/>
                </a:tc>
              </a:tr>
              <a:tr h="370840">
                <a:tc>
                  <a:txBody>
                    <a:bodyPr/>
                    <a:lstStyle/>
                    <a:p>
                      <a:r>
                        <a:rPr lang="en-US" sz="1400" dirty="0" smtClean="0"/>
                        <a:t>SHA-256/224</a:t>
                      </a:r>
                      <a:endParaRPr lang="en-US" sz="1400" dirty="0"/>
                    </a:p>
                  </a:txBody>
                  <a:tcPr/>
                </a:tc>
                <a:tc>
                  <a:txBody>
                    <a:bodyPr/>
                    <a:lstStyle/>
                    <a:p>
                      <a:r>
                        <a:rPr lang="en-US" sz="1400" dirty="0" smtClean="0"/>
                        <a:t>256/224</a:t>
                      </a:r>
                      <a:endParaRPr lang="en-US" sz="1400" dirty="0"/>
                    </a:p>
                  </a:txBody>
                  <a:tcPr/>
                </a:tc>
                <a:tc>
                  <a:txBody>
                    <a:bodyPr/>
                    <a:lstStyle/>
                    <a:p>
                      <a:r>
                        <a:rPr lang="en-US" sz="1400" dirty="0" smtClean="0"/>
                        <a:t>256</a:t>
                      </a:r>
                      <a:endParaRPr lang="en-US" sz="1400" dirty="0"/>
                    </a:p>
                  </a:txBody>
                  <a:tcPr/>
                </a:tc>
                <a:tc>
                  <a:txBody>
                    <a:bodyPr/>
                    <a:lstStyle/>
                    <a:p>
                      <a:r>
                        <a:rPr lang="en-US" sz="1400" dirty="0" smtClean="0"/>
                        <a:t>512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a:t>
                      </a:r>
                      <a:r>
                        <a:rPr lang="en-US" sz="1400" baseline="30000" dirty="0" smtClean="0"/>
                        <a:t>64</a:t>
                      </a:r>
                      <a:r>
                        <a:rPr lang="en-US" sz="1400" baseline="0" dirty="0" smtClean="0"/>
                        <a:t>-1</a:t>
                      </a:r>
                      <a:endParaRPr lang="en-US" sz="1400" dirty="0" smtClean="0"/>
                    </a:p>
                  </a:txBody>
                  <a:tcPr/>
                </a:tc>
                <a:tc>
                  <a:txBody>
                    <a:bodyPr/>
                    <a:lstStyle/>
                    <a:p>
                      <a:r>
                        <a:rPr lang="en-US" sz="1400" dirty="0" smtClean="0"/>
                        <a:t>32</a:t>
                      </a:r>
                      <a:endParaRPr lang="en-US" sz="1400" dirty="0"/>
                    </a:p>
                  </a:txBody>
                  <a:tcPr/>
                </a:tc>
                <a:tc>
                  <a:txBody>
                    <a:bodyPr/>
                    <a:lstStyle/>
                    <a:p>
                      <a:r>
                        <a:rPr lang="en-US" sz="1400" dirty="0" smtClean="0"/>
                        <a:t>64</a:t>
                      </a:r>
                      <a:endParaRPr lang="en-US" sz="1400" dirty="0"/>
                    </a:p>
                  </a:txBody>
                  <a:tcPr/>
                </a:tc>
                <a:tc>
                  <a:txBody>
                    <a:bodyPr/>
                    <a:lstStyle/>
                    <a:p>
                      <a:r>
                        <a:rPr lang="en-US" sz="1400" dirty="0" smtClean="0"/>
                        <a:t>None</a:t>
                      </a:r>
                      <a:endParaRPr lang="en-US" sz="1400" dirty="0"/>
                    </a:p>
                  </a:txBody>
                  <a:tcPr/>
                </a:tc>
              </a:tr>
              <a:tr h="370840">
                <a:tc>
                  <a:txBody>
                    <a:bodyPr/>
                    <a:lstStyle/>
                    <a:p>
                      <a:r>
                        <a:rPr lang="en-US" sz="1400" dirty="0" smtClean="0"/>
                        <a:t>SHA-512/384</a:t>
                      </a:r>
                      <a:endParaRPr lang="en-US" sz="1400" dirty="0"/>
                    </a:p>
                  </a:txBody>
                  <a:tcPr/>
                </a:tc>
                <a:tc>
                  <a:txBody>
                    <a:bodyPr/>
                    <a:lstStyle/>
                    <a:p>
                      <a:r>
                        <a:rPr lang="en-US" sz="1400" dirty="0" smtClean="0"/>
                        <a:t>512/384</a:t>
                      </a:r>
                      <a:endParaRPr lang="en-US" sz="1400" dirty="0"/>
                    </a:p>
                  </a:txBody>
                  <a:tcPr/>
                </a:tc>
                <a:tc>
                  <a:txBody>
                    <a:bodyPr/>
                    <a:lstStyle/>
                    <a:p>
                      <a:r>
                        <a:rPr lang="en-US" sz="1400" dirty="0" smtClean="0"/>
                        <a:t>512</a:t>
                      </a:r>
                      <a:endParaRPr lang="en-US" sz="1400" dirty="0"/>
                    </a:p>
                  </a:txBody>
                  <a:tcPr/>
                </a:tc>
                <a:tc>
                  <a:txBody>
                    <a:bodyPr/>
                    <a:lstStyle/>
                    <a:p>
                      <a:r>
                        <a:rPr lang="en-US" sz="1400" dirty="0" smtClean="0"/>
                        <a:t>1024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a:t>
                      </a:r>
                      <a:r>
                        <a:rPr lang="en-US" sz="1400" baseline="30000" dirty="0" smtClean="0"/>
                        <a:t>128</a:t>
                      </a:r>
                      <a:r>
                        <a:rPr lang="en-US" sz="1400" baseline="0" dirty="0" smtClean="0"/>
                        <a:t>-1</a:t>
                      </a:r>
                      <a:endParaRPr lang="en-US" sz="1400" dirty="0" smtClean="0"/>
                    </a:p>
                  </a:txBody>
                  <a:tcPr/>
                </a:tc>
                <a:tc>
                  <a:txBody>
                    <a:bodyPr/>
                    <a:lstStyle/>
                    <a:p>
                      <a:r>
                        <a:rPr lang="en-US" sz="1400" dirty="0" smtClean="0"/>
                        <a:t>64</a:t>
                      </a:r>
                      <a:endParaRPr lang="en-US" sz="1400" dirty="0"/>
                    </a:p>
                  </a:txBody>
                  <a:tcPr/>
                </a:tc>
                <a:tc>
                  <a:txBody>
                    <a:bodyPr/>
                    <a:lstStyle/>
                    <a:p>
                      <a:r>
                        <a:rPr lang="en-US" sz="1400" dirty="0" smtClean="0"/>
                        <a:t>80</a:t>
                      </a:r>
                      <a:endParaRPr lang="en-US" sz="1400" dirty="0"/>
                    </a:p>
                  </a:txBody>
                  <a:tcPr/>
                </a:tc>
                <a:tc>
                  <a:txBody>
                    <a:bodyPr/>
                    <a:lstStyle/>
                    <a:p>
                      <a:r>
                        <a:rPr lang="en-US" sz="1400" dirty="0" smtClean="0"/>
                        <a:t>None</a:t>
                      </a:r>
                      <a:endParaRPr lang="en-US" sz="1400" dirty="0"/>
                    </a:p>
                  </a:txBody>
                  <a:tcPr/>
                </a:tc>
              </a:tr>
            </a:tbl>
          </a:graphicData>
        </a:graphic>
      </p:graphicFrame>
      <p:sp>
        <p:nvSpPr>
          <p:cNvPr id="3" name="Title 2"/>
          <p:cNvSpPr>
            <a:spLocks noGrp="1"/>
          </p:cNvSpPr>
          <p:nvPr>
            <p:ph type="title"/>
          </p:nvPr>
        </p:nvSpPr>
        <p:spPr/>
        <p:txBody>
          <a:bodyPr/>
          <a:lstStyle/>
          <a:p>
            <a:r>
              <a:rPr lang="en-US" dirty="0" smtClean="0"/>
              <a:t>Comparison of the SHA functions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HMAC stands for Hash-based Message Authentication Code</a:t>
            </a:r>
          </a:p>
          <a:p>
            <a:r>
              <a:rPr lang="en-US" dirty="0" smtClean="0"/>
              <a:t>It used to verify data integrity and authenticity of a message</a:t>
            </a:r>
          </a:p>
          <a:p>
            <a:r>
              <a:rPr lang="en-US" dirty="0" smtClean="0"/>
              <a:t>It uses current cryptographic hash functions with a secret key (SHA or MD5)</a:t>
            </a:r>
          </a:p>
          <a:p>
            <a:pPr lvl="1"/>
            <a:r>
              <a:rPr lang="en-US" dirty="0" smtClean="0"/>
              <a:t>The name of the function changes depending on what hash function you use</a:t>
            </a:r>
          </a:p>
          <a:p>
            <a:pPr lvl="1"/>
            <a:r>
              <a:rPr lang="en-US" dirty="0" smtClean="0"/>
              <a:t>MD5 would result to HMAC-MD5</a:t>
            </a:r>
          </a:p>
          <a:p>
            <a:pPr lvl="1"/>
            <a:r>
              <a:rPr lang="en-US" dirty="0" smtClean="0"/>
              <a:t>SHA# would result to HMAC-SHA#</a:t>
            </a:r>
          </a:p>
        </p:txBody>
      </p:sp>
      <p:sp>
        <p:nvSpPr>
          <p:cNvPr id="3" name="Title 2"/>
          <p:cNvSpPr>
            <a:spLocks noGrp="1"/>
          </p:cNvSpPr>
          <p:nvPr>
            <p:ph type="title"/>
          </p:nvPr>
        </p:nvSpPr>
        <p:spPr/>
        <p:txBody>
          <a:bodyPr/>
          <a:lstStyle/>
          <a:p>
            <a:r>
              <a:rPr lang="en-US" dirty="0" smtClean="0"/>
              <a:t>HMAC</a:t>
            </a:r>
            <a:endParaRPr lang="en-US" dirty="0"/>
          </a:p>
        </p:txBody>
      </p:sp>
    </p:spTree>
    <p:extLst>
      <p:ext uri="{BB962C8B-B14F-4D97-AF65-F5344CB8AC3E}">
        <p14:creationId xmlns:p14="http://schemas.microsoft.com/office/powerpoint/2010/main" val="296386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strength of HMAC relies on the strength of the HASH </a:t>
            </a:r>
            <a:r>
              <a:rPr lang="en-US" dirty="0"/>
              <a:t>used and the Quality of the </a:t>
            </a:r>
            <a:r>
              <a:rPr lang="en-US" dirty="0" smtClean="0"/>
              <a:t>key</a:t>
            </a:r>
          </a:p>
          <a:p>
            <a:r>
              <a:rPr lang="en-US" dirty="0" smtClean="0"/>
              <a:t>The outputted size is the same as the hash function </a:t>
            </a:r>
          </a:p>
          <a:p>
            <a:pPr lvl="1"/>
            <a:r>
              <a:rPr lang="en-US" dirty="0" smtClean="0"/>
              <a:t>128-bit or 160-bit with SHA-1 or MD5</a:t>
            </a:r>
            <a:endParaRPr lang="en-US" dirty="0"/>
          </a:p>
        </p:txBody>
      </p:sp>
      <p:sp>
        <p:nvSpPr>
          <p:cNvPr id="3" name="Title 2"/>
          <p:cNvSpPr>
            <a:spLocks noGrp="1"/>
          </p:cNvSpPr>
          <p:nvPr>
            <p:ph type="title"/>
          </p:nvPr>
        </p:nvSpPr>
        <p:spPr/>
        <p:txBody>
          <a:bodyPr/>
          <a:lstStyle/>
          <a:p>
            <a:r>
              <a:rPr lang="en-US" dirty="0" smtClean="0"/>
              <a:t>HMAC (continued)</a:t>
            </a:r>
            <a:endParaRPr lang="en-US" dirty="0"/>
          </a:p>
        </p:txBody>
      </p:sp>
    </p:spTree>
    <p:extLst>
      <p:ext uri="{BB962C8B-B14F-4D97-AF65-F5344CB8AC3E}">
        <p14:creationId xmlns:p14="http://schemas.microsoft.com/office/powerpoint/2010/main" val="406143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Some terms to help out with the next slide:</a:t>
            </a:r>
          </a:p>
          <a:p>
            <a:pPr lvl="1"/>
            <a:r>
              <a:rPr lang="en-US" dirty="0" smtClean="0"/>
              <a:t>H = hash function</a:t>
            </a:r>
          </a:p>
          <a:p>
            <a:pPr lvl="1"/>
            <a:r>
              <a:rPr lang="en-US" dirty="0" smtClean="0"/>
              <a:t>K = key</a:t>
            </a:r>
          </a:p>
          <a:p>
            <a:pPr lvl="1"/>
            <a:r>
              <a:rPr lang="en-US" dirty="0" smtClean="0"/>
              <a:t>M = message</a:t>
            </a:r>
          </a:p>
          <a:p>
            <a:pPr lvl="1"/>
            <a:r>
              <a:rPr lang="en-US" dirty="0" smtClean="0"/>
              <a:t>|| = concatenation</a:t>
            </a:r>
          </a:p>
          <a:p>
            <a:pPr lvl="1"/>
            <a:r>
              <a:rPr lang="en-US" dirty="0" smtClean="0"/>
              <a:t>XOR = XOR</a:t>
            </a:r>
          </a:p>
          <a:p>
            <a:pPr lvl="1"/>
            <a:r>
              <a:rPr lang="en-US" dirty="0" err="1" smtClean="0"/>
              <a:t>o_key_pad</a:t>
            </a:r>
            <a:r>
              <a:rPr lang="en-US" dirty="0" smtClean="0"/>
              <a:t> = outer padding (one block long 0x36)</a:t>
            </a:r>
          </a:p>
          <a:p>
            <a:pPr lvl="1"/>
            <a:r>
              <a:rPr lang="en-US" dirty="0" err="1" smtClean="0"/>
              <a:t>i_key_pad</a:t>
            </a:r>
            <a:r>
              <a:rPr lang="en-US" dirty="0" smtClean="0"/>
              <a:t> = inner padding (one block long 0x5c)</a:t>
            </a:r>
          </a:p>
          <a:p>
            <a:r>
              <a:rPr lang="en-US" dirty="0" smtClean="0"/>
              <a:t>In short:</a:t>
            </a:r>
          </a:p>
          <a:p>
            <a:pPr marL="0" indent="0">
              <a:buNone/>
            </a:pPr>
            <a:r>
              <a:rPr lang="en-US" dirty="0"/>
              <a:t>	</a:t>
            </a:r>
            <a:r>
              <a:rPr lang="en-US" dirty="0" smtClean="0"/>
              <a:t>HMAC(</a:t>
            </a:r>
            <a:r>
              <a:rPr lang="en-US" dirty="0" err="1" smtClean="0"/>
              <a:t>k,m</a:t>
            </a:r>
            <a:r>
              <a:rPr lang="en-US" dirty="0" smtClean="0"/>
              <a:t>) = H((k XOR </a:t>
            </a:r>
            <a:r>
              <a:rPr lang="en-US" dirty="0" err="1" smtClean="0"/>
              <a:t>o_key_pad</a:t>
            </a:r>
            <a:r>
              <a:rPr lang="en-US" dirty="0" smtClean="0"/>
              <a:t>) || H((k XOR </a:t>
            </a:r>
            <a:r>
              <a:rPr lang="en-US" dirty="0" err="1" smtClean="0"/>
              <a:t>i_key_pad</a:t>
            </a:r>
            <a:r>
              <a:rPr lang="en-US" dirty="0" smtClean="0"/>
              <a:t>) || m))</a:t>
            </a:r>
          </a:p>
          <a:p>
            <a:pPr lvl="1"/>
            <a:endParaRPr lang="en-US" dirty="0"/>
          </a:p>
        </p:txBody>
      </p:sp>
      <p:sp>
        <p:nvSpPr>
          <p:cNvPr id="3" name="Title 2"/>
          <p:cNvSpPr>
            <a:spLocks noGrp="1"/>
          </p:cNvSpPr>
          <p:nvPr>
            <p:ph type="title"/>
          </p:nvPr>
        </p:nvSpPr>
        <p:spPr/>
        <p:txBody>
          <a:bodyPr/>
          <a:lstStyle/>
          <a:p>
            <a:r>
              <a:rPr lang="en-US" dirty="0" smtClean="0"/>
              <a:t>Terms</a:t>
            </a:r>
            <a:endParaRPr lang="en-US" dirty="0"/>
          </a:p>
        </p:txBody>
      </p:sp>
    </p:spTree>
    <p:extLst>
      <p:ext uri="{BB962C8B-B14F-4D97-AF65-F5344CB8AC3E}">
        <p14:creationId xmlns:p14="http://schemas.microsoft.com/office/powerpoint/2010/main" val="176034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dirty="0" smtClean="0"/>
              <a:t>Function </a:t>
            </a:r>
            <a:r>
              <a:rPr lang="en-US" dirty="0" err="1" smtClean="0"/>
              <a:t>hmac</a:t>
            </a:r>
            <a:r>
              <a:rPr lang="en-US" dirty="0" smtClean="0"/>
              <a:t> (k, m)</a:t>
            </a:r>
          </a:p>
          <a:p>
            <a:pPr marL="0" indent="0">
              <a:buNone/>
            </a:pPr>
            <a:r>
              <a:rPr lang="en-US" dirty="0"/>
              <a:t> </a:t>
            </a:r>
            <a:r>
              <a:rPr lang="en-US" dirty="0" smtClean="0"/>
              <a:t>   if(length(k) &gt; </a:t>
            </a:r>
            <a:r>
              <a:rPr lang="en-US" dirty="0" err="1" smtClean="0"/>
              <a:t>blocksize</a:t>
            </a:r>
            <a:r>
              <a:rPr lang="en-US" dirty="0" smtClean="0"/>
              <a:t>) then</a:t>
            </a:r>
          </a:p>
          <a:p>
            <a:pPr marL="0" indent="0">
              <a:buNone/>
            </a:pPr>
            <a:r>
              <a:rPr lang="en-US" dirty="0"/>
              <a:t> </a:t>
            </a:r>
            <a:r>
              <a:rPr lang="en-US" dirty="0" smtClean="0"/>
              <a:t>          k = hash(k)</a:t>
            </a:r>
          </a:p>
          <a:p>
            <a:pPr marL="0" indent="0">
              <a:buNone/>
            </a:pPr>
            <a:r>
              <a:rPr lang="en-US" dirty="0"/>
              <a:t> </a:t>
            </a:r>
            <a:r>
              <a:rPr lang="en-US" dirty="0" smtClean="0"/>
              <a:t>   </a:t>
            </a:r>
            <a:r>
              <a:rPr lang="en-US" dirty="0" err="1" smtClean="0"/>
              <a:t>endif</a:t>
            </a:r>
            <a:endParaRPr lang="en-US" dirty="0" smtClean="0"/>
          </a:p>
          <a:p>
            <a:pPr marL="0" indent="0">
              <a:buNone/>
            </a:pPr>
            <a:r>
              <a:rPr lang="en-US" dirty="0"/>
              <a:t> </a:t>
            </a:r>
            <a:r>
              <a:rPr lang="en-US" dirty="0" smtClean="0"/>
              <a:t>   if (length(k) &lt; </a:t>
            </a:r>
            <a:r>
              <a:rPr lang="en-US" dirty="0" err="1" smtClean="0"/>
              <a:t>blocksize</a:t>
            </a:r>
            <a:r>
              <a:rPr lang="en-US" dirty="0" smtClean="0"/>
              <a:t>) then</a:t>
            </a:r>
          </a:p>
          <a:p>
            <a:pPr marL="0" indent="0">
              <a:buNone/>
            </a:pPr>
            <a:r>
              <a:rPr lang="en-US" dirty="0"/>
              <a:t> </a:t>
            </a:r>
            <a:r>
              <a:rPr lang="en-US" dirty="0" smtClean="0"/>
              <a:t>          k = k || (0x00 * (</a:t>
            </a:r>
            <a:r>
              <a:rPr lang="en-US" dirty="0" err="1" smtClean="0"/>
              <a:t>blocksize</a:t>
            </a:r>
            <a:r>
              <a:rPr lang="en-US" dirty="0" smtClean="0"/>
              <a:t> – length(k)))</a:t>
            </a:r>
          </a:p>
          <a:p>
            <a:pPr marL="0" indent="0">
              <a:buNone/>
            </a:pPr>
            <a:r>
              <a:rPr lang="en-US" dirty="0"/>
              <a:t> </a:t>
            </a:r>
            <a:r>
              <a:rPr lang="en-US" dirty="0" smtClean="0"/>
              <a:t>   </a:t>
            </a:r>
            <a:r>
              <a:rPr lang="en-US" dirty="0" err="1" smtClean="0"/>
              <a:t>endif</a:t>
            </a:r>
            <a:endParaRPr lang="en-US" dirty="0" smtClean="0"/>
          </a:p>
          <a:p>
            <a:pPr marL="0" indent="0">
              <a:buNone/>
            </a:pPr>
            <a:r>
              <a:rPr lang="en-US" dirty="0"/>
              <a:t> </a:t>
            </a:r>
            <a:r>
              <a:rPr lang="en-US" dirty="0" smtClean="0"/>
              <a:t>   </a:t>
            </a:r>
            <a:r>
              <a:rPr lang="en-US" dirty="0" err="1" smtClean="0"/>
              <a:t>o_key_pad</a:t>
            </a:r>
            <a:r>
              <a:rPr lang="en-US" dirty="0" smtClean="0"/>
              <a:t> = (0x5c * </a:t>
            </a:r>
            <a:r>
              <a:rPr lang="en-US" dirty="0" err="1" smtClean="0"/>
              <a:t>blocksize</a:t>
            </a:r>
            <a:r>
              <a:rPr lang="en-US" dirty="0" smtClean="0"/>
              <a:t>) XOR k</a:t>
            </a:r>
          </a:p>
          <a:p>
            <a:pPr marL="0" indent="0">
              <a:buNone/>
            </a:pPr>
            <a:r>
              <a:rPr lang="en-US" dirty="0"/>
              <a:t> </a:t>
            </a:r>
            <a:r>
              <a:rPr lang="en-US" dirty="0" smtClean="0"/>
              <a:t>   </a:t>
            </a:r>
            <a:r>
              <a:rPr lang="en-US" dirty="0" err="1" smtClean="0"/>
              <a:t>i_key_pad</a:t>
            </a:r>
            <a:r>
              <a:rPr lang="en-US" dirty="0" smtClean="0"/>
              <a:t> = (0x36 * </a:t>
            </a:r>
            <a:r>
              <a:rPr lang="en-US" dirty="0" err="1" smtClean="0"/>
              <a:t>blocksize</a:t>
            </a:r>
            <a:r>
              <a:rPr lang="en-US" dirty="0" smtClean="0"/>
              <a:t>) XOR k</a:t>
            </a:r>
          </a:p>
          <a:p>
            <a:pPr marL="0" indent="0">
              <a:buNone/>
            </a:pPr>
            <a:r>
              <a:rPr lang="en-US" dirty="0"/>
              <a:t>  </a:t>
            </a:r>
            <a:r>
              <a:rPr lang="en-US" dirty="0" smtClean="0"/>
              <a:t>  return hash(</a:t>
            </a:r>
            <a:r>
              <a:rPr lang="en-US" dirty="0" err="1" smtClean="0"/>
              <a:t>o_key_pad</a:t>
            </a:r>
            <a:r>
              <a:rPr lang="en-US" dirty="0" smtClean="0"/>
              <a:t> || hash(</a:t>
            </a:r>
            <a:r>
              <a:rPr lang="en-US" dirty="0" err="1" smtClean="0"/>
              <a:t>i_key_pad</a:t>
            </a:r>
            <a:r>
              <a:rPr lang="en-US" dirty="0" smtClean="0"/>
              <a:t> || m))</a:t>
            </a:r>
          </a:p>
          <a:p>
            <a:pPr marL="0" indent="0">
              <a:buNone/>
            </a:pPr>
            <a:r>
              <a:rPr lang="en-US" dirty="0" smtClean="0"/>
              <a:t>End Function</a:t>
            </a:r>
            <a:endParaRPr lang="en-US" dirty="0"/>
          </a:p>
        </p:txBody>
      </p:sp>
      <p:sp>
        <p:nvSpPr>
          <p:cNvPr id="3" name="Title 2"/>
          <p:cNvSpPr>
            <a:spLocks noGrp="1"/>
          </p:cNvSpPr>
          <p:nvPr>
            <p:ph type="title"/>
          </p:nvPr>
        </p:nvSpPr>
        <p:spPr/>
        <p:txBody>
          <a:bodyPr/>
          <a:lstStyle/>
          <a:p>
            <a:r>
              <a:rPr lang="en-US" dirty="0" err="1" smtClean="0"/>
              <a:t>Pseudocode</a:t>
            </a:r>
            <a:endParaRPr lang="en-US" dirty="0"/>
          </a:p>
        </p:txBody>
      </p:sp>
    </p:spTree>
    <p:extLst>
      <p:ext uri="{BB962C8B-B14F-4D97-AF65-F5344CB8AC3E}">
        <p14:creationId xmlns:p14="http://schemas.microsoft.com/office/powerpoint/2010/main" val="391768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visual look (using SHA-1)</a:t>
            </a:r>
            <a:endParaRPr lang="en-US" dirty="0"/>
          </a:p>
        </p:txBody>
      </p:sp>
      <p:pic>
        <p:nvPicPr>
          <p:cNvPr id="5" name="Picture 4"/>
          <p:cNvPicPr>
            <a:picLocks noChangeAspect="1"/>
          </p:cNvPicPr>
          <p:nvPr/>
        </p:nvPicPr>
        <p:blipFill>
          <a:blip r:embed="rId2"/>
          <a:stretch>
            <a:fillRect/>
          </a:stretch>
        </p:blipFill>
        <p:spPr>
          <a:xfrm>
            <a:off x="1663700" y="1657966"/>
            <a:ext cx="5586730" cy="4463433"/>
          </a:xfrm>
          <a:prstGeom prst="rect">
            <a:avLst/>
          </a:prstGeom>
        </p:spPr>
      </p:pic>
    </p:spTree>
    <p:extLst>
      <p:ext uri="{BB962C8B-B14F-4D97-AF65-F5344CB8AC3E}">
        <p14:creationId xmlns:p14="http://schemas.microsoft.com/office/powerpoint/2010/main" val="12229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E-Commerce sites use it</a:t>
            </a:r>
          </a:p>
          <a:p>
            <a:pPr lvl="1"/>
            <a:r>
              <a:rPr lang="en-US" dirty="0" smtClean="0"/>
              <a:t>Used to help prevent fraudulent internet orders/transactions</a:t>
            </a:r>
          </a:p>
          <a:p>
            <a:pPr lvl="1"/>
            <a:r>
              <a:rPr lang="en-US" dirty="0" smtClean="0"/>
              <a:t>For example – Carleton’s online payment system requires all the merchants to attach a HMAC with all the transactions sent to them.</a:t>
            </a:r>
          </a:p>
          <a:p>
            <a:pPr lvl="1"/>
            <a:r>
              <a:rPr lang="en-US" dirty="0" smtClean="0"/>
              <a:t>The Virtual Ventures Registration System uses HMAC to verify merchant id and total amount to charge parents.</a:t>
            </a:r>
          </a:p>
          <a:p>
            <a:pPr lvl="1"/>
            <a:r>
              <a:rPr lang="en-US" dirty="0" smtClean="0"/>
              <a:t>The payment system then rehashes the information and compares hashes to what has been sent over. If the information is the same then they can assume that the information is valid and sent by the merchant.</a:t>
            </a:r>
          </a:p>
          <a:p>
            <a:pPr lvl="1"/>
            <a:r>
              <a:rPr lang="en-US" dirty="0" smtClean="0"/>
              <a:t>This will help in case attackers want to issue refunds to themselves.</a:t>
            </a:r>
          </a:p>
        </p:txBody>
      </p:sp>
      <p:sp>
        <p:nvSpPr>
          <p:cNvPr id="3" name="Title 2"/>
          <p:cNvSpPr>
            <a:spLocks noGrp="1"/>
          </p:cNvSpPr>
          <p:nvPr>
            <p:ph type="title"/>
          </p:nvPr>
        </p:nvSpPr>
        <p:spPr/>
        <p:txBody>
          <a:bodyPr/>
          <a:lstStyle/>
          <a:p>
            <a:r>
              <a:rPr lang="en-US" dirty="0" smtClean="0"/>
              <a:t>Practical Reasons to use HMAC</a:t>
            </a:r>
            <a:endParaRPr lang="en-US" dirty="0"/>
          </a:p>
        </p:txBody>
      </p:sp>
    </p:spTree>
    <p:extLst>
      <p:ext uri="{BB962C8B-B14F-4D97-AF65-F5344CB8AC3E}">
        <p14:creationId xmlns:p14="http://schemas.microsoft.com/office/powerpoint/2010/main" val="204385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 stands for Secure Hash Algorithm</a:t>
            </a:r>
          </a:p>
          <a:p>
            <a:r>
              <a:rPr lang="en-US" dirty="0" smtClean="0"/>
              <a:t>It is based off the </a:t>
            </a:r>
            <a:r>
              <a:rPr lang="en-US" dirty="0" err="1" smtClean="0"/>
              <a:t>Merkle-Dangard</a:t>
            </a:r>
            <a:r>
              <a:rPr lang="en-US" dirty="0"/>
              <a:t> </a:t>
            </a:r>
            <a:r>
              <a:rPr lang="en-US" dirty="0" smtClean="0"/>
              <a:t>hash function</a:t>
            </a:r>
          </a:p>
          <a:p>
            <a:r>
              <a:rPr lang="en-US" dirty="0" smtClean="0"/>
              <a:t>There are 3 versions of it with one coming in 2012</a:t>
            </a:r>
          </a:p>
          <a:p>
            <a:pPr lvl="1"/>
            <a:r>
              <a:rPr lang="en-US" dirty="0" smtClean="0"/>
              <a:t>SHA-0</a:t>
            </a:r>
          </a:p>
          <a:p>
            <a:pPr lvl="1"/>
            <a:r>
              <a:rPr lang="en-US" dirty="0" smtClean="0"/>
              <a:t>SHA-1</a:t>
            </a:r>
          </a:p>
          <a:p>
            <a:pPr lvl="1"/>
            <a:r>
              <a:rPr lang="en-US" dirty="0" smtClean="0"/>
              <a:t>SHA-2</a:t>
            </a:r>
          </a:p>
          <a:p>
            <a:pPr lvl="1"/>
            <a:r>
              <a:rPr lang="en-US" dirty="0" smtClean="0"/>
              <a:t>SHA-3 (coming soon)</a:t>
            </a:r>
          </a:p>
          <a:p>
            <a:r>
              <a:rPr lang="en-US" dirty="0" smtClean="0"/>
              <a:t>SHA-1 and SHA-2 were designed by the National Security Agency (NSA)</a:t>
            </a:r>
            <a:endParaRPr lang="en-US" dirty="0"/>
          </a:p>
        </p:txBody>
      </p:sp>
      <p:sp>
        <p:nvSpPr>
          <p:cNvPr id="3" name="Title 2"/>
          <p:cNvSpPr>
            <a:spLocks noGrp="1"/>
          </p:cNvSpPr>
          <p:nvPr>
            <p:ph type="title"/>
          </p:nvPr>
        </p:nvSpPr>
        <p:spPr/>
        <p:txBody>
          <a:bodyPr/>
          <a:lstStyle/>
          <a:p>
            <a:r>
              <a:rPr lang="en-US" dirty="0" smtClean="0"/>
              <a:t>What is SHA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MD5 as the hashing function in HMAC does not seem to compromise the function in regards to the MD5 weaknesses. </a:t>
            </a:r>
          </a:p>
          <a:p>
            <a:r>
              <a:rPr lang="en-US" dirty="0" smtClean="0"/>
              <a:t>Although SHA is much stronger, MD5 is best for performance if it is needed.</a:t>
            </a:r>
          </a:p>
          <a:p>
            <a:r>
              <a:rPr lang="en-US" dirty="0" smtClean="0"/>
              <a:t>The most common attack against HMAC is brute force to get the secret key. </a:t>
            </a:r>
          </a:p>
          <a:p>
            <a:r>
              <a:rPr lang="en-US" dirty="0" smtClean="0"/>
              <a:t>HMAC is substantially less affected by collisions than the hashing functions by itself.</a:t>
            </a:r>
            <a:endParaRPr lang="en-US" dirty="0"/>
          </a:p>
        </p:txBody>
      </p:sp>
      <p:sp>
        <p:nvSpPr>
          <p:cNvPr id="3" name="Title 2"/>
          <p:cNvSpPr>
            <a:spLocks noGrp="1"/>
          </p:cNvSpPr>
          <p:nvPr>
            <p:ph type="title"/>
          </p:nvPr>
        </p:nvSpPr>
        <p:spPr/>
        <p:txBody>
          <a:bodyPr/>
          <a:lstStyle/>
          <a:p>
            <a:r>
              <a:rPr lang="en-US" dirty="0" smtClean="0"/>
              <a:t>HMAC – Fun facts</a:t>
            </a:r>
            <a:endParaRPr lang="en-US" dirty="0"/>
          </a:p>
        </p:txBody>
      </p:sp>
    </p:spTree>
    <p:extLst>
      <p:ext uri="{BB962C8B-B14F-4D97-AF65-F5344CB8AC3E}">
        <p14:creationId xmlns:p14="http://schemas.microsoft.com/office/powerpoint/2010/main" val="34042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key can be of any length</a:t>
            </a:r>
          </a:p>
          <a:p>
            <a:pPr lvl="1"/>
            <a:r>
              <a:rPr lang="en-US" dirty="0" smtClean="0"/>
              <a:t>However it is discouraged to be less than the length of the byte-length of the hash outputs</a:t>
            </a:r>
          </a:p>
          <a:p>
            <a:pPr lvl="2"/>
            <a:r>
              <a:rPr lang="en-US" dirty="0" smtClean="0"/>
              <a:t>(16 for MD5, and 20 for SHA)</a:t>
            </a:r>
          </a:p>
          <a:p>
            <a:r>
              <a:rPr lang="en-US" dirty="0" smtClean="0"/>
              <a:t>Keys need to be chosen at random</a:t>
            </a:r>
          </a:p>
          <a:p>
            <a:pPr lvl="1"/>
            <a:r>
              <a:rPr lang="en-US" dirty="0" smtClean="0"/>
              <a:t>Long key length may be advisable if the randomness of the key is weak</a:t>
            </a:r>
          </a:p>
          <a:p>
            <a:r>
              <a:rPr lang="en-US" dirty="0" smtClean="0"/>
              <a:t>Use a cryptographically strong pseudo-random generated with a random seed that is refreshed</a:t>
            </a:r>
          </a:p>
          <a:p>
            <a:pPr lvl="1"/>
            <a:r>
              <a:rPr lang="en-US" dirty="0" smtClean="0"/>
              <a:t>This is generally a good security practice, and will limit the damage to keys and functions</a:t>
            </a:r>
          </a:p>
          <a:p>
            <a:pPr marL="0" indent="0">
              <a:buNone/>
            </a:pPr>
            <a:endParaRPr lang="en-US" dirty="0" smtClean="0"/>
          </a:p>
        </p:txBody>
      </p:sp>
      <p:sp>
        <p:nvSpPr>
          <p:cNvPr id="3" name="Title 2"/>
          <p:cNvSpPr>
            <a:spLocks noGrp="1"/>
          </p:cNvSpPr>
          <p:nvPr>
            <p:ph type="title"/>
          </p:nvPr>
        </p:nvSpPr>
        <p:spPr/>
        <p:txBody>
          <a:bodyPr/>
          <a:lstStyle/>
          <a:p>
            <a:r>
              <a:rPr lang="en-US" dirty="0" smtClean="0"/>
              <a:t>Keys</a:t>
            </a:r>
            <a:endParaRPr lang="en-US" dirty="0"/>
          </a:p>
        </p:txBody>
      </p:sp>
    </p:spTree>
    <p:extLst>
      <p:ext uri="{BB962C8B-B14F-4D97-AF65-F5344CB8AC3E}">
        <p14:creationId xmlns:p14="http://schemas.microsoft.com/office/powerpoint/2010/main" val="2169142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HMAC - </a:t>
            </a:r>
            <a:r>
              <a:rPr lang="pl-PL" dirty="0">
                <a:hlinkClick r:id="rId2"/>
              </a:rPr>
              <a:t>http://www.ietf.org/rfc/rfc2104.</a:t>
            </a:r>
            <a:r>
              <a:rPr lang="pl-PL" dirty="0" smtClean="0">
                <a:hlinkClick r:id="rId2"/>
              </a:rPr>
              <a:t>txt</a:t>
            </a:r>
            <a:endParaRPr lang="pl-PL" dirty="0" smtClean="0"/>
          </a:p>
          <a:p>
            <a:r>
              <a:rPr lang="pl-PL" dirty="0" err="1" smtClean="0"/>
              <a:t>Secure</a:t>
            </a:r>
            <a:r>
              <a:rPr lang="pl-PL" dirty="0" smtClean="0"/>
              <a:t> </a:t>
            </a:r>
            <a:r>
              <a:rPr lang="pl-PL" dirty="0" err="1" smtClean="0"/>
              <a:t>Hash</a:t>
            </a:r>
            <a:r>
              <a:rPr lang="pl-PL" dirty="0"/>
              <a:t> Standard - </a:t>
            </a:r>
            <a:r>
              <a:rPr lang="pl-PL" dirty="0">
                <a:hlinkClick r:id="rId3"/>
              </a:rPr>
              <a:t>http://www.itl.nist.gov/fipspubs/fip180-1.</a:t>
            </a:r>
            <a:r>
              <a:rPr lang="pl-PL" dirty="0" smtClean="0">
                <a:hlinkClick r:id="rId3"/>
              </a:rPr>
              <a:t>htm</a:t>
            </a:r>
            <a:endParaRPr lang="pl-PL" dirty="0" smtClean="0"/>
          </a:p>
          <a:p>
            <a:r>
              <a:rPr lang="pl-PL" dirty="0" smtClean="0"/>
              <a:t>FIPS PUB 198 - </a:t>
            </a:r>
            <a:r>
              <a:rPr lang="en-US" dirty="0">
                <a:hlinkClick r:id="rId4"/>
              </a:rPr>
              <a:t>http://csrc.nist.gov/publications/fips/fips198/fips-</a:t>
            </a:r>
            <a:r>
              <a:rPr lang="en-US" dirty="0" smtClean="0">
                <a:hlinkClick r:id="rId4"/>
              </a:rPr>
              <a:t>198a.pdf</a:t>
            </a:r>
            <a:endParaRPr lang="en-US" dirty="0" smtClean="0"/>
          </a:p>
          <a:p>
            <a:r>
              <a:rPr lang="en-US" dirty="0" smtClean="0"/>
              <a:t>Crack in SHA-1 code ‘stuns’ </a:t>
            </a:r>
            <a:r>
              <a:rPr lang="en-US" dirty="0"/>
              <a:t>security gurus - </a:t>
            </a:r>
            <a:r>
              <a:rPr lang="en-US" dirty="0">
                <a:hlinkClick r:id="rId5"/>
              </a:rPr>
              <a:t>http://www.eetimes.com/electronics-news/4051783/Crack-in-SHA-1-code-stuns-security-</a:t>
            </a:r>
            <a:r>
              <a:rPr lang="en-US" dirty="0" smtClean="0">
                <a:hlinkClick r:id="rId5"/>
              </a:rPr>
              <a:t>gurus</a:t>
            </a:r>
            <a:endParaRPr lang="en-US" dirty="0" smtClean="0"/>
          </a:p>
          <a:p>
            <a:r>
              <a:rPr lang="en-US" dirty="0"/>
              <a:t>Attacks on SHA-1 - </a:t>
            </a:r>
            <a:r>
              <a:rPr lang="en-US" dirty="0">
                <a:hlinkClick r:id="rId6"/>
              </a:rPr>
              <a:t>http://www.openauthentication.org/pdfs/Attacks%20on%20SHA-1.</a:t>
            </a:r>
            <a:r>
              <a:rPr lang="en-US" dirty="0" smtClean="0">
                <a:hlinkClick r:id="rId6"/>
              </a:rPr>
              <a:t>pdf</a:t>
            </a:r>
            <a:endParaRPr lang="en-US" dirty="0"/>
          </a:p>
          <a:p>
            <a:r>
              <a:rPr lang="pl-PL" dirty="0" smtClean="0"/>
              <a:t>http</a:t>
            </a:r>
            <a:r>
              <a:rPr lang="pl-PL" dirty="0"/>
              <a:t>://</a:t>
            </a:r>
            <a:r>
              <a:rPr lang="pl-PL" dirty="0" err="1"/>
              <a:t>eprint.iacr.org</a:t>
            </a:r>
            <a:r>
              <a:rPr lang="pl-PL" dirty="0"/>
              <a:t>/2009/477.pdf</a:t>
            </a:r>
            <a:endParaRPr lang="pl-PL"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51866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does HMAC and SHA stand for?</a:t>
            </a:r>
          </a:p>
          <a:p>
            <a:r>
              <a:rPr lang="en-US" dirty="0" smtClean="0"/>
              <a:t>Who designed SHA-1 and SHA-2?</a:t>
            </a:r>
          </a:p>
          <a:p>
            <a:r>
              <a:rPr lang="en-US" dirty="0" smtClean="0"/>
              <a:t>What is the formula for HMAC?</a:t>
            </a:r>
          </a:p>
          <a:p>
            <a:r>
              <a:rPr lang="en-US" dirty="0" smtClean="0"/>
              <a:t>What are the 4 sets of hashes for SHA-2?</a:t>
            </a:r>
          </a:p>
          <a:p>
            <a:r>
              <a:rPr lang="en-US" dirty="0" smtClean="0"/>
              <a:t>How many rounds does SHA-256 have?</a:t>
            </a:r>
          </a:p>
          <a:p>
            <a:r>
              <a:rPr lang="en-US" dirty="0" smtClean="0"/>
              <a:t>How long does a key have to be for HMAC?</a:t>
            </a:r>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5254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SHA-0 is a 160-bit hash function</a:t>
            </a:r>
          </a:p>
          <a:p>
            <a:r>
              <a:rPr lang="en-US" dirty="0" smtClean="0"/>
              <a:t>It was briefly introduced in 1993 and quickly was revoked</a:t>
            </a:r>
          </a:p>
          <a:p>
            <a:r>
              <a:rPr lang="en-US" dirty="0" smtClean="0"/>
              <a:t>It was revoked due to flaws in the system</a:t>
            </a:r>
          </a:p>
          <a:p>
            <a:r>
              <a:rPr lang="en-US" dirty="0" smtClean="0"/>
              <a:t>Runs in 80 rounds</a:t>
            </a:r>
            <a:endParaRPr lang="en-US" dirty="0"/>
          </a:p>
        </p:txBody>
      </p:sp>
      <p:sp>
        <p:nvSpPr>
          <p:cNvPr id="3" name="Title 2"/>
          <p:cNvSpPr>
            <a:spLocks noGrp="1"/>
          </p:cNvSpPr>
          <p:nvPr>
            <p:ph type="title"/>
          </p:nvPr>
        </p:nvSpPr>
        <p:spPr/>
        <p:txBody>
          <a:bodyPr>
            <a:normAutofit/>
          </a:bodyPr>
          <a:lstStyle/>
          <a:p>
            <a:r>
              <a:rPr lang="en-US" dirty="0" smtClean="0"/>
              <a:t>SHA-0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SHA-1 is a modification of SHA-0</a:t>
            </a:r>
            <a:r>
              <a:rPr lang="en-US" dirty="0"/>
              <a:t> </a:t>
            </a:r>
            <a:r>
              <a:rPr lang="en-US" dirty="0" smtClean="0"/>
              <a:t>to correct those flaws that it produced</a:t>
            </a:r>
          </a:p>
          <a:p>
            <a:r>
              <a:rPr lang="en-US" dirty="0" smtClean="0"/>
              <a:t>Produces a 160-bit message digest (MD) that is on principle based on MD4.</a:t>
            </a:r>
          </a:p>
          <a:p>
            <a:r>
              <a:rPr lang="en-US" dirty="0" smtClean="0"/>
              <a:t>The MD is then inputted into a Digital Signature Algorithm (DSA)</a:t>
            </a:r>
          </a:p>
          <a:p>
            <a:r>
              <a:rPr lang="en-US" dirty="0" smtClean="0"/>
              <a:t>Which generates/verifies the signature for the message.</a:t>
            </a:r>
          </a:p>
          <a:p>
            <a:r>
              <a:rPr lang="en-US" dirty="0" smtClean="0"/>
              <a:t>Runs in 80 rounds.</a:t>
            </a:r>
          </a:p>
        </p:txBody>
      </p:sp>
      <p:sp>
        <p:nvSpPr>
          <p:cNvPr id="3" name="Title 2"/>
          <p:cNvSpPr>
            <a:spLocks noGrp="1"/>
          </p:cNvSpPr>
          <p:nvPr>
            <p:ph type="title"/>
          </p:nvPr>
        </p:nvSpPr>
        <p:spPr/>
        <p:txBody>
          <a:bodyPr/>
          <a:lstStyle/>
          <a:p>
            <a:r>
              <a:rPr lang="en-US" dirty="0" smtClean="0"/>
              <a:t>SHA-1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Signing the MD makes the message more efficient since the MD is a smaller size then the message.</a:t>
            </a:r>
          </a:p>
          <a:p>
            <a:r>
              <a:rPr lang="en-US" dirty="0" smtClean="0"/>
              <a:t>The same hash function is needed to verify the message.</a:t>
            </a:r>
          </a:p>
          <a:p>
            <a:r>
              <a:rPr lang="en-US" dirty="0" smtClean="0"/>
              <a:t>SHA-1 was considered secure because it was computationally infeasible to find a message that corresponds to a given MD.</a:t>
            </a:r>
          </a:p>
          <a:p>
            <a:r>
              <a:rPr lang="en-US" dirty="0" smtClean="0"/>
              <a:t>It was also hard to find two different messages that produce the same MD.</a:t>
            </a:r>
          </a:p>
          <a:p>
            <a:r>
              <a:rPr lang="en-US" dirty="0" smtClean="0"/>
              <a:t>Any changes made to the messages will result in a different MD</a:t>
            </a:r>
          </a:p>
          <a:p>
            <a:pPr marL="0" indent="0">
              <a:buNone/>
            </a:pPr>
            <a:endParaRPr lang="en-US" dirty="0"/>
          </a:p>
        </p:txBody>
      </p:sp>
      <p:sp>
        <p:nvSpPr>
          <p:cNvPr id="3" name="Title 2"/>
          <p:cNvSpPr>
            <a:spLocks noGrp="1"/>
          </p:cNvSpPr>
          <p:nvPr>
            <p:ph type="title"/>
          </p:nvPr>
        </p:nvSpPr>
        <p:spPr/>
        <p:txBody>
          <a:bodyPr/>
          <a:lstStyle/>
          <a:p>
            <a:r>
              <a:rPr lang="en-US" dirty="0" smtClean="0"/>
              <a:t>SHA-1 (continued)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2275" r="-39566" b="2964"/>
          <a:stretch/>
        </p:blipFill>
        <p:spPr>
          <a:xfrm>
            <a:off x="2476500" y="1524000"/>
            <a:ext cx="8229600" cy="4572000"/>
          </a:xfrm>
        </p:spPr>
      </p:pic>
      <p:sp>
        <p:nvSpPr>
          <p:cNvPr id="3" name="Title 2"/>
          <p:cNvSpPr>
            <a:spLocks noGrp="1"/>
          </p:cNvSpPr>
          <p:nvPr>
            <p:ph type="title"/>
          </p:nvPr>
        </p:nvSpPr>
        <p:spPr/>
        <p:txBody>
          <a:bodyPr/>
          <a:lstStyle/>
          <a:p>
            <a:r>
              <a:rPr lang="en-US" dirty="0" smtClean="0"/>
              <a:t>SHA-1 Algorithm (one round)</a:t>
            </a:r>
            <a:endParaRPr lang="en-US" dirty="0"/>
          </a:p>
        </p:txBody>
      </p:sp>
      <p:sp>
        <p:nvSpPr>
          <p:cNvPr id="6" name="TextBox 5"/>
          <p:cNvSpPr txBox="1"/>
          <p:nvPr/>
        </p:nvSpPr>
        <p:spPr>
          <a:xfrm>
            <a:off x="660400" y="1739900"/>
            <a:ext cx="3556000" cy="3970318"/>
          </a:xfrm>
          <a:prstGeom prst="rect">
            <a:avLst/>
          </a:prstGeom>
          <a:noFill/>
        </p:spPr>
        <p:txBody>
          <a:bodyPr wrap="square" rtlCol="0">
            <a:spAutoFit/>
          </a:bodyPr>
          <a:lstStyle/>
          <a:p>
            <a:pPr marL="285750" indent="-285750">
              <a:buFont typeface="Arial"/>
              <a:buChar char="•"/>
            </a:pPr>
            <a:r>
              <a:rPr lang="en-US" dirty="0" smtClean="0"/>
              <a:t>ABCDE  are 32-bit words in the state</a:t>
            </a:r>
          </a:p>
          <a:p>
            <a:pPr marL="285750" indent="-285750">
              <a:buFont typeface="Arial"/>
              <a:buChar char="•"/>
            </a:pPr>
            <a:r>
              <a:rPr lang="en-US" dirty="0" smtClean="0"/>
              <a:t>F is a non-linear function that varies</a:t>
            </a:r>
          </a:p>
          <a:p>
            <a:pPr marL="285750" indent="-285750">
              <a:buFont typeface="Arial"/>
              <a:buChar char="•"/>
            </a:pPr>
            <a:r>
              <a:rPr lang="en-US" dirty="0" smtClean="0"/>
              <a:t>&lt;&lt;&lt;</a:t>
            </a:r>
            <a:r>
              <a:rPr lang="en-US" baseline="-25000" dirty="0" smtClean="0"/>
              <a:t>n</a:t>
            </a:r>
            <a:r>
              <a:rPr lang="en-US" dirty="0" smtClean="0"/>
              <a:t> is a left bit rotation by n places (n varies for each operation)</a:t>
            </a:r>
          </a:p>
          <a:p>
            <a:pPr marL="285750" indent="-285750">
              <a:buFont typeface="Arial"/>
              <a:buChar char="•"/>
            </a:pPr>
            <a:r>
              <a:rPr lang="en-US" dirty="0" err="1" smtClean="0"/>
              <a:t>W</a:t>
            </a:r>
            <a:r>
              <a:rPr lang="en-US" baseline="-25000" dirty="0" err="1" smtClean="0"/>
              <a:t>t</a:t>
            </a:r>
            <a:r>
              <a:rPr lang="en-US" dirty="0" smtClean="0"/>
              <a:t> is the expanded message word of round t</a:t>
            </a:r>
          </a:p>
          <a:p>
            <a:pPr marL="285750" indent="-285750">
              <a:buFont typeface="Arial"/>
              <a:buChar char="•"/>
            </a:pPr>
            <a:r>
              <a:rPr lang="en-US" dirty="0" err="1" smtClean="0"/>
              <a:t>K</a:t>
            </a:r>
            <a:r>
              <a:rPr lang="en-US" baseline="-25000" dirty="0" err="1" smtClean="0"/>
              <a:t>t</a:t>
            </a:r>
            <a:r>
              <a:rPr lang="en-US" dirty="0" smtClean="0"/>
              <a:t> is the round constant of round t</a:t>
            </a:r>
          </a:p>
          <a:p>
            <a:pPr marL="285750" indent="-285750">
              <a:buFont typeface="Arial"/>
              <a:buChar char="•"/>
            </a:pPr>
            <a:r>
              <a:rPr lang="en-US" dirty="0" smtClean="0"/>
              <a:t>Boxes addition modulo 2</a:t>
            </a:r>
            <a:r>
              <a:rPr lang="en-US" baseline="30000" dirty="0" smtClean="0"/>
              <a:t>32</a:t>
            </a:r>
            <a:endParaRPr lang="en-US" dirty="0" smtClean="0"/>
          </a:p>
          <a:p>
            <a:endParaRPr lang="en-US" dirty="0"/>
          </a:p>
          <a:p>
            <a:endParaRPr lang="en-US" dirty="0"/>
          </a:p>
        </p:txBody>
      </p:sp>
    </p:spTree>
    <p:extLst>
      <p:ext uri="{BB962C8B-B14F-4D97-AF65-F5344CB8AC3E}">
        <p14:creationId xmlns:p14="http://schemas.microsoft.com/office/powerpoint/2010/main" val="22407297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Since SHA-1 is 160-bits </a:t>
            </a:r>
          </a:p>
          <a:p>
            <a:pPr lvl="1"/>
            <a:r>
              <a:rPr lang="en-US" dirty="0" smtClean="0"/>
              <a:t>Birthday attack can find a collision in 2</a:t>
            </a:r>
            <a:r>
              <a:rPr lang="en-US" baseline="30000" dirty="0" smtClean="0"/>
              <a:t>80 </a:t>
            </a:r>
            <a:r>
              <a:rPr lang="en-US" dirty="0" smtClean="0"/>
              <a:t>trials</a:t>
            </a:r>
          </a:p>
          <a:p>
            <a:pPr lvl="1"/>
            <a:r>
              <a:rPr lang="en-US" dirty="0" smtClean="0"/>
              <a:t>February 15, 2005 Wang, Yin, and Yu have found collisions in 2</a:t>
            </a:r>
            <a:r>
              <a:rPr lang="en-US" baseline="30000" dirty="0" smtClean="0"/>
              <a:t>69</a:t>
            </a:r>
            <a:r>
              <a:rPr lang="en-US" dirty="0" smtClean="0"/>
              <a:t> trials</a:t>
            </a:r>
          </a:p>
          <a:p>
            <a:pPr lvl="1"/>
            <a:endParaRPr lang="en-US" dirty="0"/>
          </a:p>
          <a:p>
            <a:r>
              <a:rPr lang="en-US" dirty="0" smtClean="0"/>
              <a:t>Is SHA-1 broken?</a:t>
            </a:r>
          </a:p>
          <a:p>
            <a:pPr lvl="1"/>
            <a:r>
              <a:rPr lang="en-US" dirty="0" smtClean="0"/>
              <a:t>Not quite – The resources needed to break it is enormous</a:t>
            </a:r>
          </a:p>
          <a:p>
            <a:pPr lvl="2"/>
            <a:r>
              <a:rPr lang="en-US" dirty="0" smtClean="0"/>
              <a:t>Considered the same amount of time to factor 760-bit RSA modulus</a:t>
            </a:r>
          </a:p>
          <a:p>
            <a:pPr lvl="1"/>
            <a:r>
              <a:rPr lang="en-US" dirty="0" smtClean="0"/>
              <a:t>Only well-funded intelligence agencies can do it within a reasonable amount of time</a:t>
            </a:r>
            <a:endParaRPr lang="en-US" dirty="0"/>
          </a:p>
        </p:txBody>
      </p:sp>
      <p:sp>
        <p:nvSpPr>
          <p:cNvPr id="3" name="Title 2"/>
          <p:cNvSpPr>
            <a:spLocks noGrp="1"/>
          </p:cNvSpPr>
          <p:nvPr>
            <p:ph type="title"/>
          </p:nvPr>
        </p:nvSpPr>
        <p:spPr/>
        <p:txBody>
          <a:bodyPr/>
          <a:lstStyle/>
          <a:p>
            <a:r>
              <a:rPr lang="en-US" dirty="0" smtClean="0"/>
              <a:t>Attacks on SHA-1</a:t>
            </a:r>
            <a:endParaRPr lang="en-US" dirty="0"/>
          </a:p>
        </p:txBody>
      </p:sp>
    </p:spTree>
    <p:extLst>
      <p:ext uri="{BB962C8B-B14F-4D97-AF65-F5344CB8AC3E}">
        <p14:creationId xmlns:p14="http://schemas.microsoft.com/office/powerpoint/2010/main" val="33410595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SHA-2 consists of a set of 4 hash functions with the digests of (224, 256, 384, and 512-</a:t>
            </a:r>
            <a:r>
              <a:rPr lang="en-US" smtClean="0"/>
              <a:t>bits</a:t>
            </a:r>
            <a:r>
              <a:rPr lang="en-US" smtClean="0"/>
              <a:t>)</a:t>
            </a:r>
            <a:endParaRPr lang="en-US" dirty="0" smtClean="0"/>
          </a:p>
          <a:p>
            <a:r>
              <a:rPr lang="en-US" dirty="0" smtClean="0"/>
              <a:t>In 2005 security flaws were identified – math weakness may exist</a:t>
            </a:r>
          </a:p>
          <a:p>
            <a:pPr lvl="1"/>
            <a:r>
              <a:rPr lang="en-US" dirty="0" smtClean="0"/>
              <a:t>SHA-1 attacks have not worked on SHA-2</a:t>
            </a:r>
          </a:p>
          <a:p>
            <a:r>
              <a:rPr lang="en-US" dirty="0" smtClean="0"/>
              <a:t>SHA-224 and SHA-224 produces 32-bit words</a:t>
            </a:r>
          </a:p>
          <a:p>
            <a:r>
              <a:rPr lang="en-US" dirty="0" smtClean="0"/>
              <a:t>SHA-384 and SHA-512 produces 64-bit words</a:t>
            </a:r>
          </a:p>
          <a:p>
            <a:r>
              <a:rPr lang="en-US" dirty="0" smtClean="0"/>
              <a:t>They all use different shift amounts, constants, and number of rounds</a:t>
            </a:r>
            <a:endParaRPr lang="en-US" dirty="0"/>
          </a:p>
        </p:txBody>
      </p:sp>
      <p:sp>
        <p:nvSpPr>
          <p:cNvPr id="3" name="Title 2"/>
          <p:cNvSpPr>
            <a:spLocks noGrp="1"/>
          </p:cNvSpPr>
          <p:nvPr>
            <p:ph type="title"/>
          </p:nvPr>
        </p:nvSpPr>
        <p:spPr/>
        <p:txBody>
          <a:bodyPr/>
          <a:lstStyle/>
          <a:p>
            <a:r>
              <a:rPr lang="en-US" dirty="0" smtClean="0"/>
              <a:t>SHA-2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SHA-224 and SHA-384 are truncated versions of 256 and 512-bit. </a:t>
            </a:r>
          </a:p>
          <a:p>
            <a:pPr lvl="1"/>
            <a:r>
              <a:rPr lang="en-US" dirty="0" smtClean="0"/>
              <a:t>But with different initial values</a:t>
            </a:r>
          </a:p>
          <a:p>
            <a:r>
              <a:rPr lang="en-US" dirty="0" smtClean="0"/>
              <a:t>SHA-224 and SHA-256 runs in 64 rounds and SHA-384 and SHA-512 runs in 80 rounds</a:t>
            </a:r>
          </a:p>
          <a:p>
            <a:r>
              <a:rPr lang="en-US" dirty="0" smtClean="0"/>
              <a:t>Although SHA-2 has better security it is not as widely used as SHA-1</a:t>
            </a:r>
          </a:p>
          <a:p>
            <a:endParaRPr lang="en-US" dirty="0"/>
          </a:p>
        </p:txBody>
      </p:sp>
      <p:sp>
        <p:nvSpPr>
          <p:cNvPr id="3" name="Title 2"/>
          <p:cNvSpPr>
            <a:spLocks noGrp="1"/>
          </p:cNvSpPr>
          <p:nvPr>
            <p:ph type="title"/>
          </p:nvPr>
        </p:nvSpPr>
        <p:spPr/>
        <p:txBody>
          <a:bodyPr/>
          <a:lstStyle/>
          <a:p>
            <a:r>
              <a:rPr lang="en-US" dirty="0" smtClean="0"/>
              <a:t>SHA-2 (continued)</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574</TotalTime>
  <Words>1592</Words>
  <Application>Microsoft Macintosh PowerPoint</Application>
  <PresentationFormat>On-screen Show (4:3)</PresentationFormat>
  <Paragraphs>181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Paper</vt:lpstr>
      <vt:lpstr>SHA and HMAC</vt:lpstr>
      <vt:lpstr>What is SHA</vt:lpstr>
      <vt:lpstr>SHA-0</vt:lpstr>
      <vt:lpstr>SHA-1</vt:lpstr>
      <vt:lpstr>SHA-1 (continued)</vt:lpstr>
      <vt:lpstr>SHA-1 Algorithm (one round)</vt:lpstr>
      <vt:lpstr>Attacks on SHA-1</vt:lpstr>
      <vt:lpstr>SHA-2</vt:lpstr>
      <vt:lpstr>SHA-2 (continued)</vt:lpstr>
      <vt:lpstr>SHA-256 Algorithm (One iteration)</vt:lpstr>
      <vt:lpstr>SHA-256 Algorithm (continued)</vt:lpstr>
      <vt:lpstr>Attacks on SHA-2</vt:lpstr>
      <vt:lpstr>Comparison of the SHA functions</vt:lpstr>
      <vt:lpstr>HMAC</vt:lpstr>
      <vt:lpstr>HMAC (continued)</vt:lpstr>
      <vt:lpstr>Terms</vt:lpstr>
      <vt:lpstr>Pseudocode</vt:lpstr>
      <vt:lpstr>A visual look (using SHA-1)</vt:lpstr>
      <vt:lpstr>Practical Reasons to use HMAC</vt:lpstr>
      <vt:lpstr>HMAC – Fun facts</vt:lpstr>
      <vt:lpstr>Keys</vt:lpstr>
      <vt:lpstr>References</vt:lpstr>
      <vt:lpstr>Quiz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Ng</dc:creator>
  <cp:lastModifiedBy>Matthew Ng</cp:lastModifiedBy>
  <cp:revision>66</cp:revision>
  <dcterms:created xsi:type="dcterms:W3CDTF">2011-02-15T00:22:42Z</dcterms:created>
  <dcterms:modified xsi:type="dcterms:W3CDTF">2011-02-16T19:39:55Z</dcterms:modified>
</cp:coreProperties>
</file>