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66" r:id="rId2"/>
    <p:sldId id="384" r:id="rId3"/>
    <p:sldId id="382" r:id="rId4"/>
    <p:sldId id="386" r:id="rId5"/>
    <p:sldId id="383" r:id="rId6"/>
    <p:sldId id="390" r:id="rId7"/>
    <p:sldId id="387" r:id="rId8"/>
    <p:sldId id="389" r:id="rId9"/>
    <p:sldId id="391" r:id="rId10"/>
    <p:sldId id="392" r:id="rId11"/>
    <p:sldId id="393" r:id="rId12"/>
    <p:sldId id="395" r:id="rId13"/>
    <p:sldId id="396" r:id="rId14"/>
    <p:sldId id="380" r:id="rId15"/>
    <p:sldId id="394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77A"/>
    <a:srgbClr val="E17B7C"/>
    <a:srgbClr val="21BAFF"/>
    <a:srgbClr val="1C2674"/>
    <a:srgbClr val="DDDDDD"/>
    <a:srgbClr val="990000"/>
    <a:srgbClr val="00AAF6"/>
    <a:srgbClr val="9F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24979" autoAdjust="0"/>
    <p:restoredTop sz="94660"/>
  </p:normalViewPr>
  <p:slideViewPr>
    <p:cSldViewPr>
      <p:cViewPr>
        <p:scale>
          <a:sx n="100" d="100"/>
          <a:sy n="100" d="100"/>
        </p:scale>
        <p:origin x="-4352" y="-15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8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38BF4-60FD-E84E-8630-958B0CA2AF1B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1A56E-17C5-F248-90E1-64BD7E2B4C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03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890BC0B-3662-B040-B609-2C81DBFD7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7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e.george@osumc.edu" TargetMode="External"/><Relationship Id="rId4" Type="http://schemas.openxmlformats.org/officeDocument/2006/relationships/hyperlink" Target="https://cabig-kc.nci.nih.gov/CaGrid/KC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avid.Ervin@osumc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src.nist.gov/publications/fips/fips180-3/fips180-3_final.pdf" TargetMode="External"/><Relationship Id="rId4" Type="http://schemas.openxmlformats.org/officeDocument/2006/relationships/hyperlink" Target="http://www.globus.org/toolkit/jglobus/documents/release.html%232.0.0-all" TargetMode="External"/><Relationship Id="rId5" Type="http://schemas.openxmlformats.org/officeDocument/2006/relationships/hyperlink" Target="https://cagrid.org/display/cagrid15/Deployment+Plan" TargetMode="External"/><Relationship Id="rId6" Type="http://schemas.openxmlformats.org/officeDocument/2006/relationships/hyperlink" Target="https://cabig-kc.nci.nih.gov/CaGrid/forum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rc.nist.gov/publications/nistpubs/800-131A/sp800-131A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495800" y="1676400"/>
            <a:ext cx="4267200" cy="20574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latin typeface="Arial Black" charset="0"/>
                <a:ea typeface="ＭＳ Ｐゴシック" charset="-128"/>
                <a:cs typeface="ＭＳ Ｐゴシック" charset="-128"/>
              </a:rPr>
              <a:t>caGrid</a:t>
            </a:r>
            <a:r>
              <a:rPr lang="en-US" sz="3200" dirty="0" smtClean="0">
                <a:latin typeface="Arial Black" charset="0"/>
                <a:ea typeface="ＭＳ Ｐゴシック" charset="-128"/>
                <a:cs typeface="ＭＳ Ｐゴシック" charset="-128"/>
              </a:rPr>
              <a:t> SHA-</a:t>
            </a:r>
            <a:r>
              <a:rPr lang="en-US" sz="3200" dirty="0" smtClean="0">
                <a:latin typeface="Arial Black" charset="0"/>
                <a:ea typeface="ＭＳ Ｐゴシック" charset="-128"/>
                <a:cs typeface="ＭＳ Ｐゴシック" charset="-128"/>
              </a:rPr>
              <a:t>2</a:t>
            </a:r>
            <a:r>
              <a:rPr lang="en-US" sz="3200" dirty="0" smtClean="0">
                <a:latin typeface="Arial Black" charset="0"/>
                <a:ea typeface="ＭＳ Ｐゴシック" charset="-128"/>
                <a:cs typeface="ＭＳ Ｐゴシック" charset="-128"/>
              </a:rPr>
              <a:t/>
            </a:r>
            <a:br>
              <a:rPr lang="en-US" sz="3200" dirty="0" smtClean="0">
                <a:latin typeface="Arial Black" charset="0"/>
                <a:ea typeface="ＭＳ Ｐゴシック" charset="-128"/>
                <a:cs typeface="ＭＳ Ｐゴシック" charset="-128"/>
              </a:rPr>
            </a:br>
            <a:r>
              <a:rPr lang="en-US" sz="3200" dirty="0" smtClean="0">
                <a:latin typeface="Arial Black" charset="0"/>
                <a:ea typeface="ＭＳ Ｐゴシック" charset="-128"/>
                <a:cs typeface="ＭＳ Ｐゴシック" charset="-128"/>
              </a:rPr>
              <a:t/>
            </a:r>
            <a:br>
              <a:rPr lang="en-US" sz="3200" dirty="0" smtClean="0">
                <a:latin typeface="Arial Black" charset="0"/>
                <a:ea typeface="ＭＳ Ｐゴシック" charset="-128"/>
                <a:cs typeface="ＭＳ Ｐゴシック" charset="-128"/>
              </a:rPr>
            </a:br>
            <a:endParaRPr lang="en-US" sz="2400" dirty="0" smtClean="0">
              <a:latin typeface="Arial Black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191000" y="3886200"/>
            <a:ext cx="4495800" cy="2209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David Ervin &amp; Joe George</a:t>
            </a:r>
          </a:p>
          <a:p>
            <a:pPr eaLnBrk="1" hangingPunct="1"/>
            <a:r>
              <a:rPr lang="en-US" b="0" dirty="0" smtClean="0">
                <a:ea typeface="ＭＳ Ｐゴシック" charset="-128"/>
                <a:cs typeface="ＭＳ Ｐゴシック" charset="-128"/>
                <a:hlinkClick r:id="rId2"/>
              </a:rPr>
              <a:t>David.Ervin@osumc.edu</a:t>
            </a:r>
            <a:endParaRPr lang="en-US" b="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b="0" dirty="0" smtClean="0">
                <a:ea typeface="ＭＳ Ｐゴシック" charset="-128"/>
                <a:cs typeface="ＭＳ Ｐゴシック" charset="-128"/>
                <a:hlinkClick r:id="rId3"/>
              </a:rPr>
              <a:t>Joe.George@osumc.edu</a:t>
            </a:r>
            <a:endParaRPr lang="en-US" b="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 sz="180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sz="1800" dirty="0" smtClean="0">
                <a:ea typeface="ＭＳ Ｐゴシック" charset="-128"/>
                <a:cs typeface="ＭＳ Ｐゴシック" charset="-128"/>
              </a:rPr>
              <a:t>June 10, </a:t>
            </a:r>
            <a:r>
              <a:rPr lang="en-US" sz="1800" dirty="0" smtClean="0">
                <a:ea typeface="ＭＳ Ｐゴシック" charset="-128"/>
                <a:cs typeface="ＭＳ Ｐゴシック" charset="-128"/>
              </a:rPr>
              <a:t>2011</a:t>
            </a:r>
          </a:p>
          <a:p>
            <a:pPr eaLnBrk="1" hangingPunct="1"/>
            <a:r>
              <a:rPr lang="en-US" sz="1800" b="0" dirty="0" smtClean="0">
                <a:ea typeface="ＭＳ Ｐゴシック" charset="-128"/>
                <a:cs typeface="ＭＳ Ｐゴシック" charset="-128"/>
                <a:hlinkClick r:id="rId4"/>
              </a:rPr>
              <a:t>https://cabig-kc.nci.nih.gov/CaGrid/KC</a:t>
            </a:r>
            <a:r>
              <a:rPr lang="en-US" sz="1800" b="0" dirty="0" smtClean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Non-Secure Container </a:t>
            </a:r>
            <a:r>
              <a:rPr lang="en-US" dirty="0" smtClean="0"/>
              <a:t>with </a:t>
            </a:r>
            <a:r>
              <a:rPr lang="en-US" dirty="0" err="1" smtClean="0"/>
              <a:t>SyncGTS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a new </a:t>
            </a:r>
            <a:r>
              <a:rPr lang="en-US" dirty="0" smtClean="0"/>
              <a:t>container with </a:t>
            </a:r>
            <a:r>
              <a:rPr lang="en-US" dirty="0" err="1" smtClean="0"/>
              <a:t>caGrid</a:t>
            </a:r>
            <a:r>
              <a:rPr lang="en-US" dirty="0" smtClean="0"/>
              <a:t> installer</a:t>
            </a:r>
          </a:p>
          <a:p>
            <a:r>
              <a:rPr lang="en-US" dirty="0" smtClean="0"/>
              <a:t>Open </a:t>
            </a:r>
            <a:r>
              <a:rPr lang="en-US" dirty="0" smtClean="0"/>
              <a:t>the service </a:t>
            </a:r>
            <a:r>
              <a:rPr lang="en-US" dirty="0" smtClean="0"/>
              <a:t>in Introduce</a:t>
            </a:r>
          </a:p>
          <a:p>
            <a:r>
              <a:rPr lang="en-US" dirty="0" smtClean="0"/>
              <a:t>Allow Introduce to upgrade </a:t>
            </a:r>
            <a:r>
              <a:rPr lang="en-US" dirty="0" smtClean="0"/>
              <a:t>the service</a:t>
            </a:r>
            <a:endParaRPr lang="en-US" dirty="0" smtClean="0"/>
          </a:p>
          <a:p>
            <a:r>
              <a:rPr lang="en-US" dirty="0" smtClean="0"/>
              <a:t>Deploy </a:t>
            </a:r>
            <a:r>
              <a:rPr lang="en-US" dirty="0" smtClean="0"/>
              <a:t>the upgraded </a:t>
            </a:r>
            <a:r>
              <a:rPr lang="en-US" dirty="0" smtClean="0"/>
              <a:t>service </a:t>
            </a:r>
            <a:r>
              <a:rPr lang="en-US" dirty="0" smtClean="0"/>
              <a:t>to the new </a:t>
            </a:r>
            <a:r>
              <a:rPr lang="en-US" dirty="0" smtClean="0"/>
              <a:t>container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7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Container (</a:t>
            </a:r>
            <a:r>
              <a:rPr lang="en-US" dirty="0"/>
              <a:t>Hello World </a:t>
            </a:r>
            <a:r>
              <a:rPr lang="en-US" dirty="0" smtClean="0"/>
              <a:t>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a new </a:t>
            </a:r>
            <a:r>
              <a:rPr lang="en-US" dirty="0" smtClean="0"/>
              <a:t>secure container with </a:t>
            </a:r>
            <a:r>
              <a:rPr lang="en-US" dirty="0" smtClean="0"/>
              <a:t>the </a:t>
            </a:r>
            <a:r>
              <a:rPr lang="en-US" dirty="0" err="1" smtClean="0"/>
              <a:t>caGrid</a:t>
            </a:r>
            <a:r>
              <a:rPr lang="en-US" dirty="0" smtClean="0"/>
              <a:t> </a:t>
            </a:r>
            <a:r>
              <a:rPr lang="en-US" dirty="0" smtClean="0"/>
              <a:t>installer</a:t>
            </a:r>
          </a:p>
          <a:p>
            <a:r>
              <a:rPr lang="en-US" dirty="0" smtClean="0"/>
              <a:t>Obtain new host certificates </a:t>
            </a:r>
            <a:r>
              <a:rPr lang="en-US" dirty="0" smtClean="0"/>
              <a:t>from </a:t>
            </a:r>
            <a:r>
              <a:rPr lang="en-US" dirty="0" smtClean="0"/>
              <a:t>the SHA256 enabled Dorian</a:t>
            </a:r>
          </a:p>
          <a:p>
            <a:r>
              <a:rPr lang="en-US" dirty="0" smtClean="0"/>
              <a:t>Open the </a:t>
            </a:r>
            <a:r>
              <a:rPr lang="en-US" dirty="0" smtClean="0"/>
              <a:t>service in Introduce</a:t>
            </a:r>
          </a:p>
          <a:p>
            <a:r>
              <a:rPr lang="en-US" dirty="0" smtClean="0"/>
              <a:t>Allow Introduce to upgrade </a:t>
            </a:r>
            <a:r>
              <a:rPr lang="en-US" dirty="0" smtClean="0"/>
              <a:t>the service</a:t>
            </a:r>
            <a:endParaRPr lang="en-US" dirty="0" smtClean="0"/>
          </a:p>
          <a:p>
            <a:r>
              <a:rPr lang="en-US" dirty="0" smtClean="0"/>
              <a:t>Deploy </a:t>
            </a:r>
            <a:r>
              <a:rPr lang="en-US" dirty="0" smtClean="0"/>
              <a:t>upgraded </a:t>
            </a:r>
            <a:r>
              <a:rPr lang="en-US" dirty="0" smtClean="0"/>
              <a:t>service to </a:t>
            </a:r>
            <a:r>
              <a:rPr lang="en-US" dirty="0" smtClean="0"/>
              <a:t>newly </a:t>
            </a:r>
            <a:r>
              <a:rPr lang="en-US" dirty="0" smtClean="0"/>
              <a:t>created secure container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Container </a:t>
            </a:r>
            <a:r>
              <a:rPr lang="en-US" dirty="0"/>
              <a:t>(Data Service for the </a:t>
            </a:r>
            <a:r>
              <a:rPr lang="en-US" dirty="0" err="1"/>
              <a:t>caCORE</a:t>
            </a:r>
            <a:r>
              <a:rPr lang="en-US" dirty="0"/>
              <a:t> 4.3 Example 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a new </a:t>
            </a:r>
            <a:r>
              <a:rPr lang="en-US" dirty="0" smtClean="0"/>
              <a:t>secure container with </a:t>
            </a:r>
            <a:r>
              <a:rPr lang="en-US" dirty="0" smtClean="0"/>
              <a:t>the </a:t>
            </a:r>
            <a:r>
              <a:rPr lang="en-US" dirty="0" err="1" smtClean="0"/>
              <a:t>caGrid</a:t>
            </a:r>
            <a:r>
              <a:rPr lang="en-US" dirty="0" smtClean="0"/>
              <a:t> </a:t>
            </a:r>
            <a:r>
              <a:rPr lang="en-US" dirty="0" smtClean="0"/>
              <a:t>installer</a:t>
            </a:r>
          </a:p>
          <a:p>
            <a:r>
              <a:rPr lang="en-US" dirty="0" smtClean="0"/>
              <a:t>Obtain new host certificates </a:t>
            </a:r>
            <a:r>
              <a:rPr lang="en-US" dirty="0" smtClean="0"/>
              <a:t>from </a:t>
            </a:r>
            <a:r>
              <a:rPr lang="en-US" dirty="0" smtClean="0"/>
              <a:t>the SHA256 enabled Dorian</a:t>
            </a:r>
          </a:p>
          <a:p>
            <a:r>
              <a:rPr lang="en-US" dirty="0" smtClean="0"/>
              <a:t>Open the </a:t>
            </a:r>
            <a:r>
              <a:rPr lang="en-US" dirty="0" smtClean="0"/>
              <a:t>service in Introduce</a:t>
            </a:r>
          </a:p>
          <a:p>
            <a:r>
              <a:rPr lang="en-US" dirty="0" smtClean="0"/>
              <a:t>Allow Introduce to upgrade </a:t>
            </a:r>
            <a:r>
              <a:rPr lang="en-US" dirty="0" smtClean="0"/>
              <a:t>the service</a:t>
            </a:r>
            <a:endParaRPr lang="en-US" dirty="0" smtClean="0"/>
          </a:p>
          <a:p>
            <a:r>
              <a:rPr lang="en-US" dirty="0" smtClean="0"/>
              <a:t>Deploy </a:t>
            </a:r>
            <a:r>
              <a:rPr lang="en-US" dirty="0" smtClean="0"/>
              <a:t>upgraded </a:t>
            </a:r>
            <a:r>
              <a:rPr lang="en-US" dirty="0" smtClean="0"/>
              <a:t>service to </a:t>
            </a:r>
            <a:r>
              <a:rPr lang="en-US" dirty="0" smtClean="0"/>
              <a:t>newly </a:t>
            </a:r>
            <a:r>
              <a:rPr lang="en-US" dirty="0" smtClean="0"/>
              <a:t>created secure container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60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Container </a:t>
            </a:r>
            <a:r>
              <a:rPr lang="en-US" dirty="0" smtClean="0"/>
              <a:t>(Other)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a new </a:t>
            </a:r>
            <a:r>
              <a:rPr lang="en-US" dirty="0" smtClean="0"/>
              <a:t>secure container with </a:t>
            </a:r>
            <a:r>
              <a:rPr lang="en-US" dirty="0" smtClean="0"/>
              <a:t>the </a:t>
            </a:r>
            <a:r>
              <a:rPr lang="en-US" dirty="0" err="1" smtClean="0"/>
              <a:t>caGrid</a:t>
            </a:r>
            <a:r>
              <a:rPr lang="en-US" dirty="0" smtClean="0"/>
              <a:t> </a:t>
            </a:r>
            <a:r>
              <a:rPr lang="en-US" dirty="0" smtClean="0"/>
              <a:t>installer</a:t>
            </a:r>
          </a:p>
          <a:p>
            <a:r>
              <a:rPr lang="en-US" dirty="0" smtClean="0"/>
              <a:t>Obtain new host certificates </a:t>
            </a:r>
            <a:r>
              <a:rPr lang="en-US" dirty="0" smtClean="0"/>
              <a:t>from </a:t>
            </a:r>
            <a:r>
              <a:rPr lang="en-US" dirty="0" smtClean="0"/>
              <a:t>the SHA256 enabled Dorian</a:t>
            </a:r>
          </a:p>
          <a:p>
            <a:r>
              <a:rPr lang="en-US" dirty="0" smtClean="0"/>
              <a:t>Open the </a:t>
            </a:r>
            <a:r>
              <a:rPr lang="en-US" dirty="0" smtClean="0"/>
              <a:t>service in Introduce</a:t>
            </a:r>
          </a:p>
          <a:p>
            <a:r>
              <a:rPr lang="en-US" dirty="0" smtClean="0"/>
              <a:t>Allow Introduce to upgrade </a:t>
            </a:r>
            <a:r>
              <a:rPr lang="en-US" dirty="0" smtClean="0"/>
              <a:t>the service</a:t>
            </a:r>
          </a:p>
          <a:p>
            <a:r>
              <a:rPr lang="en-US" dirty="0" smtClean="0"/>
              <a:t>Introduce reports errors upgrading the service</a:t>
            </a:r>
          </a:p>
          <a:p>
            <a:r>
              <a:rPr lang="en-US" dirty="0" smtClean="0"/>
              <a:t>Review the error log, modify the service as needed</a:t>
            </a:r>
            <a:endParaRPr lang="en-US" dirty="0" smtClean="0"/>
          </a:p>
          <a:p>
            <a:r>
              <a:rPr lang="en-US" dirty="0" smtClean="0"/>
              <a:t>Deploy </a:t>
            </a:r>
            <a:r>
              <a:rPr lang="en-US" dirty="0" smtClean="0"/>
              <a:t>upgraded </a:t>
            </a:r>
            <a:r>
              <a:rPr lang="en-US" dirty="0" smtClean="0"/>
              <a:t>service to </a:t>
            </a:r>
            <a:r>
              <a:rPr lang="en-US" dirty="0" smtClean="0"/>
              <a:t>newly </a:t>
            </a:r>
            <a:r>
              <a:rPr lang="en-US" dirty="0" smtClean="0"/>
              <a:t>created secure container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6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28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Additional Information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NIST </a:t>
            </a:r>
            <a:r>
              <a:rPr lang="en-US" dirty="0"/>
              <a:t>Special </a:t>
            </a:r>
            <a:r>
              <a:rPr lang="en-US" dirty="0" smtClean="0"/>
              <a:t>Publication directing the SHA-1 migration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://csrc.nist.gov/publications/nistpubs/800-131A/sp800-</a:t>
            </a:r>
            <a:r>
              <a:rPr lang="en-US" dirty="0" smtClean="0">
                <a:hlinkClick r:id="rId2"/>
              </a:rPr>
              <a:t>131A.pdf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NIST Publication describing SHA</a:t>
            </a:r>
          </a:p>
          <a:p>
            <a:pPr lvl="1"/>
            <a:r>
              <a:rPr lang="en-US" dirty="0">
                <a:hlinkClick r:id="rId3"/>
              </a:rPr>
              <a:t>http://csrc.nist.gov/publications/fips/fips180-3/fips180-</a:t>
            </a:r>
            <a:r>
              <a:rPr lang="en-US" dirty="0" smtClean="0">
                <a:hlinkClick r:id="rId3"/>
              </a:rPr>
              <a:t>3_final.pdf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JGlobus</a:t>
            </a:r>
            <a:r>
              <a:rPr lang="en-US" dirty="0" smtClean="0"/>
              <a:t> Release Notes: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http://www.globus.org/toolkit/jglobus/documents/release.html#2.0.0-</a:t>
            </a:r>
            <a:r>
              <a:rPr lang="en-US" dirty="0" smtClean="0">
                <a:hlinkClick r:id="rId4"/>
              </a:rPr>
              <a:t>all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caGrid</a:t>
            </a:r>
            <a:r>
              <a:rPr lang="en-US" dirty="0" smtClean="0"/>
              <a:t> Deployment Plan</a:t>
            </a: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://cagrid.org/display/cagrid15/Deployment+</a:t>
            </a:r>
            <a:r>
              <a:rPr lang="en-US" dirty="0" smtClean="0">
                <a:hlinkClick r:id="rId5"/>
              </a:rPr>
              <a:t>Plan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caGrid</a:t>
            </a:r>
            <a:r>
              <a:rPr lang="en-US" dirty="0" smtClean="0"/>
              <a:t> Knowledge Center Forums</a:t>
            </a:r>
          </a:p>
          <a:p>
            <a:pPr lvl="1"/>
            <a:r>
              <a:rPr lang="en-US" dirty="0">
                <a:hlinkClick r:id="rId6"/>
              </a:rPr>
              <a:t>https://cabig-kc.nci.nih.gov/CaGrid/forums</a:t>
            </a:r>
            <a:r>
              <a:rPr lang="en-US" dirty="0" smtClean="0">
                <a:hlinkClick r:id="rId6"/>
              </a:rPr>
              <a:t>/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654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1"/>
          <a:lstStyle/>
          <a:p>
            <a:pPr marL="0" indent="0" algn="ctr">
              <a:buNone/>
            </a:pPr>
            <a:r>
              <a:rPr lang="en-US" sz="2800" dirty="0"/>
              <a:t>Questions &amp; Comments</a:t>
            </a:r>
          </a:p>
        </p:txBody>
      </p:sp>
    </p:spTree>
    <p:extLst>
      <p:ext uri="{BB962C8B-B14F-4D97-AF65-F5344CB8AC3E}">
        <p14:creationId xmlns:p14="http://schemas.microsoft.com/office/powerpoint/2010/main" val="356882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</a:t>
            </a:r>
            <a:r>
              <a:rPr lang="en-US" dirty="0" smtClean="0"/>
              <a:t>2 </a:t>
            </a:r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Federal government </a:t>
            </a:r>
            <a:r>
              <a:rPr lang="en-US" dirty="0"/>
              <a:t>through the National Institute of Standards and Technology </a:t>
            </a:r>
            <a:r>
              <a:rPr lang="en-US" dirty="0" smtClean="0"/>
              <a:t>(</a:t>
            </a:r>
            <a:r>
              <a:rPr lang="en-US" dirty="0"/>
              <a:t>NIST</a:t>
            </a:r>
            <a:r>
              <a:rPr lang="en-US" dirty="0" smtClean="0"/>
              <a:t>) has deprecated the use of SHA-1 hash functions for credential generation in government supported projects.</a:t>
            </a:r>
          </a:p>
          <a:p>
            <a:endParaRPr lang="en-US" dirty="0"/>
          </a:p>
          <a:p>
            <a:r>
              <a:rPr lang="en-US" dirty="0" smtClean="0"/>
              <a:t>The NIH has provided an exception to </a:t>
            </a:r>
            <a:r>
              <a:rPr lang="en-US" dirty="0" err="1" smtClean="0"/>
              <a:t>caGrid</a:t>
            </a:r>
            <a:r>
              <a:rPr lang="en-US" dirty="0" smtClean="0"/>
              <a:t> in its usage of SHA-1 hash functions on the NCI supported grids.  This exception is valid until 12/31/2011.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1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28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What’s Affected and Not Affected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Affected</a:t>
            </a:r>
          </a:p>
          <a:p>
            <a:r>
              <a:rPr lang="en-US" dirty="0" smtClean="0"/>
              <a:t>Secure </a:t>
            </a:r>
            <a:r>
              <a:rPr lang="en-US" dirty="0" err="1" smtClean="0"/>
              <a:t>caGrid</a:t>
            </a:r>
            <a:r>
              <a:rPr lang="en-US" dirty="0" smtClean="0"/>
              <a:t> services</a:t>
            </a:r>
          </a:p>
          <a:p>
            <a:r>
              <a:rPr lang="en-US" dirty="0" smtClean="0"/>
              <a:t>Clients that call secure </a:t>
            </a:r>
            <a:r>
              <a:rPr lang="en-US" dirty="0" err="1" smtClean="0"/>
              <a:t>caGrid</a:t>
            </a:r>
            <a:r>
              <a:rPr lang="en-US" dirty="0" smtClean="0"/>
              <a:t> services</a:t>
            </a:r>
          </a:p>
          <a:p>
            <a:r>
              <a:rPr lang="en-US" dirty="0" smtClean="0"/>
              <a:t>Non secure containers that have </a:t>
            </a:r>
            <a:r>
              <a:rPr lang="en-US" dirty="0" err="1" smtClean="0"/>
              <a:t>syncGTS</a:t>
            </a:r>
            <a:r>
              <a:rPr lang="en-US" dirty="0" smtClean="0"/>
              <a:t> installed</a:t>
            </a:r>
          </a:p>
          <a:p>
            <a:r>
              <a:rPr lang="en-US" dirty="0" smtClean="0"/>
              <a:t>Applications built with </a:t>
            </a:r>
            <a:r>
              <a:rPr lang="en-US" dirty="0" err="1" smtClean="0"/>
              <a:t>caGrid</a:t>
            </a:r>
            <a:r>
              <a:rPr lang="en-US" dirty="0" smtClean="0"/>
              <a:t> that use the NCI grids.  This includes </a:t>
            </a:r>
            <a:r>
              <a:rPr lang="en-US" dirty="0" err="1" smtClean="0"/>
              <a:t>caArray</a:t>
            </a:r>
            <a:r>
              <a:rPr lang="en-US" dirty="0" smtClean="0"/>
              <a:t>, </a:t>
            </a:r>
            <a:r>
              <a:rPr lang="en-US" dirty="0" err="1" smtClean="0"/>
              <a:t>caTissue</a:t>
            </a:r>
            <a:r>
              <a:rPr lang="en-US" dirty="0" smtClean="0"/>
              <a:t>, and CVRG.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Not Affected</a:t>
            </a:r>
          </a:p>
          <a:p>
            <a:r>
              <a:rPr lang="en-US" dirty="0" smtClean="0"/>
              <a:t>Non federally supported grids.</a:t>
            </a:r>
          </a:p>
          <a:p>
            <a:r>
              <a:rPr lang="en-US" dirty="0" smtClean="0"/>
              <a:t>Services communicating with private grids.</a:t>
            </a:r>
          </a:p>
        </p:txBody>
      </p:sp>
    </p:spTree>
    <p:extLst>
      <p:ext uri="{BB962C8B-B14F-4D97-AF65-F5344CB8AC3E}">
        <p14:creationId xmlns:p14="http://schemas.microsoft.com/office/powerpoint/2010/main" val="1504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Due to the expected code changes, secure </a:t>
            </a:r>
            <a:r>
              <a:rPr lang="en-US" dirty="0" err="1" smtClean="0"/>
              <a:t>caGrid</a:t>
            </a:r>
            <a:r>
              <a:rPr lang="en-US" dirty="0" smtClean="0"/>
              <a:t> services and clients based on the 1.4 code base will NOT be able to communicate with secure services using the </a:t>
            </a:r>
            <a:r>
              <a:rPr lang="en-US" dirty="0" smtClean="0"/>
              <a:t>SHA-2 credentials.</a:t>
            </a:r>
          </a:p>
        </p:txBody>
      </p:sp>
    </p:spTree>
    <p:extLst>
      <p:ext uri="{BB962C8B-B14F-4D97-AF65-F5344CB8AC3E}">
        <p14:creationId xmlns:p14="http://schemas.microsoft.com/office/powerpoint/2010/main" val="334583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28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NCI Grid Statuses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current NCI grids (training, staging, </a:t>
            </a:r>
            <a:r>
              <a:rPr lang="en-US" dirty="0" err="1" smtClean="0"/>
              <a:t>qa</a:t>
            </a:r>
            <a:r>
              <a:rPr lang="en-US" dirty="0" smtClean="0"/>
              <a:t>, and production) will continue to run the </a:t>
            </a:r>
            <a:r>
              <a:rPr lang="en-US" dirty="0" err="1" smtClean="0"/>
              <a:t>caGrid</a:t>
            </a:r>
            <a:r>
              <a:rPr lang="en-US" dirty="0" smtClean="0"/>
              <a:t> 1.4 code base using SHA-1 credentials.  The core </a:t>
            </a:r>
            <a:r>
              <a:rPr lang="en-US" dirty="0" err="1" smtClean="0"/>
              <a:t>caGrid</a:t>
            </a:r>
            <a:r>
              <a:rPr lang="en-US" dirty="0" smtClean="0"/>
              <a:t> services (Dorian, </a:t>
            </a:r>
            <a:r>
              <a:rPr lang="en-US" dirty="0" err="1" smtClean="0"/>
              <a:t>MasterGTS</a:t>
            </a:r>
            <a:r>
              <a:rPr lang="en-US" dirty="0" smtClean="0"/>
              <a:t>, etc…) on these grids are currently scheduled to be deactivated by 12/31/2011.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ew versions </a:t>
            </a:r>
            <a:r>
              <a:rPr lang="en-US" dirty="0" smtClean="0"/>
              <a:t>of </a:t>
            </a:r>
            <a:r>
              <a:rPr lang="en-US" dirty="0" smtClean="0"/>
              <a:t>each of the</a:t>
            </a:r>
            <a:r>
              <a:rPr lang="en-US" dirty="0" smtClean="0"/>
              <a:t> </a:t>
            </a:r>
            <a:r>
              <a:rPr lang="en-US" dirty="0" smtClean="0"/>
              <a:t>NCI grids will be stood up using </a:t>
            </a:r>
            <a:r>
              <a:rPr lang="en-US" dirty="0" smtClean="0"/>
              <a:t>SHA</a:t>
            </a:r>
            <a:r>
              <a:rPr lang="en-US" dirty="0" smtClean="0"/>
              <a:t>-</a:t>
            </a:r>
            <a:r>
              <a:rPr lang="en-US" dirty="0" smtClean="0"/>
              <a:t>2 credentials.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new development grid will be stood up as well to allow developers to test their upgraded services.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080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Globus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Globus </a:t>
            </a:r>
          </a:p>
          <a:p>
            <a:r>
              <a:rPr lang="en-US" dirty="0" smtClean="0"/>
              <a:t>Still using 4.0.3</a:t>
            </a:r>
          </a:p>
          <a:p>
            <a:r>
              <a:rPr lang="en-US" dirty="0" smtClean="0"/>
              <a:t>Minor updates to use </a:t>
            </a:r>
            <a:r>
              <a:rPr lang="en-US" dirty="0" err="1" smtClean="0"/>
              <a:t>JGlobus</a:t>
            </a:r>
            <a:r>
              <a:rPr lang="en-US" dirty="0" smtClean="0"/>
              <a:t> 2</a:t>
            </a:r>
          </a:p>
          <a:p>
            <a:pPr lvl="1"/>
            <a:r>
              <a:rPr lang="en-US" dirty="0" smtClean="0"/>
              <a:t>Changes to imports</a:t>
            </a:r>
          </a:p>
          <a:p>
            <a:pPr lvl="1"/>
            <a:r>
              <a:rPr lang="en-US" dirty="0" smtClean="0"/>
              <a:t>Handle object name refactoring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JGlobus</a:t>
            </a:r>
            <a:endParaRPr lang="en-US" dirty="0" smtClean="0"/>
          </a:p>
          <a:p>
            <a:r>
              <a:rPr lang="en-US" b="0" dirty="0" smtClean="0"/>
              <a:t>Moving to v2 (major changes)</a:t>
            </a:r>
          </a:p>
          <a:p>
            <a:r>
              <a:rPr lang="en-US" b="0" dirty="0" smtClean="0"/>
              <a:t>replaced </a:t>
            </a:r>
            <a:r>
              <a:rPr lang="en-US" b="0" dirty="0"/>
              <a:t>the use of </a:t>
            </a:r>
            <a:r>
              <a:rPr lang="en-US" b="0" dirty="0" err="1"/>
              <a:t>pureTLS</a:t>
            </a:r>
            <a:r>
              <a:rPr lang="en-US" b="0" dirty="0"/>
              <a:t>, as was used in </a:t>
            </a:r>
            <a:r>
              <a:rPr lang="en-US" b="0" dirty="0" err="1" smtClean="0"/>
              <a:t>JGlobus</a:t>
            </a:r>
            <a:r>
              <a:rPr lang="en-US" b="0" dirty="0" smtClean="0"/>
              <a:t> </a:t>
            </a:r>
            <a:r>
              <a:rPr lang="en-US" b="0" dirty="0"/>
              <a:t>1.x, with </a:t>
            </a:r>
            <a:r>
              <a:rPr lang="en-US" b="0" dirty="0" smtClean="0"/>
              <a:t>JSSE.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JGlobus</a:t>
            </a:r>
            <a:r>
              <a:rPr lang="en-US" dirty="0" smtClean="0"/>
              <a:t> Compatibility  Libraries</a:t>
            </a:r>
          </a:p>
          <a:p>
            <a:r>
              <a:rPr lang="en-US" b="0" dirty="0" smtClean="0"/>
              <a:t>New</a:t>
            </a:r>
          </a:p>
          <a:p>
            <a:r>
              <a:rPr lang="en-US" b="0" dirty="0" smtClean="0"/>
              <a:t>Functionality removed in </a:t>
            </a:r>
            <a:r>
              <a:rPr lang="en-US" b="0" dirty="0" err="1" smtClean="0"/>
              <a:t>Jglobus</a:t>
            </a:r>
            <a:r>
              <a:rPr lang="en-US" b="0" dirty="0" smtClean="0"/>
              <a:t> 2 but still used by </a:t>
            </a:r>
            <a:r>
              <a:rPr lang="en-US" b="0" dirty="0" err="1" smtClean="0"/>
              <a:t>caGrid</a:t>
            </a:r>
            <a:endParaRPr lang="en-US" b="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caGrid</a:t>
            </a:r>
            <a:r>
              <a:rPr lang="en-US" dirty="0" smtClean="0"/>
              <a:t> Dependencies </a:t>
            </a:r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Removed </a:t>
            </a:r>
            <a:r>
              <a:rPr lang="en-US" dirty="0" smtClean="0"/>
              <a:t>JARs</a:t>
            </a:r>
          </a:p>
          <a:p>
            <a:pPr marL="0" indent="0">
              <a:buNone/>
            </a:pPr>
            <a:r>
              <a:rPr lang="en-US" b="0" dirty="0" smtClean="0"/>
              <a:t>7 libraries were removed due to deprecation or non use.</a:t>
            </a:r>
            <a:endParaRPr lang="en-US" b="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Updated </a:t>
            </a:r>
            <a:r>
              <a:rPr lang="en-US" dirty="0" smtClean="0"/>
              <a:t>JARs</a:t>
            </a:r>
          </a:p>
          <a:p>
            <a:pPr marL="0" indent="0">
              <a:buNone/>
            </a:pPr>
            <a:r>
              <a:rPr lang="en-US" b="0" dirty="0" smtClean="0"/>
              <a:t>Several libraries (i.e. Spring, Hibernate) used by </a:t>
            </a:r>
            <a:r>
              <a:rPr lang="en-US" b="0" dirty="0" err="1" smtClean="0"/>
              <a:t>caGrid</a:t>
            </a:r>
            <a:r>
              <a:rPr lang="en-US" b="0" dirty="0" smtClean="0"/>
              <a:t> needed to be upgraded a more current version.   (Some development work was required to support the newer version.)</a:t>
            </a:r>
            <a:endParaRPr lang="en-US" b="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Consolidated JARs</a:t>
            </a:r>
          </a:p>
          <a:p>
            <a:pPr marL="0" indent="0">
              <a:buNone/>
            </a:pPr>
            <a:r>
              <a:rPr lang="en-US" b="0" dirty="0" err="1" smtClean="0"/>
              <a:t>caGrid</a:t>
            </a:r>
            <a:r>
              <a:rPr lang="en-US" b="0" dirty="0" smtClean="0"/>
              <a:t> used different versions of 20+ libraries.  Updated all projects to use the same version.  (No coding changes were required.)</a:t>
            </a:r>
            <a:endParaRPr lang="en-US" b="0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Migrated </a:t>
            </a:r>
            <a:r>
              <a:rPr lang="en-US" dirty="0" smtClean="0"/>
              <a:t>JARs</a:t>
            </a:r>
          </a:p>
          <a:p>
            <a:pPr marL="0" indent="0">
              <a:buNone/>
            </a:pPr>
            <a:r>
              <a:rPr lang="en-US" b="0" dirty="0" smtClean="0"/>
              <a:t>Some libraries changed names or were superseded by other libraries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9914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of the possible use cases for upgrading a service connected to one of the NCI grids:</a:t>
            </a:r>
          </a:p>
          <a:p>
            <a:r>
              <a:rPr lang="en-US" dirty="0" smtClean="0"/>
              <a:t>Non-Secure Container without </a:t>
            </a:r>
            <a:r>
              <a:rPr lang="en-US" dirty="0" err="1" smtClean="0"/>
              <a:t>SyncGTS</a:t>
            </a:r>
            <a:r>
              <a:rPr lang="en-US" dirty="0"/>
              <a:t>*</a:t>
            </a:r>
            <a:endParaRPr lang="en-US" dirty="0" smtClean="0"/>
          </a:p>
          <a:p>
            <a:r>
              <a:rPr lang="en-US" dirty="0" smtClean="0"/>
              <a:t>Non-Secure Container with </a:t>
            </a:r>
            <a:r>
              <a:rPr lang="en-US" dirty="0" err="1" smtClean="0"/>
              <a:t>SyncGTS</a:t>
            </a:r>
            <a:r>
              <a:rPr lang="en-US" dirty="0" smtClean="0"/>
              <a:t>*</a:t>
            </a:r>
          </a:p>
          <a:p>
            <a:r>
              <a:rPr lang="en-US" dirty="0" smtClean="0"/>
              <a:t>Secure Container (Hello World Analytical Service)</a:t>
            </a:r>
          </a:p>
          <a:p>
            <a:r>
              <a:rPr lang="en-US" dirty="0" smtClean="0"/>
              <a:t>Secure Container (Data Service for the </a:t>
            </a:r>
            <a:r>
              <a:rPr lang="en-US" dirty="0" err="1" smtClean="0"/>
              <a:t>caCORE</a:t>
            </a:r>
            <a:r>
              <a:rPr lang="en-US" dirty="0" smtClean="0"/>
              <a:t> 4.3 Example Project)</a:t>
            </a:r>
          </a:p>
          <a:p>
            <a:r>
              <a:rPr lang="en-US" dirty="0" smtClean="0"/>
              <a:t>Secure Container (Other)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* or other grid client communicating with a secure service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9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Non-Secure Container without </a:t>
            </a:r>
            <a:r>
              <a:rPr lang="en-US" dirty="0" err="1" smtClean="0"/>
              <a:t>SyncGTS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container with </a:t>
            </a:r>
            <a:r>
              <a:rPr lang="en-US" dirty="0" err="1" smtClean="0"/>
              <a:t>caGrid</a:t>
            </a:r>
            <a:r>
              <a:rPr lang="en-US" dirty="0" smtClean="0"/>
              <a:t> installer (optional)</a:t>
            </a:r>
          </a:p>
          <a:p>
            <a:r>
              <a:rPr lang="en-US" dirty="0" smtClean="0"/>
              <a:t>Open </a:t>
            </a:r>
            <a:r>
              <a:rPr lang="en-US" dirty="0" smtClean="0"/>
              <a:t>the service </a:t>
            </a:r>
            <a:r>
              <a:rPr lang="en-US" dirty="0" smtClean="0"/>
              <a:t>in Introduce</a:t>
            </a:r>
          </a:p>
          <a:p>
            <a:r>
              <a:rPr lang="en-US" dirty="0" smtClean="0"/>
              <a:t>Allow Introduce to upgrade </a:t>
            </a:r>
            <a:r>
              <a:rPr lang="en-US" dirty="0" smtClean="0"/>
              <a:t>the service</a:t>
            </a:r>
            <a:endParaRPr lang="en-US" dirty="0" smtClean="0"/>
          </a:p>
          <a:p>
            <a:r>
              <a:rPr lang="en-US" dirty="0" smtClean="0"/>
              <a:t>Deploy </a:t>
            </a:r>
            <a:r>
              <a:rPr lang="en-US" dirty="0" smtClean="0"/>
              <a:t>the upgraded </a:t>
            </a:r>
            <a:r>
              <a:rPr lang="en-US" dirty="0" smtClean="0"/>
              <a:t>service to </a:t>
            </a:r>
            <a:r>
              <a:rPr lang="en-US" dirty="0" smtClean="0"/>
              <a:t>the container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004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11213</TotalTime>
  <Words>833</Words>
  <Application>Microsoft Macintosh PowerPoint</Application>
  <PresentationFormat>On-screen Show (4:3)</PresentationFormat>
  <Paragraphs>119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caGrid SHA-2  </vt:lpstr>
      <vt:lpstr>SHA-2 Requirement</vt:lpstr>
      <vt:lpstr>What’s Affected and Not Affected</vt:lpstr>
      <vt:lpstr>Backward Compatibility</vt:lpstr>
      <vt:lpstr>NCI Grid Statuses</vt:lpstr>
      <vt:lpstr>Globus Changes</vt:lpstr>
      <vt:lpstr>caGrid Dependencies Changes</vt:lpstr>
      <vt:lpstr>Use Cases</vt:lpstr>
      <vt:lpstr>Non-Secure Container without SyncGTS*</vt:lpstr>
      <vt:lpstr>Non-Secure Container with SyncGTS*</vt:lpstr>
      <vt:lpstr>Secure Container (Hello World AS)</vt:lpstr>
      <vt:lpstr>Secure Container (Data Service for the caCORE 4.3 Example Project)</vt:lpstr>
      <vt:lpstr>Secure Container (Other)</vt:lpstr>
      <vt:lpstr>Additional Information</vt:lpstr>
      <vt:lpstr>Questions &amp; Comments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cp:lastModifiedBy>Joe George</cp:lastModifiedBy>
  <cp:revision>478</cp:revision>
  <dcterms:created xsi:type="dcterms:W3CDTF">2010-10-19T14:42:01Z</dcterms:created>
  <dcterms:modified xsi:type="dcterms:W3CDTF">2011-06-07T19:53:47Z</dcterms:modified>
</cp:coreProperties>
</file>