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8" r:id="rId3"/>
  </p:sldMasterIdLst>
  <p:notesMasterIdLst>
    <p:notesMasterId r:id="rId29"/>
  </p:notesMasterIdLst>
  <p:sldIdLst>
    <p:sldId id="256" r:id="rId4"/>
    <p:sldId id="261" r:id="rId5"/>
    <p:sldId id="257" r:id="rId6"/>
    <p:sldId id="272" r:id="rId7"/>
    <p:sldId id="273" r:id="rId8"/>
    <p:sldId id="258" r:id="rId9"/>
    <p:sldId id="259" r:id="rId10"/>
    <p:sldId id="260" r:id="rId11"/>
    <p:sldId id="262" r:id="rId12"/>
    <p:sldId id="263" r:id="rId13"/>
    <p:sldId id="267" r:id="rId14"/>
    <p:sldId id="282" r:id="rId15"/>
    <p:sldId id="285" r:id="rId16"/>
    <p:sldId id="280" r:id="rId17"/>
    <p:sldId id="268" r:id="rId18"/>
    <p:sldId id="269" r:id="rId19"/>
    <p:sldId id="271" r:id="rId20"/>
    <p:sldId id="274" r:id="rId21"/>
    <p:sldId id="283" r:id="rId22"/>
    <p:sldId id="275" r:id="rId23"/>
    <p:sldId id="279" r:id="rId24"/>
    <p:sldId id="281" r:id="rId25"/>
    <p:sldId id="284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F5D8-32BB-45D6-9BB0-92FAB8680177}" type="datetimeFigureOut">
              <a:rPr lang="en-GB" smtClean="0"/>
              <a:pPr/>
              <a:t>29/01/2018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26D37-C807-427F-9E21-AD12A43635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22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81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2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05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94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301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4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987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7838"/>
            <a:ext cx="2057400" cy="522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7838"/>
            <a:ext cx="6019800" cy="522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86BC1-B65A-4C22-BD48-B2F8AC1BDA7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33547-4CA3-40EC-A40B-818F2E84E5E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6C956-C2C4-4865-B503-9EE8A80EE50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1E687-2662-4456-AD8C-2FD3E8E726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448675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4228172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0FDE-05F6-4B91-8CA1-FAA8CC63986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F9DC1-D7BF-4F77-B748-38FFA6274C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F6D0A-E091-4AF0-8603-259889B8D5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131BC-4E8E-4447-8CC1-A5DA0A68E54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70612-7F0F-40DC-97EF-998AD7421C9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24F2-F78D-4CE2-A5AA-B20FB8B378C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D389F-CD29-49EE-B9DD-FF6ABEE8C6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6A20A-C41D-4FD2-9D39-98C154786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167DC-426C-4366-A7B0-28944D1AAB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A906E-1DBA-49F4-A10B-CE3721FBAB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107A-87B9-40A7-88DD-6BCA5B9C77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D6BB4-5A5E-484D-A42C-0AC899BEC9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13CE4-9D89-4617-AA65-1BA23EB553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C3760-5A9A-477E-8A94-D99A1471F3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23FB3-B80E-4B75-B162-62CF9F5309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DE24-FE64-4909-A78B-FD86900814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0C5DA-F8DA-4CBD-B05F-DCDAD1420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F1E82-5208-48FB-9E23-16EDD77DE0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28" name="Picture 17" descr="ENU_Logo_be0f34.pn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CEA343-EEA8-4BA8-8AA9-4C1A466CA34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23D1A9-C68F-4A49-945E-D13BEA3472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br>
              <a:rPr lang="en-GB" dirty="0" smtClean="0"/>
            </a:br>
            <a:r>
              <a:rPr lang="en-GB" dirty="0" smtClean="0"/>
              <a:t>Andrew Cumming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dirty="0" smtClean="0"/>
              <a:t>Write less, do more…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Content and Changing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6192688" cy="504056"/>
          </a:xfrm>
        </p:spPr>
        <p:txBody>
          <a:bodyPr/>
          <a:lstStyle/>
          <a:p>
            <a:r>
              <a:rPr lang="en-GB" sz="2400" dirty="0" smtClean="0"/>
              <a:t>After you create a node you can change it: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12976"/>
            <a:ext cx="6264696" cy="286886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GB" sz="2400" dirty="0" smtClean="0"/>
              <a:t>$(function(){</a:t>
            </a:r>
          </a:p>
          <a:p>
            <a:r>
              <a:rPr lang="en-GB" sz="2400" dirty="0" smtClean="0"/>
              <a:t>  for (</a:t>
            </a:r>
            <a:r>
              <a:rPr lang="en-GB" sz="2400" dirty="0" err="1" smtClean="0"/>
              <a:t>var</a:t>
            </a:r>
            <a:r>
              <a:rPr lang="en-GB" sz="2400" dirty="0" smtClean="0"/>
              <a:t> </a:t>
            </a:r>
            <a:r>
              <a:rPr lang="en-GB" sz="2400" dirty="0" err="1" smtClean="0"/>
              <a:t>i</a:t>
            </a:r>
            <a:r>
              <a:rPr lang="en-GB" sz="2400" dirty="0" smtClean="0"/>
              <a:t>=0;i&lt;100;i++){</a:t>
            </a:r>
          </a:p>
          <a:p>
            <a:r>
              <a:rPr lang="en-GB" sz="2400" dirty="0" smtClean="0"/>
              <a:t>    </a:t>
            </a:r>
            <a:r>
              <a:rPr lang="en-GB" sz="2400" dirty="0" err="1" smtClean="0"/>
              <a:t>var</a:t>
            </a:r>
            <a:r>
              <a:rPr lang="en-GB" sz="2400" dirty="0" smtClean="0"/>
              <a:t> </a:t>
            </a:r>
            <a:r>
              <a:rPr lang="en-GB" sz="2400" dirty="0" err="1" smtClean="0"/>
              <a:t>msg</a:t>
            </a:r>
            <a:r>
              <a:rPr lang="en-GB" sz="2400" dirty="0" smtClean="0"/>
              <a:t> = $('&lt;div&gt;Hello World&lt;/div&gt;');</a:t>
            </a:r>
          </a:p>
          <a:p>
            <a:r>
              <a:rPr lang="en-GB" sz="2400" dirty="0" smtClean="0"/>
              <a:t>    msg.css('font-</a:t>
            </a:r>
            <a:r>
              <a:rPr lang="en-GB" sz="2400" dirty="0" err="1" smtClean="0"/>
              <a:t>size',i</a:t>
            </a:r>
            <a:r>
              <a:rPr lang="en-GB" sz="2400" dirty="0" smtClean="0"/>
              <a:t>);</a:t>
            </a:r>
          </a:p>
          <a:p>
            <a:r>
              <a:rPr lang="en-GB" sz="2400" dirty="0" smtClean="0"/>
              <a:t>    $('body').append(</a:t>
            </a:r>
            <a:r>
              <a:rPr lang="en-GB" sz="2400" dirty="0" err="1" smtClean="0"/>
              <a:t>msg</a:t>
            </a:r>
            <a:r>
              <a:rPr lang="en-GB" sz="2400" dirty="0" smtClean="0"/>
              <a:t>);</a:t>
            </a:r>
          </a:p>
          <a:p>
            <a:r>
              <a:rPr lang="en-GB" sz="2400" dirty="0" smtClean="0"/>
              <a:t>  }</a:t>
            </a:r>
          </a:p>
          <a:p>
            <a:r>
              <a:rPr lang="en-GB" sz="2400" dirty="0" smtClean="0"/>
              <a:t>});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412776"/>
            <a:ext cx="2267744" cy="529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Useful </a:t>
            </a:r>
            <a:r>
              <a:rPr lang="en-GB" dirty="0" err="1" smtClean="0"/>
              <a:t>jQuery</a:t>
            </a:r>
            <a:r>
              <a:rPr lang="en-GB" dirty="0" smtClean="0"/>
              <a:t>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988840"/>
            <a:ext cx="8330381" cy="4327090"/>
          </a:xfrm>
        </p:spPr>
        <p:txBody>
          <a:bodyPr/>
          <a:lstStyle/>
          <a:p>
            <a:r>
              <a:rPr lang="en-GB" b="1" dirty="0"/>
              <a:t>$</a:t>
            </a:r>
          </a:p>
          <a:p>
            <a:pPr lvl="1"/>
            <a:r>
              <a:rPr lang="en-GB" dirty="0"/>
              <a:t>Ready function, create elements, find elements</a:t>
            </a:r>
          </a:p>
          <a:p>
            <a:r>
              <a:rPr lang="en-GB" b="1" dirty="0" smtClean="0"/>
              <a:t>append</a:t>
            </a:r>
            <a:endParaRPr lang="en-GB" dirty="0" smtClean="0"/>
          </a:p>
          <a:p>
            <a:pPr lvl="1"/>
            <a:r>
              <a:rPr lang="en-GB" dirty="0" smtClean="0"/>
              <a:t>The append function adds to the end of an element</a:t>
            </a:r>
          </a:p>
          <a:p>
            <a:r>
              <a:rPr lang="en-GB" b="1" dirty="0" err="1" smtClean="0"/>
              <a:t>prepend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b="1" dirty="0" err="1" smtClean="0"/>
              <a:t>prepend</a:t>
            </a:r>
            <a:r>
              <a:rPr lang="en-GB" b="1" dirty="0" smtClean="0"/>
              <a:t> </a:t>
            </a:r>
            <a:r>
              <a:rPr lang="en-GB" dirty="0" smtClean="0"/>
              <a:t>function adds to the beginning of an element</a:t>
            </a:r>
          </a:p>
          <a:p>
            <a:r>
              <a:rPr lang="en-GB" b="1" dirty="0" err="1" smtClean="0"/>
              <a:t>css</a:t>
            </a:r>
            <a:endParaRPr lang="en-GB" b="1" dirty="0" smtClean="0"/>
          </a:p>
          <a:p>
            <a:pPr lvl="1"/>
            <a:r>
              <a:rPr lang="en-GB" dirty="0" smtClean="0"/>
              <a:t>The function </a:t>
            </a:r>
            <a:r>
              <a:rPr lang="en-GB" b="1" dirty="0" err="1" smtClean="0"/>
              <a:t>css</a:t>
            </a:r>
            <a:r>
              <a:rPr lang="en-GB" b="1" dirty="0" smtClean="0"/>
              <a:t> </a:t>
            </a:r>
            <a:r>
              <a:rPr lang="en-GB" dirty="0" smtClean="0"/>
              <a:t>is used to set a </a:t>
            </a:r>
            <a:r>
              <a:rPr lang="en-GB" dirty="0" err="1" smtClean="0"/>
              <a:t>css</a:t>
            </a:r>
            <a:r>
              <a:rPr lang="en-GB" dirty="0" smtClean="0"/>
              <a:t> property of an element</a:t>
            </a:r>
          </a:p>
          <a:p>
            <a:r>
              <a:rPr lang="en-GB" b="1" dirty="0" smtClean="0"/>
              <a:t>html</a:t>
            </a:r>
            <a:endParaRPr lang="en-GB" dirty="0" smtClean="0"/>
          </a:p>
          <a:p>
            <a:pPr lvl="1"/>
            <a:r>
              <a:rPr lang="en-GB" dirty="0" smtClean="0"/>
              <a:t>Change the contents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844824"/>
            <a:ext cx="8448674" cy="1053210"/>
          </a:xfrm>
        </p:spPr>
        <p:txBody>
          <a:bodyPr/>
          <a:lstStyle/>
          <a:p>
            <a:r>
              <a:rPr lang="en-GB" dirty="0" smtClean="0"/>
              <a:t>You often need to create elements that contain other elements.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42170" y="2480084"/>
            <a:ext cx="4284928" cy="434619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216000" tIns="140400" bIns="140400" rtlCol="0">
            <a:spAutoFit/>
          </a:bodyPr>
          <a:lstStyle/>
          <a:p>
            <a:r>
              <a:rPr lang="en-GB" sz="2400" dirty="0"/>
              <a:t>&lt;div id='countries'&gt;</a:t>
            </a:r>
          </a:p>
          <a:p>
            <a:r>
              <a:rPr lang="en-GB" sz="2400" dirty="0"/>
              <a:t>  &lt;div id='</a:t>
            </a:r>
            <a:r>
              <a:rPr lang="en-GB" sz="2400" dirty="0" err="1"/>
              <a:t>fr</a:t>
            </a:r>
            <a:r>
              <a:rPr lang="en-GB" sz="2400" dirty="0"/>
              <a:t>'&gt;</a:t>
            </a:r>
          </a:p>
          <a:p>
            <a:r>
              <a:rPr lang="en-GB" sz="2400" dirty="0"/>
              <a:t>	&lt;div&gt;France&lt;/div&gt;</a:t>
            </a:r>
          </a:p>
          <a:p>
            <a:r>
              <a:rPr lang="en-GB" sz="2400" dirty="0"/>
              <a:t>	&lt;</a:t>
            </a:r>
            <a:r>
              <a:rPr lang="en-GB" sz="2400" dirty="0" err="1"/>
              <a:t>img</a:t>
            </a:r>
            <a:r>
              <a:rPr lang="en-GB" sz="2400" dirty="0"/>
              <a:t> </a:t>
            </a:r>
            <a:r>
              <a:rPr lang="en-GB" sz="2400" dirty="0" err="1"/>
              <a:t>src</a:t>
            </a:r>
            <a:r>
              <a:rPr lang="en-GB" sz="2400" dirty="0"/>
              <a:t>='flags/fr.gif'/&gt;</a:t>
            </a:r>
          </a:p>
          <a:p>
            <a:r>
              <a:rPr lang="en-GB" sz="2400" dirty="0"/>
              <a:t>  &lt;/div&gt;</a:t>
            </a:r>
          </a:p>
          <a:p>
            <a:r>
              <a:rPr lang="en-GB" sz="2400" dirty="0"/>
              <a:t>  &lt;div id='fi'&gt;</a:t>
            </a:r>
          </a:p>
          <a:p>
            <a:r>
              <a:rPr lang="en-GB" sz="2400" dirty="0"/>
              <a:t>	&lt;div&gt;Finland&lt;/div&gt;</a:t>
            </a:r>
          </a:p>
          <a:p>
            <a:r>
              <a:rPr lang="en-GB" sz="2400" dirty="0"/>
              <a:t>	&lt;</a:t>
            </a:r>
            <a:r>
              <a:rPr lang="en-GB" sz="2400" dirty="0" err="1"/>
              <a:t>img</a:t>
            </a:r>
            <a:r>
              <a:rPr lang="en-GB" sz="2400" dirty="0"/>
              <a:t> </a:t>
            </a:r>
            <a:r>
              <a:rPr lang="en-GB" sz="2400" dirty="0" err="1"/>
              <a:t>src</a:t>
            </a:r>
            <a:r>
              <a:rPr lang="en-GB" sz="2400" dirty="0"/>
              <a:t>='flags/fi.gif'/&gt;</a:t>
            </a:r>
          </a:p>
          <a:p>
            <a:r>
              <a:rPr lang="en-GB" sz="2400" dirty="0"/>
              <a:t>  &lt;/div&gt;</a:t>
            </a:r>
          </a:p>
          <a:p>
            <a:r>
              <a:rPr lang="en-GB" sz="2400" dirty="0"/>
              <a:t>&lt;/div&gt;</a:t>
            </a:r>
          </a:p>
          <a:p>
            <a:endParaRPr lang="en-GB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05701"/>
            <a:ext cx="2913509" cy="393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7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another country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268760"/>
            <a:ext cx="25717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321" y="2708920"/>
            <a:ext cx="7283505" cy="200709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216000" tIns="140400" bIns="140400" rtlCol="0">
            <a:spAutoFit/>
          </a:bodyPr>
          <a:lstStyle/>
          <a:p>
            <a:r>
              <a:rPr lang="en-GB" sz="2800" dirty="0"/>
              <a:t> </a:t>
            </a:r>
            <a:r>
              <a:rPr lang="en-GB" sz="2800" dirty="0" smtClean="0"/>
              <a:t> </a:t>
            </a:r>
            <a:r>
              <a:rPr lang="en-GB" sz="2800" dirty="0" err="1" smtClean="0"/>
              <a:t>var</a:t>
            </a:r>
            <a:r>
              <a:rPr lang="en-GB" sz="2800" dirty="0" smtClean="0"/>
              <a:t> </a:t>
            </a:r>
            <a:r>
              <a:rPr lang="en-GB" sz="2800" dirty="0" err="1"/>
              <a:t>gb</a:t>
            </a:r>
            <a:r>
              <a:rPr lang="en-GB" sz="2800" dirty="0"/>
              <a:t> = $('&lt;div/&gt;');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gb.append</a:t>
            </a:r>
            <a:r>
              <a:rPr lang="en-GB" sz="2800" dirty="0"/>
              <a:t>($('&lt;div/&gt;',{</a:t>
            </a:r>
            <a:r>
              <a:rPr lang="en-GB" sz="2800" dirty="0" err="1"/>
              <a:t>text:'Great</a:t>
            </a:r>
            <a:r>
              <a:rPr lang="en-GB" sz="2800" dirty="0"/>
              <a:t> Britain'}));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gb.append</a:t>
            </a:r>
            <a:r>
              <a:rPr lang="en-GB" sz="2800" dirty="0"/>
              <a:t>($('&lt;</a:t>
            </a:r>
            <a:r>
              <a:rPr lang="en-GB" sz="2800" dirty="0" err="1"/>
              <a:t>img</a:t>
            </a:r>
            <a:r>
              <a:rPr lang="en-GB" sz="2800" dirty="0"/>
              <a:t>/&gt;',{</a:t>
            </a:r>
            <a:r>
              <a:rPr lang="en-GB" sz="2800" dirty="0" err="1"/>
              <a:t>src</a:t>
            </a:r>
            <a:r>
              <a:rPr lang="en-GB" sz="2800" dirty="0"/>
              <a:t>:'flags/gb.gif'}));</a:t>
            </a:r>
          </a:p>
          <a:p>
            <a:r>
              <a:rPr lang="en-GB" sz="2800" dirty="0"/>
              <a:t>  $('#countries').append(</a:t>
            </a:r>
            <a:r>
              <a:rPr lang="en-GB" sz="2800" dirty="0" err="1"/>
              <a:t>gb</a:t>
            </a:r>
            <a:r>
              <a:rPr lang="en-GB" sz="2800" dirty="0"/>
              <a:t>);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0641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use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700808"/>
            <a:ext cx="5786300" cy="24995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216000" tIns="140400" bIns="140400" rtlCol="0">
            <a:spAutoFit/>
          </a:bodyPr>
          <a:lstStyle/>
          <a:p>
            <a:r>
              <a:rPr lang="en-GB" sz="2400" dirty="0" smtClean="0"/>
              <a:t>$(function(){</a:t>
            </a:r>
          </a:p>
          <a:p>
            <a:r>
              <a:rPr lang="en-GB" sz="2400" dirty="0" smtClean="0"/>
              <a:t>	</a:t>
            </a:r>
            <a:r>
              <a:rPr lang="en-GB" sz="2400" dirty="0" err="1" smtClean="0"/>
              <a:t>var</a:t>
            </a:r>
            <a:r>
              <a:rPr lang="en-GB" sz="2400" dirty="0" smtClean="0"/>
              <a:t> </a:t>
            </a:r>
            <a:r>
              <a:rPr lang="en-GB" sz="2400" dirty="0" err="1" smtClean="0"/>
              <a:t>elem</a:t>
            </a:r>
            <a:r>
              <a:rPr lang="en-GB" sz="2400" dirty="0" smtClean="0"/>
              <a:t> = $('&lt;div/&gt;');</a:t>
            </a:r>
          </a:p>
          <a:p>
            <a:r>
              <a:rPr lang="en-GB" sz="2400" dirty="0" smtClean="0"/>
              <a:t>	elem.html('An example element');</a:t>
            </a:r>
          </a:p>
          <a:p>
            <a:r>
              <a:rPr lang="en-GB" sz="2400" dirty="0" smtClean="0"/>
              <a:t>	elem.css('</a:t>
            </a:r>
            <a:r>
              <a:rPr lang="en-GB" sz="2400" dirty="0" err="1" smtClean="0"/>
              <a:t>border','solid</a:t>
            </a:r>
            <a:r>
              <a:rPr lang="en-GB" sz="2400" dirty="0" smtClean="0"/>
              <a:t> blue');</a:t>
            </a:r>
          </a:p>
          <a:p>
            <a:r>
              <a:rPr lang="en-GB" sz="2400" dirty="0" smtClean="0"/>
              <a:t>	$('body').append(</a:t>
            </a:r>
            <a:r>
              <a:rPr lang="en-GB" sz="2400" dirty="0" err="1" smtClean="0"/>
              <a:t>elem</a:t>
            </a:r>
            <a:r>
              <a:rPr lang="en-GB" sz="2400" dirty="0" smtClean="0"/>
              <a:t>);</a:t>
            </a:r>
          </a:p>
          <a:p>
            <a:r>
              <a:rPr lang="en-GB" sz="2400" dirty="0" smtClean="0"/>
              <a:t>})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89040"/>
            <a:ext cx="3542247" cy="26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7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8448674" cy="4228172"/>
          </a:xfrm>
        </p:spPr>
        <p:txBody>
          <a:bodyPr/>
          <a:lstStyle/>
          <a:p>
            <a:r>
              <a:rPr lang="en-GB" dirty="0" smtClean="0"/>
              <a:t>Select the correct ready function syntax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 smtClean="0"/>
              <a:t>$()(</a:t>
            </a:r>
            <a:r>
              <a:rPr lang="en-GB" sz="2800" dirty="0"/>
              <a:t>function{alert(42</a:t>
            </a:r>
            <a:r>
              <a:rPr lang="en-GB" sz="2800" dirty="0" smtClean="0"/>
              <a:t>);}</a:t>
            </a:r>
            <a:r>
              <a:rPr lang="en-GB" sz="2800" dirty="0"/>
              <a:t>);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/>
              <a:t>$(function()(alert(42</a:t>
            </a:r>
            <a:r>
              <a:rPr lang="en-GB" sz="2800" dirty="0" smtClean="0"/>
              <a:t>);)</a:t>
            </a:r>
            <a:r>
              <a:rPr lang="en-GB" sz="2800" dirty="0"/>
              <a:t>);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 smtClean="0"/>
              <a:t>$(function(){alert(42);});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 smtClean="0"/>
              <a:t>function $({</a:t>
            </a:r>
            <a:r>
              <a:rPr lang="en-GB" sz="2800" dirty="0"/>
              <a:t>alert(42</a:t>
            </a:r>
            <a:r>
              <a:rPr lang="en-GB" sz="2800" dirty="0" smtClean="0"/>
              <a:t>);});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 smtClean="0"/>
              <a:t>function $()({</a:t>
            </a:r>
            <a:r>
              <a:rPr lang="en-GB" sz="2800" dirty="0"/>
              <a:t>alert(42</a:t>
            </a:r>
            <a:r>
              <a:rPr lang="en-GB" sz="2800" dirty="0" smtClean="0"/>
              <a:t>);});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the missing word ____ in this code?</a:t>
            </a:r>
          </a:p>
          <a:p>
            <a:pPr marL="914400" lvl="1" indent="-457200">
              <a:buAutoNum type="alphaLcParenR"/>
            </a:pPr>
            <a:r>
              <a:rPr lang="en-GB" sz="3200" dirty="0" err="1" smtClean="0"/>
              <a:t>css</a:t>
            </a:r>
            <a:endParaRPr lang="en-GB" sz="3200" dirty="0" smtClean="0"/>
          </a:p>
          <a:p>
            <a:pPr marL="914400" lvl="1" indent="-457200">
              <a:buAutoNum type="alphaLcParenR"/>
            </a:pPr>
            <a:r>
              <a:rPr lang="en-GB" sz="3200" dirty="0" smtClean="0"/>
              <a:t>append</a:t>
            </a:r>
          </a:p>
          <a:p>
            <a:pPr marL="914400" lvl="1" indent="-457200">
              <a:buAutoNum type="alphaLcParenR"/>
            </a:pPr>
            <a:r>
              <a:rPr lang="en-GB" sz="3200" dirty="0" smtClean="0"/>
              <a:t>html</a:t>
            </a:r>
          </a:p>
          <a:p>
            <a:pPr marL="914400" lvl="1" indent="-457200">
              <a:buAutoNum type="alphaLcParenR"/>
            </a:pPr>
            <a:r>
              <a:rPr lang="en-GB" sz="3200" dirty="0" err="1" smtClean="0"/>
              <a:t>forfend</a:t>
            </a:r>
            <a:endParaRPr lang="en-GB" sz="3200" dirty="0" smtClean="0"/>
          </a:p>
          <a:p>
            <a:pPr marL="914400" lvl="1" indent="-457200">
              <a:buAutoNum type="alphaLcParenR"/>
            </a:pPr>
            <a:r>
              <a:rPr lang="en-GB" sz="3200" dirty="0" smtClean="0"/>
              <a:t>$</a:t>
            </a:r>
          </a:p>
          <a:p>
            <a:pPr marL="514350" indent="-457200">
              <a:buNone/>
            </a:pPr>
            <a:r>
              <a:rPr lang="en-GB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904" y="3068960"/>
            <a:ext cx="5112568" cy="213020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GB" sz="2400" dirty="0" smtClean="0"/>
              <a:t>$(document).ready(function(){</a:t>
            </a:r>
          </a:p>
          <a:p>
            <a:r>
              <a:rPr lang="en-GB" sz="2400" dirty="0" smtClean="0"/>
              <a:t>  </a:t>
            </a:r>
            <a:r>
              <a:rPr lang="en-GB" sz="2400" dirty="0" err="1" smtClean="0"/>
              <a:t>var</a:t>
            </a:r>
            <a:r>
              <a:rPr lang="en-GB" sz="2400" dirty="0" smtClean="0"/>
              <a:t> d = $('&lt;div&gt;42&lt;/div&gt;')</a:t>
            </a:r>
          </a:p>
          <a:p>
            <a:r>
              <a:rPr lang="en-GB" sz="2400" dirty="0" smtClean="0"/>
              <a:t>  d.css('</a:t>
            </a:r>
            <a:r>
              <a:rPr lang="en-GB" sz="2400" dirty="0" err="1" smtClean="0"/>
              <a:t>color','red</a:t>
            </a:r>
            <a:r>
              <a:rPr lang="en-GB" sz="2400" dirty="0" smtClean="0"/>
              <a:t>');</a:t>
            </a:r>
          </a:p>
          <a:p>
            <a:r>
              <a:rPr lang="en-GB" sz="2400" dirty="0" smtClean="0"/>
              <a:t>  $('body').____(d);</a:t>
            </a:r>
          </a:p>
          <a:p>
            <a:r>
              <a:rPr lang="en-GB" sz="2400" dirty="0" smtClean="0"/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flags example each image has a grey border. Select the best way to achieve this in </a:t>
            </a:r>
            <a:r>
              <a:rPr lang="en-GB" dirty="0" err="1" smtClean="0"/>
              <a:t>jQuery</a:t>
            </a:r>
            <a:endParaRPr lang="en-GB" dirty="0" smtClean="0"/>
          </a:p>
          <a:p>
            <a:pPr marL="914400" lvl="1" indent="-457200">
              <a:buAutoNum type="alphaLcParenR"/>
            </a:pPr>
            <a:r>
              <a:rPr lang="en-GB" b="1" dirty="0"/>
              <a:t> $('#countries </a:t>
            </a:r>
            <a:r>
              <a:rPr lang="en-GB" b="1" dirty="0" err="1"/>
              <a:t>img</a:t>
            </a:r>
            <a:r>
              <a:rPr lang="en-GB" b="1" dirty="0"/>
              <a:t>',{</a:t>
            </a:r>
            <a:r>
              <a:rPr lang="en-GB" b="1" dirty="0" err="1"/>
              <a:t>css</a:t>
            </a:r>
            <a:r>
              <a:rPr lang="en-GB" b="1" dirty="0"/>
              <a:t>:{ </a:t>
            </a:r>
            <a:r>
              <a:rPr lang="en-GB" b="1" dirty="0" err="1"/>
              <a:t>border:'solid</a:t>
            </a:r>
            <a:r>
              <a:rPr lang="en-GB" b="1" dirty="0"/>
              <a:t> </a:t>
            </a:r>
            <a:r>
              <a:rPr lang="en-GB" b="1" dirty="0" err="1"/>
              <a:t>gray</a:t>
            </a:r>
            <a:r>
              <a:rPr lang="en-GB" b="1" dirty="0"/>
              <a:t>' }})</a:t>
            </a:r>
            <a:r>
              <a:rPr lang="en-GB" b="1" dirty="0" smtClean="0"/>
              <a:t>;</a:t>
            </a:r>
          </a:p>
          <a:p>
            <a:pPr marL="914400" lvl="1" indent="-457200">
              <a:buFontTx/>
              <a:buAutoNum type="alphaLcParenR"/>
            </a:pPr>
            <a:r>
              <a:rPr lang="en-GB" b="1" dirty="0"/>
              <a:t> $('#countries </a:t>
            </a:r>
            <a:r>
              <a:rPr lang="en-GB" b="1" dirty="0" err="1"/>
              <a:t>img</a:t>
            </a:r>
            <a:r>
              <a:rPr lang="en-GB" b="1" dirty="0"/>
              <a:t>').{</a:t>
            </a:r>
            <a:r>
              <a:rPr lang="en-GB" b="1" dirty="0" err="1"/>
              <a:t>css</a:t>
            </a:r>
            <a:r>
              <a:rPr lang="en-GB" b="1" dirty="0"/>
              <a:t>:{ </a:t>
            </a:r>
            <a:r>
              <a:rPr lang="en-GB" b="1" dirty="0" err="1"/>
              <a:t>border:'solid</a:t>
            </a:r>
            <a:r>
              <a:rPr lang="en-GB" b="1" dirty="0"/>
              <a:t> </a:t>
            </a:r>
            <a:r>
              <a:rPr lang="en-GB" b="1" dirty="0" err="1"/>
              <a:t>gray</a:t>
            </a:r>
            <a:r>
              <a:rPr lang="en-GB" b="1" dirty="0"/>
              <a:t>' }};</a:t>
            </a:r>
          </a:p>
          <a:p>
            <a:pPr marL="914400" lvl="1" indent="-457200">
              <a:buFontTx/>
              <a:buAutoNum type="alphaLcParenR"/>
            </a:pPr>
            <a:r>
              <a:rPr lang="en-GB" b="1" dirty="0"/>
              <a:t> $</a:t>
            </a:r>
            <a:r>
              <a:rPr lang="en-GB" b="1" dirty="0" err="1"/>
              <a:t>css</a:t>
            </a:r>
            <a:r>
              <a:rPr lang="en-GB" b="1" dirty="0"/>
              <a:t>('#countries </a:t>
            </a:r>
            <a:r>
              <a:rPr lang="en-GB" b="1" dirty="0" err="1"/>
              <a:t>img</a:t>
            </a:r>
            <a:r>
              <a:rPr lang="en-GB" b="1" dirty="0"/>
              <a:t>','</a:t>
            </a:r>
            <a:r>
              <a:rPr lang="en-GB" b="1" dirty="0" err="1"/>
              <a:t>border:solid</a:t>
            </a:r>
            <a:r>
              <a:rPr lang="en-GB" b="1" dirty="0"/>
              <a:t> grey');</a:t>
            </a:r>
          </a:p>
          <a:p>
            <a:pPr marL="914400" lvl="1" indent="-457200">
              <a:buFontTx/>
              <a:buAutoNum type="alphaLcParenR"/>
            </a:pPr>
            <a:r>
              <a:rPr lang="en-GB" b="1" dirty="0" smtClean="0"/>
              <a:t> $('#countries </a:t>
            </a:r>
            <a:r>
              <a:rPr lang="en-GB" b="1" dirty="0" err="1" smtClean="0"/>
              <a:t>img</a:t>
            </a:r>
            <a:r>
              <a:rPr lang="en-GB" b="1" dirty="0" smtClean="0"/>
              <a:t>').</a:t>
            </a:r>
            <a:r>
              <a:rPr lang="en-GB" b="1" dirty="0"/>
              <a:t>css('</a:t>
            </a:r>
            <a:r>
              <a:rPr lang="en-GB" b="1" dirty="0" err="1"/>
              <a:t>border','solid</a:t>
            </a:r>
            <a:r>
              <a:rPr lang="en-GB" b="1" dirty="0"/>
              <a:t> grey</a:t>
            </a:r>
            <a:r>
              <a:rPr lang="en-GB" b="1" dirty="0" smtClean="0"/>
              <a:t>')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Selecting existing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4077546"/>
          </a:xfrm>
        </p:spPr>
        <p:txBody>
          <a:bodyPr/>
          <a:lstStyle/>
          <a:p>
            <a:r>
              <a:rPr lang="en-GB" dirty="0" smtClean="0"/>
              <a:t>You can select items with the $ function</a:t>
            </a:r>
          </a:p>
          <a:p>
            <a:r>
              <a:rPr lang="en-GB" dirty="0" smtClean="0"/>
              <a:t>The result is a list of items</a:t>
            </a:r>
          </a:p>
          <a:p>
            <a:r>
              <a:rPr lang="en-GB" dirty="0" smtClean="0"/>
              <a:t>$('</a:t>
            </a:r>
            <a:r>
              <a:rPr lang="en-GB" dirty="0" err="1" smtClean="0"/>
              <a:t>li</a:t>
            </a:r>
            <a:r>
              <a:rPr lang="en-GB" dirty="0" smtClean="0"/>
              <a:t>').</a:t>
            </a:r>
            <a:r>
              <a:rPr lang="en-GB" dirty="0" err="1" smtClean="0"/>
              <a:t>css</a:t>
            </a:r>
            <a:r>
              <a:rPr lang="en-GB" dirty="0" smtClean="0"/>
              <a:t>('</a:t>
            </a:r>
            <a:r>
              <a:rPr lang="en-GB" dirty="0" err="1" smtClean="0"/>
              <a:t>color','red</a:t>
            </a:r>
            <a:r>
              <a:rPr lang="en-GB" dirty="0" smtClean="0"/>
              <a:t>');</a:t>
            </a:r>
          </a:p>
          <a:p>
            <a:pPr lvl="1"/>
            <a:r>
              <a:rPr lang="en-GB" dirty="0" smtClean="0"/>
              <a:t>Locate all &lt;</a:t>
            </a:r>
            <a:r>
              <a:rPr lang="en-GB" dirty="0" err="1" smtClean="0"/>
              <a:t>li</a:t>
            </a:r>
            <a:r>
              <a:rPr lang="en-GB" dirty="0" smtClean="0"/>
              <a:t>&gt; elements and make them red.</a:t>
            </a:r>
          </a:p>
          <a:p>
            <a:r>
              <a:rPr lang="en-GB" dirty="0" smtClean="0"/>
              <a:t>$('.reference').</a:t>
            </a:r>
            <a:r>
              <a:rPr lang="en-GB" dirty="0" err="1" smtClean="0"/>
              <a:t>css</a:t>
            </a:r>
            <a:r>
              <a:rPr lang="en-GB" dirty="0" smtClean="0"/>
              <a:t>('background-</a:t>
            </a:r>
            <a:r>
              <a:rPr lang="en-GB" dirty="0" err="1" smtClean="0"/>
              <a:t>color','red</a:t>
            </a:r>
            <a:r>
              <a:rPr lang="en-GB" dirty="0" smtClean="0"/>
              <a:t>');</a:t>
            </a:r>
          </a:p>
          <a:p>
            <a:pPr lvl="1"/>
            <a:r>
              <a:rPr lang="en-GB" dirty="0" smtClean="0"/>
              <a:t>Locate all elements with </a:t>
            </a:r>
            <a:r>
              <a:rPr lang="en-GB" dirty="0" err="1" smtClean="0"/>
              <a:t>css</a:t>
            </a:r>
            <a:r>
              <a:rPr lang="en-GB" dirty="0" smtClean="0"/>
              <a:t> class=‘reference’</a:t>
            </a:r>
          </a:p>
          <a:p>
            <a:r>
              <a:rPr lang="en-GB" dirty="0" smtClean="0"/>
              <a:t>$('#menu1').</a:t>
            </a:r>
            <a:r>
              <a:rPr lang="en-GB" dirty="0" err="1" smtClean="0"/>
              <a:t>css</a:t>
            </a:r>
            <a:r>
              <a:rPr lang="en-GB" dirty="0" smtClean="0"/>
              <a:t>('</a:t>
            </a:r>
            <a:r>
              <a:rPr lang="en-GB" dirty="0" err="1" smtClean="0"/>
              <a:t>border','solid</a:t>
            </a:r>
            <a:r>
              <a:rPr lang="en-GB" dirty="0" smtClean="0"/>
              <a:t> thick red');</a:t>
            </a:r>
          </a:p>
          <a:p>
            <a:pPr lvl="1"/>
            <a:r>
              <a:rPr lang="en-GB" dirty="0" smtClean="0"/>
              <a:t>Locate the element with id “menu1”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 items with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common pattern is to select elements within a named element:</a:t>
            </a:r>
          </a:p>
          <a:p>
            <a:r>
              <a:rPr lang="en-GB" dirty="0" err="1" smtClean="0"/>
              <a:t>table#main</a:t>
            </a:r>
            <a:r>
              <a:rPr lang="en-GB" dirty="0" smtClean="0"/>
              <a:t> td</a:t>
            </a:r>
          </a:p>
          <a:p>
            <a:pPr lvl="1"/>
            <a:r>
              <a:rPr lang="en-GB" dirty="0" smtClean="0"/>
              <a:t>Select all td elements within the table with id </a:t>
            </a:r>
            <a:r>
              <a:rPr lang="en-GB" b="1" dirty="0" smtClean="0"/>
              <a:t>main</a:t>
            </a:r>
            <a:endParaRPr lang="en-GB" dirty="0" smtClean="0"/>
          </a:p>
          <a:p>
            <a:r>
              <a:rPr lang="en-GB" dirty="0" err="1" smtClean="0"/>
              <a:t>ul#nav</a:t>
            </a:r>
            <a:r>
              <a:rPr lang="en-GB" dirty="0" smtClean="0"/>
              <a:t> li</a:t>
            </a:r>
          </a:p>
          <a:p>
            <a:pPr lvl="1"/>
            <a:r>
              <a:rPr lang="en-GB" dirty="0" smtClean="0"/>
              <a:t>Select all li elements inside the </a:t>
            </a:r>
            <a:r>
              <a:rPr lang="en-GB" dirty="0" err="1" smtClean="0"/>
              <a:t>ul</a:t>
            </a:r>
            <a:r>
              <a:rPr lang="en-GB" dirty="0" smtClean="0"/>
              <a:t> named </a:t>
            </a:r>
            <a:r>
              <a:rPr lang="en-GB" b="1" dirty="0" err="1" smtClean="0"/>
              <a:t>nav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jQuery</a:t>
            </a:r>
            <a:r>
              <a:rPr lang="en-GB" dirty="0" smtClean="0"/>
              <a:t> – what and why</a:t>
            </a:r>
          </a:p>
          <a:p>
            <a:r>
              <a:rPr lang="en-GB" dirty="0" smtClean="0"/>
              <a:t>The ready function</a:t>
            </a:r>
          </a:p>
          <a:p>
            <a:r>
              <a:rPr lang="en-GB" dirty="0" smtClean="0"/>
              <a:t>Creating Content</a:t>
            </a:r>
          </a:p>
          <a:p>
            <a:r>
              <a:rPr lang="en-GB" dirty="0" smtClean="0"/>
              <a:t>Changing Elements</a:t>
            </a:r>
          </a:p>
          <a:p>
            <a:r>
              <a:rPr lang="en-GB" dirty="0" smtClean="0"/>
              <a:t>Applying CSS</a:t>
            </a:r>
          </a:p>
          <a:p>
            <a:r>
              <a:rPr lang="en-GB" dirty="0" smtClean="0"/>
              <a:t>Applying functions</a:t>
            </a:r>
          </a:p>
          <a:p>
            <a:r>
              <a:rPr lang="en-GB" dirty="0" smtClean="0"/>
              <a:t>Lists of useful JavaScript and </a:t>
            </a:r>
            <a:r>
              <a:rPr lang="en-GB" dirty="0" err="1" smtClean="0"/>
              <a:t>jQuery</a:t>
            </a:r>
            <a:r>
              <a:rPr lang="en-GB" dirty="0" smtClean="0"/>
              <a:t> functions</a:t>
            </a:r>
          </a:p>
          <a:p>
            <a:r>
              <a:rPr lang="en-GB" dirty="0" smtClean="0"/>
              <a:t>Arrays and Objects in JavaScript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Selecting Existing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modify the selectors</a:t>
            </a:r>
          </a:p>
          <a:p>
            <a:r>
              <a:rPr lang="en-GB" dirty="0" smtClean="0"/>
              <a:t>$('p:first-child').</a:t>
            </a:r>
            <a:r>
              <a:rPr lang="en-GB" dirty="0" err="1" smtClean="0"/>
              <a:t>css</a:t>
            </a:r>
            <a:r>
              <a:rPr lang="en-GB" dirty="0" smtClean="0"/>
              <a:t>('</a:t>
            </a:r>
            <a:r>
              <a:rPr lang="en-GB" dirty="0" err="1" smtClean="0"/>
              <a:t>border','solid</a:t>
            </a:r>
            <a:r>
              <a:rPr lang="en-GB" dirty="0" smtClean="0"/>
              <a:t>');</a:t>
            </a:r>
          </a:p>
          <a:p>
            <a:pPr lvl="1"/>
            <a:r>
              <a:rPr lang="en-GB" dirty="0" smtClean="0"/>
              <a:t>Identifies the first p in each block</a:t>
            </a:r>
          </a:p>
          <a:p>
            <a:r>
              <a:rPr lang="en-GB" dirty="0" smtClean="0"/>
              <a:t>$('p:nth-child(1)').</a:t>
            </a:r>
            <a:r>
              <a:rPr lang="en-GB" dirty="0" err="1" smtClean="0"/>
              <a:t>css</a:t>
            </a:r>
            <a:r>
              <a:rPr lang="en-GB" dirty="0" smtClean="0"/>
              <a:t>('</a:t>
            </a:r>
            <a:r>
              <a:rPr lang="en-GB" dirty="0" err="1" smtClean="0"/>
              <a:t>border','solid</a:t>
            </a:r>
            <a:r>
              <a:rPr lang="en-GB" dirty="0" smtClean="0"/>
              <a:t>');</a:t>
            </a:r>
          </a:p>
          <a:p>
            <a:pPr lvl="1"/>
            <a:r>
              <a:rPr lang="en-GB" dirty="0" smtClean="0"/>
              <a:t>Selects the first child in each block</a:t>
            </a:r>
          </a:p>
          <a:p>
            <a:r>
              <a:rPr lang="en-GB" dirty="0" smtClean="0"/>
              <a:t>$('p:eq(1)').</a:t>
            </a:r>
            <a:r>
              <a:rPr lang="en-GB" dirty="0" err="1" smtClean="0"/>
              <a:t>css</a:t>
            </a:r>
            <a:r>
              <a:rPr lang="en-GB" dirty="0" smtClean="0"/>
              <a:t>('</a:t>
            </a:r>
            <a:r>
              <a:rPr lang="en-GB" dirty="0" err="1" smtClean="0"/>
              <a:t>border','solid</a:t>
            </a:r>
            <a:r>
              <a:rPr lang="en-GB" dirty="0" smtClean="0"/>
              <a:t>');</a:t>
            </a:r>
          </a:p>
          <a:p>
            <a:pPr lvl="1"/>
            <a:r>
              <a:rPr lang="en-GB" dirty="0" smtClean="0"/>
              <a:t>This gets item 1 – the second one</a:t>
            </a:r>
          </a:p>
          <a:p>
            <a:r>
              <a:rPr lang="en-GB" dirty="0" smtClean="0"/>
              <a:t>$('p:last').</a:t>
            </a:r>
            <a:r>
              <a:rPr lang="en-GB" dirty="0" err="1" smtClean="0"/>
              <a:t>css</a:t>
            </a:r>
            <a:r>
              <a:rPr lang="en-GB" dirty="0" smtClean="0"/>
              <a:t>('</a:t>
            </a:r>
            <a:r>
              <a:rPr lang="en-GB" dirty="0" err="1" smtClean="0"/>
              <a:t>border','solid</a:t>
            </a:r>
            <a:r>
              <a:rPr lang="en-GB" dirty="0" smtClean="0"/>
              <a:t>');</a:t>
            </a:r>
          </a:p>
          <a:p>
            <a:pPr lvl="1"/>
            <a:r>
              <a:rPr lang="en-GB" dirty="0" smtClean="0"/>
              <a:t>The last one of all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Combining 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with </a:t>
            </a:r>
            <a:r>
              <a:rPr lang="en-GB" dirty="0" err="1" smtClean="0"/>
              <a:t>css</a:t>
            </a:r>
            <a:r>
              <a:rPr lang="en-GB" dirty="0" smtClean="0"/>
              <a:t> you can combine terms.</a:t>
            </a:r>
          </a:p>
          <a:p>
            <a:r>
              <a:rPr lang="en-GB" dirty="0" smtClean="0"/>
              <a:t>When one term follows another separated by a space then the second is a descendant of the first</a:t>
            </a:r>
          </a:p>
          <a:p>
            <a:pPr lvl="1"/>
            <a:r>
              <a:rPr lang="en-GB" dirty="0" smtClean="0"/>
              <a:t>table </a:t>
            </a:r>
            <a:r>
              <a:rPr lang="en-GB" dirty="0" err="1" smtClean="0"/>
              <a:t>tr</a:t>
            </a:r>
            <a:r>
              <a:rPr lang="en-GB" dirty="0" smtClean="0"/>
              <a:t> td</a:t>
            </a:r>
          </a:p>
          <a:p>
            <a:pPr lvl="1"/>
            <a:r>
              <a:rPr lang="en-GB" dirty="0" err="1" smtClean="0"/>
              <a:t>div#content</a:t>
            </a:r>
            <a:r>
              <a:rPr lang="en-GB" dirty="0" smtClean="0"/>
              <a:t> p</a:t>
            </a:r>
          </a:p>
          <a:p>
            <a:r>
              <a:rPr lang="en-GB" dirty="0" smtClean="0"/>
              <a:t>A &gt; indicates a direct descendant, a child</a:t>
            </a:r>
          </a:p>
          <a:p>
            <a:pPr lvl="1"/>
            <a:r>
              <a:rPr lang="en-GB" dirty="0" err="1" smtClean="0"/>
              <a:t>ul.menu</a:t>
            </a:r>
            <a:r>
              <a:rPr lang="en-GB" dirty="0" smtClean="0"/>
              <a:t>&gt;</a:t>
            </a:r>
            <a:r>
              <a:rPr lang="en-GB" dirty="0" err="1" smtClean="0"/>
              <a:t>li</a:t>
            </a:r>
            <a:r>
              <a:rPr lang="en-GB" dirty="0" smtClean="0"/>
              <a:t>	prevents nested </a:t>
            </a:r>
            <a:r>
              <a:rPr lang="en-GB" dirty="0" err="1" smtClean="0"/>
              <a:t>li</a:t>
            </a:r>
            <a:r>
              <a:rPr lang="en-GB" dirty="0" smtClean="0"/>
              <a:t> elements matching</a:t>
            </a:r>
          </a:p>
          <a:p>
            <a:r>
              <a:rPr lang="en-GB" dirty="0" smtClean="0"/>
              <a:t>A comma allows an independent rule - OR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700808"/>
            <a:ext cx="6262906" cy="443852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216000" tIns="140400" bIns="140400" rtlCol="0">
            <a:spAutoFit/>
          </a:bodyPr>
          <a:lstStyle/>
          <a:p>
            <a:r>
              <a:rPr lang="en-GB" dirty="0"/>
              <a:t>$(function(){</a:t>
            </a:r>
          </a:p>
          <a:p>
            <a:r>
              <a:rPr lang="en-GB" dirty="0"/>
              <a:t>   </a:t>
            </a:r>
            <a:r>
              <a:rPr lang="en-GB" dirty="0" err="1"/>
              <a:t>var</a:t>
            </a:r>
            <a:r>
              <a:rPr lang="en-GB" dirty="0"/>
              <a:t> ca = {</a:t>
            </a:r>
          </a:p>
          <a:p>
            <a:r>
              <a:rPr lang="en-GB" dirty="0"/>
              <a:t>      </a:t>
            </a:r>
            <a:r>
              <a:rPr lang="en-GB" dirty="0" err="1"/>
              <a:t>cname</a:t>
            </a:r>
            <a:r>
              <a:rPr lang="en-GB" dirty="0"/>
              <a:t>:"A J CUMMING",</a:t>
            </a:r>
          </a:p>
          <a:p>
            <a:r>
              <a:rPr lang="en-GB" dirty="0"/>
              <a:t>      </a:t>
            </a:r>
            <a:r>
              <a:rPr lang="en-GB" dirty="0" err="1"/>
              <a:t>caddress</a:t>
            </a:r>
            <a:r>
              <a:rPr lang="en-GB" dirty="0"/>
              <a:t>:{</a:t>
            </a:r>
          </a:p>
          <a:p>
            <a:r>
              <a:rPr lang="en-GB" dirty="0"/>
              <a:t>         street:"10 </a:t>
            </a:r>
            <a:r>
              <a:rPr lang="en-GB" dirty="0" err="1"/>
              <a:t>Colinton</a:t>
            </a:r>
            <a:r>
              <a:rPr lang="en-GB" dirty="0"/>
              <a:t> Rd",</a:t>
            </a:r>
          </a:p>
          <a:p>
            <a:r>
              <a:rPr lang="en-GB" dirty="0"/>
              <a:t>         </a:t>
            </a:r>
            <a:r>
              <a:rPr lang="en-GB" dirty="0" err="1"/>
              <a:t>town:"Edinburgh</a:t>
            </a:r>
            <a:r>
              <a:rPr lang="en-GB" dirty="0"/>
              <a:t>",</a:t>
            </a:r>
          </a:p>
          <a:p>
            <a:r>
              <a:rPr lang="en-GB" dirty="0"/>
              <a:t>         post_code:"EH14 5DT"</a:t>
            </a:r>
          </a:p>
          <a:p>
            <a:r>
              <a:rPr lang="en-GB" dirty="0"/>
              <a:t>      },</a:t>
            </a:r>
          </a:p>
          <a:p>
            <a:r>
              <a:rPr lang="en-GB" dirty="0"/>
              <a:t>      transaction:[</a:t>
            </a:r>
          </a:p>
          <a:p>
            <a:r>
              <a:rPr lang="en-GB" dirty="0"/>
              <a:t>         {whn:"2014-01-11",nar:"Cash Withdrawal",</a:t>
            </a:r>
            <a:r>
              <a:rPr lang="en-GB" dirty="0" err="1"/>
              <a:t>amt</a:t>
            </a:r>
            <a:r>
              <a:rPr lang="en-GB" dirty="0"/>
              <a:t>:-100},</a:t>
            </a:r>
          </a:p>
          <a:p>
            <a:r>
              <a:rPr lang="en-GB" dirty="0"/>
              <a:t>         {whn:"2014-01-11",nar:"BUS FARE",</a:t>
            </a:r>
            <a:r>
              <a:rPr lang="en-GB" dirty="0" err="1"/>
              <a:t>amt</a:t>
            </a:r>
            <a:r>
              <a:rPr lang="en-GB" dirty="0"/>
              <a:t>:-35}</a:t>
            </a:r>
          </a:p>
          <a:p>
            <a:r>
              <a:rPr lang="en-GB" dirty="0"/>
              <a:t>      ]</a:t>
            </a:r>
          </a:p>
          <a:p>
            <a:r>
              <a:rPr lang="en-GB" dirty="0"/>
              <a:t>   };</a:t>
            </a:r>
          </a:p>
          <a:p>
            <a:r>
              <a:rPr lang="en-GB" dirty="0"/>
              <a:t>   alert(</a:t>
            </a:r>
            <a:r>
              <a:rPr lang="en-GB" dirty="0" err="1"/>
              <a:t>ca.transaction</a:t>
            </a:r>
            <a:r>
              <a:rPr lang="en-GB" dirty="0"/>
              <a:t>[1].</a:t>
            </a:r>
            <a:r>
              <a:rPr lang="en-GB" dirty="0" err="1"/>
              <a:t>nar</a:t>
            </a:r>
            <a:r>
              <a:rPr lang="en-GB" dirty="0"/>
              <a:t>);</a:t>
            </a:r>
          </a:p>
          <a:p>
            <a:r>
              <a:rPr lang="en-GB" dirty="0"/>
              <a:t>})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60032" y="1484784"/>
            <a:ext cx="4032448" cy="24995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GB" sz="2400" dirty="0" smtClean="0"/>
              <a:t>What expression would give each of the following:</a:t>
            </a:r>
          </a:p>
          <a:p>
            <a:endParaRPr lang="en-GB" sz="2400" dirty="0"/>
          </a:p>
          <a:p>
            <a:r>
              <a:rPr lang="en-GB" sz="2400" dirty="0" smtClean="0"/>
              <a:t>“Edinburgh”</a:t>
            </a:r>
          </a:p>
          <a:p>
            <a:r>
              <a:rPr lang="en-GB" sz="2400" dirty="0" smtClean="0"/>
              <a:t>-100</a:t>
            </a:r>
          </a:p>
          <a:p>
            <a:r>
              <a:rPr lang="en-GB" sz="2400" dirty="0" smtClean="0"/>
              <a:t>“EH14 5DT”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5191" y="5517232"/>
            <a:ext cx="4262486" cy="102220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216000" tIns="140400" bIns="140400" rtlCol="0">
            <a:spAutoFit/>
          </a:bodyPr>
          <a:lstStyle/>
          <a:p>
            <a:r>
              <a:rPr lang="en-GB" sz="2400" b="1" dirty="0" err="1" smtClean="0"/>
              <a:t>ca.transaction</a:t>
            </a:r>
            <a:r>
              <a:rPr lang="en-GB" sz="2400" b="1" dirty="0" smtClean="0"/>
              <a:t>[1].</a:t>
            </a:r>
            <a:r>
              <a:rPr lang="en-GB" sz="2400" b="1" dirty="0" err="1" smtClean="0"/>
              <a:t>nar</a:t>
            </a:r>
            <a:endParaRPr lang="en-GB" sz="2400" b="1" dirty="0" smtClean="0"/>
          </a:p>
          <a:p>
            <a:r>
              <a:rPr lang="en-GB" sz="2400" dirty="0" smtClean="0"/>
              <a:t>This code gives “BUS FARE”</a:t>
            </a:r>
          </a:p>
        </p:txBody>
      </p:sp>
    </p:spTree>
    <p:extLst>
      <p:ext uri="{BB962C8B-B14F-4D97-AF65-F5344CB8AC3E}">
        <p14:creationId xmlns:p14="http://schemas.microsoft.com/office/powerpoint/2010/main" val="9936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 used to create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set a whole load of properties when an element is created.</a:t>
            </a:r>
          </a:p>
          <a:p>
            <a:r>
              <a:rPr lang="en-GB" dirty="0" smtClean="0"/>
              <a:t> In this example we set the </a:t>
            </a:r>
            <a:r>
              <a:rPr lang="en-GB" b="1" dirty="0" smtClean="0"/>
              <a:t>text</a:t>
            </a:r>
            <a:r>
              <a:rPr lang="en-GB" dirty="0" smtClean="0"/>
              <a:t> property and the </a:t>
            </a:r>
            <a:r>
              <a:rPr lang="en-GB" b="1" dirty="0" err="1" smtClean="0"/>
              <a:t>css</a:t>
            </a:r>
            <a:r>
              <a:rPr lang="en-GB" dirty="0" smtClean="0"/>
              <a:t> property.</a:t>
            </a:r>
          </a:p>
          <a:p>
            <a:r>
              <a:rPr lang="en-GB" dirty="0" smtClean="0"/>
              <a:t>The </a:t>
            </a:r>
            <a:r>
              <a:rPr lang="en-GB" b="1" dirty="0" err="1" smtClean="0"/>
              <a:t>css</a:t>
            </a:r>
            <a:r>
              <a:rPr lang="en-GB" dirty="0" smtClean="0"/>
              <a:t> property is itself a complex object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729946"/>
            <a:ext cx="8767886" cy="6528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216000" tIns="140400" bIns="140400" rtlCol="0">
            <a:spAutoFit/>
          </a:bodyPr>
          <a:lstStyle/>
          <a:p>
            <a:r>
              <a:rPr lang="en-GB" sz="2400" dirty="0" err="1"/>
              <a:t>var</a:t>
            </a:r>
            <a:r>
              <a:rPr lang="en-GB" sz="2400" dirty="0"/>
              <a:t> d = $('&lt;div/&gt;',{text:'Hello',</a:t>
            </a:r>
            <a:r>
              <a:rPr lang="en-GB" sz="2400" dirty="0" err="1"/>
              <a:t>css</a:t>
            </a:r>
            <a:r>
              <a:rPr lang="en-GB" sz="2400" dirty="0"/>
              <a:t>:{</a:t>
            </a:r>
            <a:r>
              <a:rPr lang="en-GB" sz="2400" dirty="0" err="1"/>
              <a:t>color</a:t>
            </a:r>
            <a:r>
              <a:rPr lang="en-GB" sz="2400" dirty="0"/>
              <a:t>:'</a:t>
            </a:r>
            <a:r>
              <a:rPr lang="en-GB" sz="2400" dirty="0" err="1"/>
              <a:t>green',border:'solid</a:t>
            </a:r>
            <a:r>
              <a:rPr lang="en-GB" sz="2400" dirty="0"/>
              <a:t>'}});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656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to learn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navigate through the list</a:t>
            </a:r>
          </a:p>
          <a:p>
            <a:r>
              <a:rPr lang="en-GB" dirty="0" smtClean="0"/>
              <a:t>You can animate items</a:t>
            </a:r>
          </a:p>
          <a:p>
            <a:r>
              <a:rPr lang="en-GB" dirty="0" smtClean="0"/>
              <a:t>You can show, hide and toggle</a:t>
            </a:r>
          </a:p>
          <a:p>
            <a:r>
              <a:rPr lang="en-GB" dirty="0" smtClean="0"/>
              <a:t>You can apply functions to all items in the list</a:t>
            </a:r>
          </a:p>
          <a:p>
            <a:r>
              <a:rPr lang="en-GB" dirty="0" smtClean="0"/>
              <a:t>You can store data against elements and retrieve it.</a:t>
            </a:r>
          </a:p>
          <a:p>
            <a:r>
              <a:rPr lang="en-GB" dirty="0" smtClean="0"/>
              <a:t>You can use </a:t>
            </a:r>
            <a:r>
              <a:rPr lang="en-GB" dirty="0" err="1" smtClean="0"/>
              <a:t>ajax</a:t>
            </a:r>
            <a:r>
              <a:rPr lang="en-GB" dirty="0" smtClean="0"/>
              <a:t> functions</a:t>
            </a:r>
          </a:p>
          <a:p>
            <a:r>
              <a:rPr lang="en-GB" dirty="0" smtClean="0"/>
              <a:t>You can create other effects using add-ons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jQuery</a:t>
            </a:r>
            <a:r>
              <a:rPr lang="en-GB" dirty="0" smtClean="0"/>
              <a:t> – what and why</a:t>
            </a:r>
          </a:p>
          <a:p>
            <a:r>
              <a:rPr lang="en-GB" dirty="0" smtClean="0"/>
              <a:t>The ready function</a:t>
            </a:r>
          </a:p>
          <a:p>
            <a:r>
              <a:rPr lang="en-GB" dirty="0" smtClean="0"/>
              <a:t>Creating Content</a:t>
            </a:r>
          </a:p>
          <a:p>
            <a:r>
              <a:rPr lang="en-GB" dirty="0" smtClean="0"/>
              <a:t>Changing Elements</a:t>
            </a:r>
          </a:p>
          <a:p>
            <a:r>
              <a:rPr lang="en-GB" dirty="0" smtClean="0"/>
              <a:t>Applying CSS</a:t>
            </a:r>
          </a:p>
          <a:p>
            <a:r>
              <a:rPr lang="en-GB" dirty="0" smtClean="0"/>
              <a:t>Applying functions</a:t>
            </a:r>
          </a:p>
          <a:p>
            <a:r>
              <a:rPr lang="en-GB" dirty="0" smtClean="0"/>
              <a:t>Lists of useful JavaScript and </a:t>
            </a:r>
            <a:r>
              <a:rPr lang="en-GB" dirty="0" err="1" smtClean="0"/>
              <a:t>jQuery</a:t>
            </a:r>
            <a:r>
              <a:rPr lang="en-GB" dirty="0" smtClean="0"/>
              <a:t> functions</a:t>
            </a:r>
          </a:p>
          <a:p>
            <a:r>
              <a:rPr lang="en-GB" dirty="0" smtClean="0"/>
              <a:t>Arrays and Objects in JavaScript</a:t>
            </a:r>
          </a:p>
          <a:p>
            <a:r>
              <a:rPr lang="en-GB" dirty="0" smtClean="0"/>
              <a:t>Tutorial material at http://</a:t>
            </a:r>
            <a:r>
              <a:rPr lang="en-GB" dirty="0" err="1" smtClean="0"/>
              <a:t>progzoo.net</a:t>
            </a:r>
            <a:r>
              <a:rPr lang="en-GB" dirty="0" smtClean="0"/>
              <a:t>/</a:t>
            </a:r>
            <a:r>
              <a:rPr lang="en-GB" smtClean="0"/>
              <a:t>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jQuery</a:t>
            </a:r>
            <a:r>
              <a:rPr lang="en-GB" dirty="0" smtClean="0"/>
              <a:t> – What and Why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4000" dirty="0" smtClean="0"/>
              <a:t>Write less, do more</a:t>
            </a:r>
          </a:p>
          <a:p>
            <a:r>
              <a:rPr lang="en-GB" sz="4000" dirty="0" err="1" smtClean="0"/>
              <a:t>jQuery</a:t>
            </a:r>
            <a:r>
              <a:rPr lang="en-GB" sz="4000" dirty="0" smtClean="0"/>
              <a:t> is a JavaScript library</a:t>
            </a:r>
          </a:p>
          <a:p>
            <a:r>
              <a:rPr lang="en-GB" sz="4000" dirty="0" smtClean="0"/>
              <a:t>It makes writing JavaScript easier</a:t>
            </a:r>
          </a:p>
          <a:p>
            <a:r>
              <a:rPr lang="en-GB" sz="4000" dirty="0" smtClean="0"/>
              <a:t>It smooth out some browser incompatibilities</a:t>
            </a:r>
          </a:p>
          <a:p>
            <a:r>
              <a:rPr lang="en-GB" sz="4000" dirty="0" smtClean="0"/>
              <a:t>It is one of the most successful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is unavoidable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HTML and CSS and JavaScript (ECMA Script) are built into the browsers and built into the W3C specifications. They cannot be avoided.</a:t>
            </a:r>
          </a:p>
          <a:p>
            <a:r>
              <a:rPr lang="en-GB" dirty="0" smtClean="0"/>
              <a:t>Unfortunately JavaScript has been implemented rather differently in different browsers.</a:t>
            </a:r>
          </a:p>
          <a:p>
            <a:r>
              <a:rPr lang="en-GB" dirty="0" smtClean="0"/>
              <a:t>The programmer has to write different code for each browser (IE6, IE8, Firefox, Opera etc.)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jQuery</a:t>
            </a:r>
            <a:r>
              <a:rPr lang="en-GB" dirty="0" smtClean="0"/>
              <a:t> library takes care of these differences.</a:t>
            </a:r>
          </a:p>
          <a:p>
            <a:r>
              <a:rPr lang="en-GB" dirty="0" err="1" smtClean="0"/>
              <a:t>jQuery</a:t>
            </a:r>
            <a:r>
              <a:rPr lang="en-GB" dirty="0" smtClean="0"/>
              <a:t> will be compatible with new browsers (probably)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jQuery</a:t>
            </a:r>
            <a:r>
              <a:rPr lang="en-GB" dirty="0" smtClean="0"/>
              <a:t> adds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jQuery</a:t>
            </a:r>
            <a:r>
              <a:rPr lang="en-GB" dirty="0" smtClean="0"/>
              <a:t> provides additional functions.</a:t>
            </a:r>
          </a:p>
          <a:p>
            <a:r>
              <a:rPr lang="en-GB" dirty="0" smtClean="0"/>
              <a:t>It provides the programmer with a large number of easy to use methods.</a:t>
            </a:r>
          </a:p>
          <a:p>
            <a:r>
              <a:rPr lang="en-GB" dirty="0" smtClean="0"/>
              <a:t>It allows you to write complex scripts in just a few lines.</a:t>
            </a:r>
          </a:p>
          <a:p>
            <a:r>
              <a:rPr lang="en-GB" dirty="0" smtClean="0"/>
              <a:t>It demands an unusual style of programming.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&lt;script </a:t>
            </a:r>
          </a:p>
          <a:p>
            <a:pPr marL="0" indent="0">
              <a:buNone/>
            </a:pPr>
            <a:r>
              <a:rPr lang="en-GB" sz="2000" dirty="0" smtClean="0"/>
              <a:t>  </a:t>
            </a:r>
            <a:r>
              <a:rPr lang="en-GB" sz="2000" dirty="0" err="1" smtClean="0"/>
              <a:t>src</a:t>
            </a:r>
            <a:r>
              <a:rPr lang="en-GB" sz="2000" dirty="0" smtClean="0"/>
              <a:t>="</a:t>
            </a:r>
            <a:r>
              <a:rPr lang="en-US" sz="2000" dirty="0"/>
              <a:t>https://</a:t>
            </a:r>
            <a:r>
              <a:rPr lang="en-US" sz="2000" dirty="0" err="1"/>
              <a:t>code.jquery.com</a:t>
            </a:r>
            <a:r>
              <a:rPr lang="en-US" sz="2000" dirty="0"/>
              <a:t>/</a:t>
            </a:r>
            <a:r>
              <a:rPr lang="en-US" sz="2000" dirty="0" err="1"/>
              <a:t>jquery.min.js</a:t>
            </a:r>
            <a:r>
              <a:rPr lang="en-GB" sz="2000" dirty="0" smtClean="0"/>
              <a:t>"&gt;</a:t>
            </a:r>
          </a:p>
          <a:p>
            <a:pPr marL="0" indent="0">
              <a:buNone/>
            </a:pPr>
            <a:r>
              <a:rPr lang="en-GB" sz="2000" dirty="0" smtClean="0"/>
              <a:t>&lt;/script&gt;</a:t>
            </a:r>
          </a:p>
          <a:p>
            <a:pPr marL="0" indent="0">
              <a:buNone/>
            </a:pPr>
            <a:r>
              <a:rPr lang="en-US" sz="1800" dirty="0" smtClean="0"/>
              <a:t>You can download the library from </a:t>
            </a:r>
            <a:r>
              <a:rPr lang="en-US" sz="1800" dirty="0" err="1" smtClean="0"/>
              <a:t>google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This means it may be your user’s cache.</a:t>
            </a:r>
          </a:p>
          <a:p>
            <a:pPr>
              <a:buNone/>
            </a:pPr>
            <a:r>
              <a:rPr lang="en-US" sz="3200" dirty="0" smtClean="0"/>
              <a:t> $(function(){alert(42)})</a:t>
            </a:r>
          </a:p>
          <a:p>
            <a:r>
              <a:rPr lang="en-US" sz="1800" dirty="0" smtClean="0"/>
              <a:t>This is the </a:t>
            </a:r>
            <a:r>
              <a:rPr lang="en-US" sz="1800" b="1" dirty="0" smtClean="0"/>
              <a:t>ready</a:t>
            </a:r>
            <a:r>
              <a:rPr lang="en-US" sz="1800" dirty="0" smtClean="0"/>
              <a:t> function.</a:t>
            </a:r>
          </a:p>
          <a:p>
            <a:r>
              <a:rPr lang="en-US" sz="1800" b="1" dirty="0" smtClean="0"/>
              <a:t>$</a:t>
            </a:r>
            <a:r>
              <a:rPr lang="en-US" sz="1800" dirty="0" smtClean="0"/>
              <a:t> takes a function as a parameter.</a:t>
            </a:r>
          </a:p>
          <a:p>
            <a:r>
              <a:rPr lang="en-US" sz="1800" dirty="0" smtClean="0"/>
              <a:t>The function is executed when the page has loaded.</a:t>
            </a:r>
          </a:p>
          <a:p>
            <a:r>
              <a:rPr lang="en-US" sz="1800" dirty="0" smtClean="0"/>
              <a:t>This is a useful time to set up the page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7924800" cy="2585323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&lt;head&gt;&lt;title&gt;Timetables&lt;/title&gt;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</a:t>
            </a:r>
            <a:r>
              <a:rPr lang="en-US" dirty="0"/>
              <a:t>'https://</a:t>
            </a:r>
            <a:r>
              <a:rPr lang="en-US" dirty="0" smtClean="0"/>
              <a:t>code.jquery.com/jquery.min.js</a:t>
            </a:r>
            <a:r>
              <a:rPr lang="en-US" dirty="0"/>
              <a:t>'&gt; </a:t>
            </a:r>
            <a:r>
              <a:rPr lang="en-US" dirty="0" smtClean="0"/>
              <a:t>&lt;/script&gt;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='</a:t>
            </a:r>
            <a:r>
              <a:rPr lang="en-US" dirty="0" err="1" smtClean="0"/>
              <a:t>hello.js</a:t>
            </a:r>
            <a:r>
              <a:rPr lang="en-US" dirty="0" smtClean="0"/>
              <a:t>'&gt;&lt;/script&gt;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&lt;div id='container'&gt;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419600"/>
            <a:ext cx="4419600" cy="1938992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// </a:t>
            </a:r>
            <a:r>
              <a:rPr lang="en-US" sz="2400" dirty="0" err="1" smtClean="0"/>
              <a:t>hello.js</a:t>
            </a:r>
            <a:endParaRPr lang="en-US" sz="2400" dirty="0" smtClean="0"/>
          </a:p>
          <a:p>
            <a:r>
              <a:rPr lang="en-US" sz="2400" dirty="0" smtClean="0"/>
              <a:t>$(function(){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alert("Hello</a:t>
            </a:r>
            <a:r>
              <a:rPr lang="en-US" sz="2400" dirty="0" smtClean="0"/>
              <a:t> world");</a:t>
            </a:r>
          </a:p>
          <a:p>
            <a:r>
              <a:rPr lang="en-US" sz="2400" dirty="0" smtClean="0"/>
              <a:t>});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1556792"/>
            <a:ext cx="3600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The HTML page – home.html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4077072"/>
            <a:ext cx="35283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The JavaScript page – hello.js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Anonymous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This statement:</a:t>
            </a:r>
          </a:p>
          <a:p>
            <a:pPr lvl="1"/>
            <a:r>
              <a:rPr lang="en-GB" sz="1800" dirty="0" smtClean="0"/>
              <a:t>Creates a function.</a:t>
            </a:r>
          </a:p>
          <a:p>
            <a:pPr lvl="1"/>
            <a:r>
              <a:rPr lang="en-GB" sz="1800" dirty="0" smtClean="0"/>
              <a:t>Sends that function to the ready function.</a:t>
            </a:r>
          </a:p>
          <a:p>
            <a:r>
              <a:rPr lang="en-GB" sz="2400" dirty="0" smtClean="0"/>
              <a:t>The Anonymous Function will execute when the page is ready.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3933056"/>
            <a:ext cx="4752528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$(</a:t>
            </a:r>
          </a:p>
          <a:p>
            <a:r>
              <a:rPr lang="en-US" sz="2800" b="1" dirty="0" smtClean="0"/>
              <a:t>  function(){</a:t>
            </a:r>
          </a:p>
          <a:p>
            <a:r>
              <a:rPr lang="en-US" sz="2800" b="1" dirty="0" smtClean="0"/>
              <a:t>    alert("Hello world");</a:t>
            </a:r>
          </a:p>
          <a:p>
            <a:r>
              <a:rPr lang="en-US" sz="2800" b="1" dirty="0" smtClean="0"/>
              <a:t>  }</a:t>
            </a:r>
          </a:p>
          <a:p>
            <a:r>
              <a:rPr lang="en-US" sz="28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Content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909194"/>
          </a:xfrm>
        </p:spPr>
        <p:txBody>
          <a:bodyPr/>
          <a:lstStyle/>
          <a:p>
            <a:r>
              <a:rPr lang="en-GB" sz="2400" dirty="0" smtClean="0"/>
              <a:t>You can create content using the </a:t>
            </a:r>
            <a:r>
              <a:rPr lang="en-GB" sz="2400" b="1" dirty="0" smtClean="0"/>
              <a:t>$</a:t>
            </a:r>
            <a:r>
              <a:rPr lang="en-GB" sz="2400" dirty="0" smtClean="0"/>
              <a:t> function.</a:t>
            </a:r>
          </a:p>
          <a:p>
            <a:r>
              <a:rPr lang="en-GB" sz="2400" dirty="0" smtClean="0"/>
              <a:t>You can add the content to your page using the </a:t>
            </a:r>
            <a:r>
              <a:rPr lang="en-GB" sz="2400" b="1" dirty="0" smtClean="0"/>
              <a:t>append</a:t>
            </a:r>
            <a:r>
              <a:rPr lang="en-GB" sz="2400" dirty="0" smtClean="0"/>
              <a:t> method.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717032"/>
            <a:ext cx="5976664" cy="176087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GB" sz="2400" dirty="0" smtClean="0"/>
              <a:t>$(function(){</a:t>
            </a:r>
          </a:p>
          <a:p>
            <a:r>
              <a:rPr lang="en-GB" sz="2400" dirty="0" smtClean="0"/>
              <a:t>  </a:t>
            </a:r>
            <a:r>
              <a:rPr lang="en-GB" sz="2400" dirty="0" err="1" smtClean="0"/>
              <a:t>var</a:t>
            </a:r>
            <a:r>
              <a:rPr lang="en-GB" sz="2400" dirty="0" smtClean="0"/>
              <a:t> </a:t>
            </a:r>
            <a:r>
              <a:rPr lang="en-GB" sz="2400" dirty="0" err="1" smtClean="0"/>
              <a:t>msg</a:t>
            </a:r>
            <a:r>
              <a:rPr lang="en-GB" sz="2400" dirty="0" smtClean="0"/>
              <a:t> = $('&lt;div&gt;Hello World&lt;/div&gt;');</a:t>
            </a:r>
          </a:p>
          <a:p>
            <a:r>
              <a:rPr lang="en-GB" sz="2400" dirty="0" smtClean="0"/>
              <a:t>  $('body').append(</a:t>
            </a:r>
            <a:r>
              <a:rPr lang="en-GB" sz="2400" dirty="0" err="1" smtClean="0"/>
              <a:t>msg</a:t>
            </a:r>
            <a:r>
              <a:rPr lang="en-GB" sz="2400" dirty="0" smtClean="0"/>
              <a:t>);</a:t>
            </a:r>
          </a:p>
          <a:p>
            <a:r>
              <a:rPr lang="en-GB" sz="2400" dirty="0" smtClean="0"/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rtual PAthways 13-3-09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/>
      </a:spPr>
      <a:bodyPr wrap="square" lIns="216000" tIns="140400" bIns="140400" rtlCol="0">
        <a:spAutoFit/>
      </a:bodyPr>
      <a:lstStyle>
        <a:defPPr>
          <a:defRPr sz="2400" dirty="0" smtClean="0"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L03 jQuery</Template>
  <TotalTime>13046</TotalTime>
  <Words>1230</Words>
  <Application>Microsoft Office PowerPoint</Application>
  <PresentationFormat>On-screen Show (4:3)</PresentationFormat>
  <Paragraphs>230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Virtual PAthways 13-3-09</vt:lpstr>
      <vt:lpstr>1_Default Design</vt:lpstr>
      <vt:lpstr>Custom Design</vt:lpstr>
      <vt:lpstr>jQuery Andrew Cumming</vt:lpstr>
      <vt:lpstr>Lecture Plan</vt:lpstr>
      <vt:lpstr>jQuery – What and Why</vt:lpstr>
      <vt:lpstr>JavaScript is unavoidable</vt:lpstr>
      <vt:lpstr>jQuery adds functionality</vt:lpstr>
      <vt:lpstr>Preliminaries</vt:lpstr>
      <vt:lpstr>Example</vt:lpstr>
      <vt:lpstr>The Anonymous Function</vt:lpstr>
      <vt:lpstr>Creating Content</vt:lpstr>
      <vt:lpstr>Creating Content and Changing it</vt:lpstr>
      <vt:lpstr>Some Useful jQuery functions</vt:lpstr>
      <vt:lpstr>Creating structures</vt:lpstr>
      <vt:lpstr>Adding another country</vt:lpstr>
      <vt:lpstr>Examples of use</vt:lpstr>
      <vt:lpstr>Self Test</vt:lpstr>
      <vt:lpstr>Self Test</vt:lpstr>
      <vt:lpstr>Self Test</vt:lpstr>
      <vt:lpstr>Selecting existing items</vt:lpstr>
      <vt:lpstr>Select items with items</vt:lpstr>
      <vt:lpstr>Selecting Existing Items</vt:lpstr>
      <vt:lpstr>Combining terms</vt:lpstr>
      <vt:lpstr>Data Structures</vt:lpstr>
      <vt:lpstr>Data Structures used to create elements</vt:lpstr>
      <vt:lpstr>More to learn</vt:lpstr>
      <vt:lpstr>Summary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Andrew</dc:creator>
  <cp:lastModifiedBy>Andrew Cumming</cp:lastModifiedBy>
  <cp:revision>713</cp:revision>
  <dcterms:created xsi:type="dcterms:W3CDTF">2011-11-27T17:20:18Z</dcterms:created>
  <dcterms:modified xsi:type="dcterms:W3CDTF">2018-01-29T23:20:06Z</dcterms:modified>
</cp:coreProperties>
</file>