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9" r:id="rId3"/>
    <p:sldId id="261" r:id="rId4"/>
    <p:sldId id="262" r:id="rId5"/>
    <p:sldId id="263" r:id="rId6"/>
    <p:sldId id="264" r:id="rId7"/>
    <p:sldId id="267" r:id="rId8"/>
    <p:sldId id="265" r:id="rId9"/>
    <p:sldId id="266" r:id="rId10"/>
    <p:sldId id="258" r:id="rId11"/>
    <p:sldId id="259"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6D80BFB-17C4-4CA9-8D3A-9259B3CD5D8E}" type="datetimeFigureOut">
              <a:rPr lang="es-MX" smtClean="0"/>
              <a:t>22/11/2022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52CC212-9436-4809-BC8D-3033C3334AB8}"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791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6D80BFB-17C4-4CA9-8D3A-9259B3CD5D8E}" type="datetimeFigureOut">
              <a:rPr lang="es-MX" smtClean="0"/>
              <a:t>22/11/2022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52CC212-9436-4809-BC8D-3033C3334AB8}" type="slidenum">
              <a:rPr lang="es-MX" smtClean="0"/>
              <a:t>‹Nº›</a:t>
            </a:fld>
            <a:endParaRPr lang="es-MX"/>
          </a:p>
        </p:txBody>
      </p:sp>
    </p:spTree>
    <p:extLst>
      <p:ext uri="{BB962C8B-B14F-4D97-AF65-F5344CB8AC3E}">
        <p14:creationId xmlns:p14="http://schemas.microsoft.com/office/powerpoint/2010/main" val="130846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6D80BFB-17C4-4CA9-8D3A-9259B3CD5D8E}" type="datetimeFigureOut">
              <a:rPr lang="es-MX" smtClean="0"/>
              <a:t>22/11/2022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52CC212-9436-4809-BC8D-3033C3334AB8}" type="slidenum">
              <a:rPr lang="es-MX" smtClean="0"/>
              <a:t>‹Nº›</a:t>
            </a:fld>
            <a:endParaRPr lang="es-MX"/>
          </a:p>
        </p:txBody>
      </p:sp>
    </p:spTree>
    <p:extLst>
      <p:ext uri="{BB962C8B-B14F-4D97-AF65-F5344CB8AC3E}">
        <p14:creationId xmlns:p14="http://schemas.microsoft.com/office/powerpoint/2010/main" val="131252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6D80BFB-17C4-4CA9-8D3A-9259B3CD5D8E}" type="datetimeFigureOut">
              <a:rPr lang="es-MX" smtClean="0"/>
              <a:t>22/11/2022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52CC212-9436-4809-BC8D-3033C3334AB8}" type="slidenum">
              <a:rPr lang="es-MX" smtClean="0"/>
              <a:t>‹Nº›</a:t>
            </a:fld>
            <a:endParaRPr lang="es-MX"/>
          </a:p>
        </p:txBody>
      </p:sp>
    </p:spTree>
    <p:extLst>
      <p:ext uri="{BB962C8B-B14F-4D97-AF65-F5344CB8AC3E}">
        <p14:creationId xmlns:p14="http://schemas.microsoft.com/office/powerpoint/2010/main" val="49778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6D80BFB-17C4-4CA9-8D3A-9259B3CD5D8E}" type="datetimeFigureOut">
              <a:rPr lang="es-MX" smtClean="0"/>
              <a:t>22/11/2022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52CC212-9436-4809-BC8D-3033C3334AB8}"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1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6D80BFB-17C4-4CA9-8D3A-9259B3CD5D8E}" type="datetimeFigureOut">
              <a:rPr lang="es-MX" smtClean="0"/>
              <a:t>22/11/2022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52CC212-9436-4809-BC8D-3033C3334AB8}" type="slidenum">
              <a:rPr lang="es-MX" smtClean="0"/>
              <a:t>‹Nº›</a:t>
            </a:fld>
            <a:endParaRPr lang="es-MX"/>
          </a:p>
        </p:txBody>
      </p:sp>
    </p:spTree>
    <p:extLst>
      <p:ext uri="{BB962C8B-B14F-4D97-AF65-F5344CB8AC3E}">
        <p14:creationId xmlns:p14="http://schemas.microsoft.com/office/powerpoint/2010/main" val="235175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6D80BFB-17C4-4CA9-8D3A-9259B3CD5D8E}" type="datetimeFigureOut">
              <a:rPr lang="es-MX" smtClean="0"/>
              <a:t>22/11/2022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52CC212-9436-4809-BC8D-3033C3334AB8}" type="slidenum">
              <a:rPr lang="es-MX" smtClean="0"/>
              <a:t>‹Nº›</a:t>
            </a:fld>
            <a:endParaRPr lang="es-MX"/>
          </a:p>
        </p:txBody>
      </p:sp>
    </p:spTree>
    <p:extLst>
      <p:ext uri="{BB962C8B-B14F-4D97-AF65-F5344CB8AC3E}">
        <p14:creationId xmlns:p14="http://schemas.microsoft.com/office/powerpoint/2010/main" val="401348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6D80BFB-17C4-4CA9-8D3A-9259B3CD5D8E}" type="datetimeFigureOut">
              <a:rPr lang="es-MX" smtClean="0"/>
              <a:t>22/11/2022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52CC212-9436-4809-BC8D-3033C3334AB8}" type="slidenum">
              <a:rPr lang="es-MX" smtClean="0"/>
              <a:t>‹Nº›</a:t>
            </a:fld>
            <a:endParaRPr lang="es-MX"/>
          </a:p>
        </p:txBody>
      </p:sp>
    </p:spTree>
    <p:extLst>
      <p:ext uri="{BB962C8B-B14F-4D97-AF65-F5344CB8AC3E}">
        <p14:creationId xmlns:p14="http://schemas.microsoft.com/office/powerpoint/2010/main" val="386842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D80BFB-17C4-4CA9-8D3A-9259B3CD5D8E}" type="datetimeFigureOut">
              <a:rPr lang="es-MX" smtClean="0"/>
              <a:t>22/11/2022</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352CC212-9436-4809-BC8D-3033C3334AB8}" type="slidenum">
              <a:rPr lang="es-MX" smtClean="0"/>
              <a:t>‹Nº›</a:t>
            </a:fld>
            <a:endParaRPr lang="es-MX"/>
          </a:p>
        </p:txBody>
      </p:sp>
    </p:spTree>
    <p:extLst>
      <p:ext uri="{BB962C8B-B14F-4D97-AF65-F5344CB8AC3E}">
        <p14:creationId xmlns:p14="http://schemas.microsoft.com/office/powerpoint/2010/main" val="2119266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D80BFB-17C4-4CA9-8D3A-9259B3CD5D8E}" type="datetimeFigureOut">
              <a:rPr lang="es-MX" smtClean="0"/>
              <a:t>22/11/2022</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52CC212-9436-4809-BC8D-3033C3334AB8}" type="slidenum">
              <a:rPr lang="es-MX" smtClean="0"/>
              <a:t>‹Nº›</a:t>
            </a:fld>
            <a:endParaRPr lang="es-MX"/>
          </a:p>
        </p:txBody>
      </p:sp>
    </p:spTree>
    <p:extLst>
      <p:ext uri="{BB962C8B-B14F-4D97-AF65-F5344CB8AC3E}">
        <p14:creationId xmlns:p14="http://schemas.microsoft.com/office/powerpoint/2010/main" val="2160365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6D80BFB-17C4-4CA9-8D3A-9259B3CD5D8E}" type="datetimeFigureOut">
              <a:rPr lang="es-MX" smtClean="0"/>
              <a:t>22/11/2022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52CC212-9436-4809-BC8D-3033C3334AB8}" type="slidenum">
              <a:rPr lang="es-MX" smtClean="0"/>
              <a:t>‹Nº›</a:t>
            </a:fld>
            <a:endParaRPr lang="es-MX"/>
          </a:p>
        </p:txBody>
      </p:sp>
    </p:spTree>
    <p:extLst>
      <p:ext uri="{BB962C8B-B14F-4D97-AF65-F5344CB8AC3E}">
        <p14:creationId xmlns:p14="http://schemas.microsoft.com/office/powerpoint/2010/main" val="1543400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6D80BFB-17C4-4CA9-8D3A-9259B3CD5D8E}" type="datetimeFigureOut">
              <a:rPr lang="es-MX" smtClean="0"/>
              <a:t>22/11/2022</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52CC212-9436-4809-BC8D-3033C3334AB8}"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210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7686" y="1951065"/>
            <a:ext cx="7056120" cy="4161759"/>
          </a:xfrm>
          <a:prstGeom prst="rect">
            <a:avLst/>
          </a:prstGeom>
        </p:spPr>
        <p:txBody>
          <a:bodyPr vert="horz" wrap="square" lIns="0" tIns="16933" rIns="0" bIns="0" rtlCol="0" anchor="ctr">
            <a:spAutoFit/>
          </a:bodyPr>
          <a:lstStyle/>
          <a:p>
            <a:pPr marL="16933">
              <a:lnSpc>
                <a:spcPct val="100000"/>
              </a:lnSpc>
              <a:spcBef>
                <a:spcPts val="133"/>
              </a:spcBef>
            </a:pPr>
            <a:r>
              <a:rPr lang="es-MX" sz="4800" spc="7" dirty="0"/>
              <a:t>(MLFLOW )</a:t>
            </a:r>
            <a:br>
              <a:rPr lang="es-MX" sz="4800" spc="7" dirty="0"/>
            </a:br>
            <a:r>
              <a:rPr lang="es-MX" sz="4800" spc="7" dirty="0"/>
              <a:t>MACHINE LEARNING MONITORING</a:t>
            </a:r>
            <a:br>
              <a:rPr lang="es-MX" sz="4800" spc="7" dirty="0"/>
            </a:br>
            <a:br>
              <a:rPr lang="es-MX" sz="2400" spc="7" dirty="0"/>
            </a:br>
            <a:r>
              <a:rPr lang="es-MX" sz="2400" spc="7" dirty="0"/>
              <a:t>Ing. Napoleón Alcides Perez Arteaga</a:t>
            </a:r>
            <a:br>
              <a:rPr lang="es-MX" sz="4000" spc="7" dirty="0"/>
            </a:br>
            <a:endParaRPr sz="6933" dirty="0"/>
          </a:p>
        </p:txBody>
      </p:sp>
      <p:sp>
        <p:nvSpPr>
          <p:cNvPr id="4" name="object 4"/>
          <p:cNvSpPr/>
          <p:nvPr/>
        </p:nvSpPr>
        <p:spPr>
          <a:xfrm>
            <a:off x="0" y="1"/>
            <a:ext cx="12192000" cy="212513"/>
          </a:xfrm>
          <a:custGeom>
            <a:avLst/>
            <a:gdLst/>
            <a:ahLst/>
            <a:cxnLst/>
            <a:rect l="l" t="t" r="r" b="b"/>
            <a:pathLst>
              <a:path w="9144000" h="159385">
                <a:moveTo>
                  <a:pt x="9143999" y="159299"/>
                </a:moveTo>
                <a:lnTo>
                  <a:pt x="0" y="159299"/>
                </a:lnTo>
                <a:lnTo>
                  <a:pt x="0" y="0"/>
                </a:lnTo>
                <a:lnTo>
                  <a:pt x="9143999" y="0"/>
                </a:lnTo>
                <a:lnTo>
                  <a:pt x="9143999" y="159299"/>
                </a:lnTo>
                <a:close/>
              </a:path>
            </a:pathLst>
          </a:custGeom>
          <a:solidFill>
            <a:srgbClr val="009688"/>
          </a:solidFill>
        </p:spPr>
        <p:txBody>
          <a:bodyPr wrap="square" lIns="0" tIns="0" rIns="0" bIns="0" rtlCol="0"/>
          <a:lstStyle/>
          <a:p>
            <a:endParaRPr sz="2400"/>
          </a:p>
        </p:txBody>
      </p:sp>
      <p:pic>
        <p:nvPicPr>
          <p:cNvPr id="1028" name="Picture 4">
            <a:extLst>
              <a:ext uri="{FF2B5EF4-FFF2-40B4-BE49-F238E27FC236}">
                <a16:creationId xmlns:a16="http://schemas.microsoft.com/office/drawing/2014/main" id="{EAE9AE92-03D1-2EF6-7B62-667865007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593" y="3343818"/>
            <a:ext cx="2593588" cy="259358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ensorFlow - Wikipedia">
            <a:extLst>
              <a:ext uri="{FF2B5EF4-FFF2-40B4-BE49-F238E27FC236}">
                <a16:creationId xmlns:a16="http://schemas.microsoft.com/office/drawing/2014/main" id="{8389A8C6-1280-1551-20EE-8292B1BE9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2037" y="350321"/>
            <a:ext cx="3568700"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40408B-A51F-A6A4-CF9E-0E6F53F74ACE}"/>
              </a:ext>
            </a:extLst>
          </p:cNvPr>
          <p:cNvSpPr>
            <a:spLocks noGrp="1"/>
          </p:cNvSpPr>
          <p:nvPr>
            <p:ph type="title"/>
          </p:nvPr>
        </p:nvSpPr>
        <p:spPr/>
        <p:txBody>
          <a:bodyPr/>
          <a:lstStyle/>
          <a:p>
            <a:r>
              <a:rPr lang="es-MX" dirty="0"/>
              <a:t>Proyectos de </a:t>
            </a:r>
            <a:r>
              <a:rPr lang="es-MX" dirty="0" err="1"/>
              <a:t>mlflow</a:t>
            </a:r>
            <a:endParaRPr lang="es-MX" dirty="0"/>
          </a:p>
        </p:txBody>
      </p:sp>
      <p:sp>
        <p:nvSpPr>
          <p:cNvPr id="3" name="Marcador de contenido 2">
            <a:extLst>
              <a:ext uri="{FF2B5EF4-FFF2-40B4-BE49-F238E27FC236}">
                <a16:creationId xmlns:a16="http://schemas.microsoft.com/office/drawing/2014/main" id="{AF8A9045-B9A2-2319-B118-F07D338805F6}"/>
              </a:ext>
            </a:extLst>
          </p:cNvPr>
          <p:cNvSpPr>
            <a:spLocks noGrp="1"/>
          </p:cNvSpPr>
          <p:nvPr>
            <p:ph idx="1"/>
          </p:nvPr>
        </p:nvSpPr>
        <p:spPr/>
        <p:txBody>
          <a:bodyPr/>
          <a:lstStyle/>
          <a:p>
            <a:r>
              <a:rPr lang="es-MX" dirty="0"/>
              <a:t>Proyectos de </a:t>
            </a:r>
            <a:r>
              <a:rPr lang="es-MX" dirty="0" err="1"/>
              <a:t>MLflow</a:t>
            </a:r>
            <a:endParaRPr lang="es-MX" dirty="0"/>
          </a:p>
          <a:p>
            <a:r>
              <a:rPr lang="es-MX" dirty="0"/>
              <a:t>Empaquete el código de ciencia de datos en un formato para reproducir ejecuciones en cualquier plataforma</a:t>
            </a:r>
          </a:p>
          <a:p>
            <a:endParaRPr lang="es-MX" dirty="0"/>
          </a:p>
          <a:p>
            <a:endParaRPr lang="es-MX" dirty="0"/>
          </a:p>
        </p:txBody>
      </p:sp>
      <p:pic>
        <p:nvPicPr>
          <p:cNvPr id="5" name="Imagen 4">
            <a:extLst>
              <a:ext uri="{FF2B5EF4-FFF2-40B4-BE49-F238E27FC236}">
                <a16:creationId xmlns:a16="http://schemas.microsoft.com/office/drawing/2014/main" id="{CE1CD137-ECF7-F70E-C0BC-B5A9BAC19078}"/>
              </a:ext>
            </a:extLst>
          </p:cNvPr>
          <p:cNvPicPr>
            <a:picLocks noChangeAspect="1"/>
          </p:cNvPicPr>
          <p:nvPr/>
        </p:nvPicPr>
        <p:blipFill>
          <a:blip r:embed="rId2"/>
          <a:stretch>
            <a:fillRect/>
          </a:stretch>
        </p:blipFill>
        <p:spPr>
          <a:xfrm>
            <a:off x="2921364" y="3060130"/>
            <a:ext cx="7605419" cy="3238781"/>
          </a:xfrm>
          <a:prstGeom prst="rect">
            <a:avLst/>
          </a:prstGeom>
        </p:spPr>
      </p:pic>
    </p:spTree>
    <p:extLst>
      <p:ext uri="{BB962C8B-B14F-4D97-AF65-F5344CB8AC3E}">
        <p14:creationId xmlns:p14="http://schemas.microsoft.com/office/powerpoint/2010/main" val="2531399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6DD20-6735-B297-06E8-22C095A8BD83}"/>
              </a:ext>
            </a:extLst>
          </p:cNvPr>
          <p:cNvSpPr>
            <a:spLocks noGrp="1"/>
          </p:cNvSpPr>
          <p:nvPr>
            <p:ph type="title"/>
          </p:nvPr>
        </p:nvSpPr>
        <p:spPr/>
        <p:txBody>
          <a:bodyPr/>
          <a:lstStyle/>
          <a:p>
            <a:r>
              <a:rPr lang="es-MX" dirty="0"/>
              <a:t>Modelos de </a:t>
            </a:r>
            <a:r>
              <a:rPr lang="es-MX" dirty="0" err="1"/>
              <a:t>mflow</a:t>
            </a:r>
            <a:r>
              <a:rPr lang="es-MX" dirty="0"/>
              <a:t> </a:t>
            </a:r>
            <a:r>
              <a:rPr lang="es-MX" dirty="0" err="1"/>
              <a:t>sklearn</a:t>
            </a:r>
            <a:r>
              <a:rPr lang="es-MX" dirty="0"/>
              <a:t> ejemplo</a:t>
            </a:r>
          </a:p>
        </p:txBody>
      </p:sp>
      <p:sp>
        <p:nvSpPr>
          <p:cNvPr id="3" name="Marcador de contenido 2">
            <a:extLst>
              <a:ext uri="{FF2B5EF4-FFF2-40B4-BE49-F238E27FC236}">
                <a16:creationId xmlns:a16="http://schemas.microsoft.com/office/drawing/2014/main" id="{0A581193-A962-6DA9-795D-ED8BA52CC39A}"/>
              </a:ext>
            </a:extLst>
          </p:cNvPr>
          <p:cNvSpPr>
            <a:spLocks noGrp="1"/>
          </p:cNvSpPr>
          <p:nvPr>
            <p:ph idx="1"/>
          </p:nvPr>
        </p:nvSpPr>
        <p:spPr/>
        <p:txBody>
          <a:bodyPr/>
          <a:lstStyle/>
          <a:p>
            <a:r>
              <a:rPr lang="es-MX" dirty="0"/>
              <a:t>Implemente modelos de aprendizaje automático en diversos entornos de servicio</a:t>
            </a:r>
          </a:p>
        </p:txBody>
      </p:sp>
      <p:pic>
        <p:nvPicPr>
          <p:cNvPr id="5" name="Imagen 4">
            <a:extLst>
              <a:ext uri="{FF2B5EF4-FFF2-40B4-BE49-F238E27FC236}">
                <a16:creationId xmlns:a16="http://schemas.microsoft.com/office/drawing/2014/main" id="{D18EEB70-9B41-ADF3-E1A0-C809C948CF79}"/>
              </a:ext>
            </a:extLst>
          </p:cNvPr>
          <p:cNvPicPr>
            <a:picLocks noChangeAspect="1"/>
          </p:cNvPicPr>
          <p:nvPr/>
        </p:nvPicPr>
        <p:blipFill>
          <a:blip r:embed="rId2"/>
          <a:stretch>
            <a:fillRect/>
          </a:stretch>
        </p:blipFill>
        <p:spPr>
          <a:xfrm>
            <a:off x="1187821" y="3429000"/>
            <a:ext cx="7414903" cy="2240474"/>
          </a:xfrm>
          <a:prstGeom prst="rect">
            <a:avLst/>
          </a:prstGeom>
        </p:spPr>
      </p:pic>
    </p:spTree>
    <p:extLst>
      <p:ext uri="{BB962C8B-B14F-4D97-AF65-F5344CB8AC3E}">
        <p14:creationId xmlns:p14="http://schemas.microsoft.com/office/powerpoint/2010/main" val="1162998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2E07A-2005-69B1-8ED8-F58A57B3496C}"/>
              </a:ext>
            </a:extLst>
          </p:cNvPr>
          <p:cNvSpPr>
            <a:spLocks noGrp="1"/>
          </p:cNvSpPr>
          <p:nvPr>
            <p:ph type="title"/>
          </p:nvPr>
        </p:nvSpPr>
        <p:spPr/>
        <p:txBody>
          <a:bodyPr/>
          <a:lstStyle/>
          <a:p>
            <a:r>
              <a:rPr lang="es-MX" dirty="0"/>
              <a:t>Registro de modelos</a:t>
            </a:r>
          </a:p>
        </p:txBody>
      </p:sp>
      <p:sp>
        <p:nvSpPr>
          <p:cNvPr id="3" name="Marcador de contenido 2">
            <a:extLst>
              <a:ext uri="{FF2B5EF4-FFF2-40B4-BE49-F238E27FC236}">
                <a16:creationId xmlns:a16="http://schemas.microsoft.com/office/drawing/2014/main" id="{3F272266-94DE-5812-4812-7BDD6FC8BF88}"/>
              </a:ext>
            </a:extLst>
          </p:cNvPr>
          <p:cNvSpPr>
            <a:spLocks noGrp="1"/>
          </p:cNvSpPr>
          <p:nvPr>
            <p:ph idx="1"/>
          </p:nvPr>
        </p:nvSpPr>
        <p:spPr/>
        <p:txBody>
          <a:bodyPr/>
          <a:lstStyle/>
          <a:p>
            <a:pPr marL="0" indent="0" algn="l">
              <a:buNone/>
            </a:pPr>
            <a:r>
              <a:rPr lang="es-MX" b="0" i="0" dirty="0">
                <a:solidFill>
                  <a:srgbClr val="666666"/>
                </a:solidFill>
                <a:effectLst/>
                <a:latin typeface="San Francisco"/>
              </a:rPr>
              <a:t>Almacene, anote, descubra y administre modelos en un repositorio central</a:t>
            </a:r>
          </a:p>
          <a:p>
            <a:endParaRPr lang="es-MX" dirty="0"/>
          </a:p>
        </p:txBody>
      </p:sp>
      <p:pic>
        <p:nvPicPr>
          <p:cNvPr id="5" name="Imagen 4">
            <a:extLst>
              <a:ext uri="{FF2B5EF4-FFF2-40B4-BE49-F238E27FC236}">
                <a16:creationId xmlns:a16="http://schemas.microsoft.com/office/drawing/2014/main" id="{69CD81AF-968A-5378-FD2C-EB4203AE8768}"/>
              </a:ext>
            </a:extLst>
          </p:cNvPr>
          <p:cNvPicPr>
            <a:picLocks noChangeAspect="1"/>
          </p:cNvPicPr>
          <p:nvPr/>
        </p:nvPicPr>
        <p:blipFill>
          <a:blip r:embed="rId2"/>
          <a:stretch>
            <a:fillRect/>
          </a:stretch>
        </p:blipFill>
        <p:spPr>
          <a:xfrm>
            <a:off x="3066471" y="2473131"/>
            <a:ext cx="4719115" cy="3743468"/>
          </a:xfrm>
          <a:prstGeom prst="rect">
            <a:avLst/>
          </a:prstGeom>
        </p:spPr>
      </p:pic>
    </p:spTree>
    <p:extLst>
      <p:ext uri="{BB962C8B-B14F-4D97-AF65-F5344CB8AC3E}">
        <p14:creationId xmlns:p14="http://schemas.microsoft.com/office/powerpoint/2010/main" val="4106959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45D20-6DE3-6707-B44B-D68E34A30844}"/>
              </a:ext>
            </a:extLst>
          </p:cNvPr>
          <p:cNvSpPr>
            <a:spLocks noGrp="1"/>
          </p:cNvSpPr>
          <p:nvPr>
            <p:ph type="title"/>
          </p:nvPr>
        </p:nvSpPr>
        <p:spPr/>
        <p:txBody>
          <a:bodyPr/>
          <a:lstStyle/>
          <a:p>
            <a:endParaRPr lang="es-MX"/>
          </a:p>
        </p:txBody>
      </p:sp>
      <p:pic>
        <p:nvPicPr>
          <p:cNvPr id="5122" name="Picture 2" descr="Componentes de MLflow">
            <a:extLst>
              <a:ext uri="{FF2B5EF4-FFF2-40B4-BE49-F238E27FC236}">
                <a16:creationId xmlns:a16="http://schemas.microsoft.com/office/drawing/2014/main" id="{FED10D43-E20E-D7E2-97CD-FB95B72390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3352" y="365125"/>
            <a:ext cx="870924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55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C5D2F-488A-1EC0-A1AF-301DB99F8012}"/>
              </a:ext>
            </a:extLst>
          </p:cNvPr>
          <p:cNvSpPr>
            <a:spLocks noGrp="1"/>
          </p:cNvSpPr>
          <p:nvPr>
            <p:ph type="title"/>
          </p:nvPr>
        </p:nvSpPr>
        <p:spPr/>
        <p:txBody>
          <a:bodyPr/>
          <a:lstStyle/>
          <a:p>
            <a:r>
              <a:rPr lang="es-MX" dirty="0"/>
              <a:t>Integraciones</a:t>
            </a:r>
          </a:p>
        </p:txBody>
      </p:sp>
      <p:pic>
        <p:nvPicPr>
          <p:cNvPr id="5" name="Marcador de contenido 4">
            <a:extLst>
              <a:ext uri="{FF2B5EF4-FFF2-40B4-BE49-F238E27FC236}">
                <a16:creationId xmlns:a16="http://schemas.microsoft.com/office/drawing/2014/main" id="{3171A18F-7433-60EF-E87F-6EA5D8731305}"/>
              </a:ext>
            </a:extLst>
          </p:cNvPr>
          <p:cNvPicPr>
            <a:picLocks noGrp="1" noChangeAspect="1"/>
          </p:cNvPicPr>
          <p:nvPr>
            <p:ph idx="1"/>
          </p:nvPr>
        </p:nvPicPr>
        <p:blipFill>
          <a:blip r:embed="rId2"/>
          <a:stretch>
            <a:fillRect/>
          </a:stretch>
        </p:blipFill>
        <p:spPr>
          <a:xfrm>
            <a:off x="1507162" y="1773866"/>
            <a:ext cx="5934144" cy="4351338"/>
          </a:xfrm>
        </p:spPr>
      </p:pic>
    </p:spTree>
    <p:extLst>
      <p:ext uri="{BB962C8B-B14F-4D97-AF65-F5344CB8AC3E}">
        <p14:creationId xmlns:p14="http://schemas.microsoft.com/office/powerpoint/2010/main" val="2960505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35555-A92A-01D8-9C1B-FD086A6740D3}"/>
              </a:ext>
            </a:extLst>
          </p:cNvPr>
          <p:cNvSpPr>
            <a:spLocks noGrp="1"/>
          </p:cNvSpPr>
          <p:nvPr>
            <p:ph type="title"/>
          </p:nvPr>
        </p:nvSpPr>
        <p:spPr/>
        <p:txBody>
          <a:bodyPr/>
          <a:lstStyle/>
          <a:p>
            <a:r>
              <a:rPr lang="es-MX" dirty="0" err="1"/>
              <a:t>Caracteristicas</a:t>
            </a:r>
            <a:endParaRPr lang="es-MX" dirty="0"/>
          </a:p>
        </p:txBody>
      </p:sp>
      <p:sp>
        <p:nvSpPr>
          <p:cNvPr id="3" name="Marcador de contenido 2">
            <a:extLst>
              <a:ext uri="{FF2B5EF4-FFF2-40B4-BE49-F238E27FC236}">
                <a16:creationId xmlns:a16="http://schemas.microsoft.com/office/drawing/2014/main" id="{3F91ABA9-5699-C316-D49D-DB0BD397EEA6}"/>
              </a:ext>
            </a:extLst>
          </p:cNvPr>
          <p:cNvSpPr>
            <a:spLocks noGrp="1"/>
          </p:cNvSpPr>
          <p:nvPr>
            <p:ph idx="1"/>
          </p:nvPr>
        </p:nvSpPr>
        <p:spPr/>
        <p:txBody>
          <a:bodyPr>
            <a:normAutofit/>
          </a:bodyPr>
          <a:lstStyle/>
          <a:p>
            <a:pPr algn="l">
              <a:buFont typeface="+mj-lt"/>
              <a:buAutoNum type="arabicPeriod"/>
            </a:pPr>
            <a:r>
              <a:rPr lang="es-MX" b="1" i="0" dirty="0">
                <a:solidFill>
                  <a:srgbClr val="1B3139"/>
                </a:solidFill>
                <a:effectLst/>
                <a:latin typeface="DM Sans" panose="020B0604020202020204" pitchFamily="2" charset="0"/>
              </a:rPr>
              <a:t>Interfaz abierta:</a:t>
            </a:r>
            <a:r>
              <a:rPr lang="es-MX" b="0" i="0" dirty="0">
                <a:solidFill>
                  <a:srgbClr val="1B3139"/>
                </a:solidFill>
                <a:effectLst/>
                <a:latin typeface="DM Sans" panose="020B0604020202020204" pitchFamily="2" charset="0"/>
              </a:rPr>
              <a:t> </a:t>
            </a:r>
            <a:r>
              <a:rPr lang="es-MX" b="0" i="0" dirty="0" err="1">
                <a:solidFill>
                  <a:srgbClr val="1B3139"/>
                </a:solidFill>
                <a:effectLst/>
                <a:latin typeface="DM Sans" panose="020B0604020202020204" pitchFamily="2" charset="0"/>
              </a:rPr>
              <a:t>MLflow</a:t>
            </a:r>
            <a:r>
              <a:rPr lang="es-MX" b="0" i="0" dirty="0">
                <a:solidFill>
                  <a:srgbClr val="1B3139"/>
                </a:solidFill>
                <a:effectLst/>
                <a:latin typeface="DM Sans" panose="020B0604020202020204" pitchFamily="2" charset="0"/>
              </a:rPr>
              <a:t> está diseñado para funcionar con cualquier biblioteca, algoritmo, herramienta de implementación o lenguaje de ML. </a:t>
            </a:r>
          </a:p>
          <a:p>
            <a:pPr algn="l">
              <a:buFont typeface="+mj-lt"/>
              <a:buAutoNum type="arabicPeriod"/>
            </a:pPr>
            <a:endParaRPr lang="es-MX" dirty="0">
              <a:solidFill>
                <a:srgbClr val="1B3139"/>
              </a:solidFill>
              <a:latin typeface="DM Sans" panose="020B0604020202020204" pitchFamily="2" charset="0"/>
            </a:endParaRPr>
          </a:p>
          <a:p>
            <a:pPr algn="l">
              <a:buFont typeface="+mj-lt"/>
              <a:buAutoNum type="arabicPeriod"/>
            </a:pPr>
            <a:r>
              <a:rPr lang="es-MX" b="0" i="0" dirty="0">
                <a:solidFill>
                  <a:srgbClr val="1B3139"/>
                </a:solidFill>
                <a:effectLst/>
                <a:latin typeface="DM Sans" panose="020B0604020202020204" pitchFamily="2" charset="0"/>
              </a:rPr>
              <a:t>Se basa en API REST y formatos de datos simples (p. ej., un modelo se puede ver como una función lambda) que se puede usar desde una variedad de herramientas, en lugar de solo proporcionar un pequeño conjunto de funciones integradas. </a:t>
            </a:r>
            <a:br>
              <a:rPr lang="es-MX" dirty="0"/>
            </a:br>
            <a:endParaRPr lang="es-MX" dirty="0"/>
          </a:p>
        </p:txBody>
      </p:sp>
    </p:spTree>
    <p:extLst>
      <p:ext uri="{BB962C8B-B14F-4D97-AF65-F5344CB8AC3E}">
        <p14:creationId xmlns:p14="http://schemas.microsoft.com/office/powerpoint/2010/main" val="297289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296FD-820E-3855-6B4E-D47F87B1C5C2}"/>
              </a:ext>
            </a:extLst>
          </p:cNvPr>
          <p:cNvSpPr>
            <a:spLocks noGrp="1"/>
          </p:cNvSpPr>
          <p:nvPr>
            <p:ph type="title"/>
          </p:nvPr>
        </p:nvSpPr>
        <p:spPr/>
        <p:txBody>
          <a:bodyPr/>
          <a:lstStyle/>
          <a:p>
            <a:r>
              <a:rPr lang="es-MX" dirty="0"/>
              <a:t>CODIGO ABIERTIO</a:t>
            </a:r>
          </a:p>
        </p:txBody>
      </p:sp>
      <p:sp>
        <p:nvSpPr>
          <p:cNvPr id="3" name="Marcador de contenido 2">
            <a:extLst>
              <a:ext uri="{FF2B5EF4-FFF2-40B4-BE49-F238E27FC236}">
                <a16:creationId xmlns:a16="http://schemas.microsoft.com/office/drawing/2014/main" id="{157B59BD-4BF1-6879-8ED6-68FB3B202CDC}"/>
              </a:ext>
            </a:extLst>
          </p:cNvPr>
          <p:cNvSpPr>
            <a:spLocks noGrp="1"/>
          </p:cNvSpPr>
          <p:nvPr>
            <p:ph idx="1"/>
          </p:nvPr>
        </p:nvSpPr>
        <p:spPr/>
        <p:txBody>
          <a:bodyPr/>
          <a:lstStyle/>
          <a:p>
            <a:r>
              <a:rPr lang="es-MX" b="1" i="0" dirty="0">
                <a:solidFill>
                  <a:srgbClr val="1B3139"/>
                </a:solidFill>
                <a:effectLst/>
                <a:latin typeface="DM Sans" pitchFamily="2" charset="0"/>
              </a:rPr>
              <a:t>3.Código abierto:</a:t>
            </a:r>
            <a:r>
              <a:rPr lang="es-MX" b="0" i="0" dirty="0">
                <a:solidFill>
                  <a:srgbClr val="1B3139"/>
                </a:solidFill>
                <a:effectLst/>
                <a:latin typeface="DM Sans" pitchFamily="2" charset="0"/>
              </a:rPr>
              <a:t> El formato abierto de </a:t>
            </a:r>
            <a:r>
              <a:rPr lang="es-MX" b="0" i="0" dirty="0" err="1">
                <a:solidFill>
                  <a:srgbClr val="1B3139"/>
                </a:solidFill>
                <a:effectLst/>
                <a:latin typeface="DM Sans" pitchFamily="2" charset="0"/>
              </a:rPr>
              <a:t>MLflow</a:t>
            </a:r>
            <a:r>
              <a:rPr lang="es-MX" b="0" i="0" dirty="0">
                <a:solidFill>
                  <a:srgbClr val="1B3139"/>
                </a:solidFill>
                <a:effectLst/>
                <a:latin typeface="DM Sans" pitchFamily="2" charset="0"/>
              </a:rPr>
              <a:t> hace que sea muy fácil compartir pasos y modelos de flujo de trabajo </a:t>
            </a:r>
            <a:r>
              <a:rPr lang="es-MX" b="0" i="1" dirty="0">
                <a:solidFill>
                  <a:srgbClr val="1B3139"/>
                </a:solidFill>
                <a:effectLst/>
                <a:latin typeface="DM Sans" pitchFamily="2" charset="0"/>
              </a:rPr>
              <a:t>entre</a:t>
            </a:r>
            <a:r>
              <a:rPr lang="es-MX" b="0" i="0" dirty="0">
                <a:solidFill>
                  <a:srgbClr val="1B3139"/>
                </a:solidFill>
                <a:effectLst/>
                <a:latin typeface="DM Sans" pitchFamily="2" charset="0"/>
              </a:rPr>
              <a:t> organizaciones si desea abrir su código fuente.</a:t>
            </a:r>
          </a:p>
          <a:p>
            <a:endParaRPr lang="es-MX" dirty="0"/>
          </a:p>
        </p:txBody>
      </p:sp>
    </p:spTree>
    <p:extLst>
      <p:ext uri="{BB962C8B-B14F-4D97-AF65-F5344CB8AC3E}">
        <p14:creationId xmlns:p14="http://schemas.microsoft.com/office/powerpoint/2010/main" val="28046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A72663-383A-13ED-96FB-964BF72CEB80}"/>
              </a:ext>
            </a:extLst>
          </p:cNvPr>
          <p:cNvSpPr>
            <a:spLocks noGrp="1"/>
          </p:cNvSpPr>
          <p:nvPr>
            <p:ph type="title"/>
          </p:nvPr>
        </p:nvSpPr>
        <p:spPr/>
        <p:txBody>
          <a:bodyPr/>
          <a:lstStyle/>
          <a:p>
            <a:r>
              <a:rPr lang="es-MX" dirty="0"/>
              <a:t>SEGUIMIENTO DE MODELOS</a:t>
            </a:r>
          </a:p>
        </p:txBody>
      </p:sp>
      <p:sp>
        <p:nvSpPr>
          <p:cNvPr id="3" name="Marcador de contenido 2">
            <a:extLst>
              <a:ext uri="{FF2B5EF4-FFF2-40B4-BE49-F238E27FC236}">
                <a16:creationId xmlns:a16="http://schemas.microsoft.com/office/drawing/2014/main" id="{D3CE6B4E-BE04-A31B-6522-99B802217DFC}"/>
              </a:ext>
            </a:extLst>
          </p:cNvPr>
          <p:cNvSpPr>
            <a:spLocks noGrp="1"/>
          </p:cNvSpPr>
          <p:nvPr>
            <p:ph idx="1"/>
          </p:nvPr>
        </p:nvSpPr>
        <p:spPr>
          <a:xfrm>
            <a:off x="1097280" y="1845734"/>
            <a:ext cx="4610793" cy="1987357"/>
          </a:xfrm>
        </p:spPr>
        <p:txBody>
          <a:bodyPr>
            <a:normAutofit fontScale="25000" lnSpcReduction="20000"/>
          </a:bodyPr>
          <a:lstStyle/>
          <a:p>
            <a:pPr algn="l"/>
            <a:r>
              <a:rPr lang="es-MX" sz="6000" b="1" i="0" dirty="0">
                <a:solidFill>
                  <a:srgbClr val="1B3139"/>
                </a:solidFill>
                <a:effectLst/>
                <a:latin typeface="DM Sans" pitchFamily="2" charset="0"/>
              </a:rPr>
              <a:t>Seguimiento de flujo de aprendizaje automático</a:t>
            </a:r>
          </a:p>
          <a:p>
            <a:pPr algn="l"/>
            <a:r>
              <a:rPr lang="es-MX" sz="6000" b="1" dirty="0">
                <a:solidFill>
                  <a:srgbClr val="1B3139"/>
                </a:solidFill>
                <a:latin typeface="DM Sans" pitchFamily="2" charset="0"/>
              </a:rPr>
              <a:t>\</a:t>
            </a:r>
            <a:endParaRPr lang="es-MX" sz="6000" b="1" i="0" dirty="0">
              <a:solidFill>
                <a:srgbClr val="1B3139"/>
              </a:solidFill>
              <a:effectLst/>
              <a:latin typeface="DM Sans" pitchFamily="2" charset="0"/>
            </a:endParaRPr>
          </a:p>
          <a:p>
            <a:pPr algn="l"/>
            <a:r>
              <a:rPr lang="es-MX" sz="6000" b="0" i="0" dirty="0" err="1">
                <a:solidFill>
                  <a:srgbClr val="1B3139"/>
                </a:solidFill>
                <a:effectLst/>
                <a:latin typeface="DM Sans" pitchFamily="2" charset="0"/>
              </a:rPr>
              <a:t>MLflow</a:t>
            </a:r>
            <a:r>
              <a:rPr lang="es-MX" sz="6000" b="0" i="0" dirty="0">
                <a:solidFill>
                  <a:srgbClr val="1B3139"/>
                </a:solidFill>
                <a:effectLst/>
                <a:latin typeface="DM Sans" pitchFamily="2" charset="0"/>
              </a:rPr>
              <a:t> Tracking es una API y una interfaz de usuario para registrar parámetros, versiones de código, métricas y archivos de salida al ejecutar su código de aprendizaje automático para visualizarlos más tarde. Con unas pocas líneas de código simples, puede rastrear parámetros, métricas y artefactos:</a:t>
            </a:r>
          </a:p>
          <a:p>
            <a:endParaRPr lang="es-MX" dirty="0"/>
          </a:p>
        </p:txBody>
      </p:sp>
      <p:pic>
        <p:nvPicPr>
          <p:cNvPr id="5" name="Imagen 4">
            <a:extLst>
              <a:ext uri="{FF2B5EF4-FFF2-40B4-BE49-F238E27FC236}">
                <a16:creationId xmlns:a16="http://schemas.microsoft.com/office/drawing/2014/main" id="{A0F8A033-E963-EA24-5694-96D719CE1CE9}"/>
              </a:ext>
            </a:extLst>
          </p:cNvPr>
          <p:cNvPicPr>
            <a:picLocks noChangeAspect="1"/>
          </p:cNvPicPr>
          <p:nvPr/>
        </p:nvPicPr>
        <p:blipFill>
          <a:blip r:embed="rId2"/>
          <a:stretch>
            <a:fillRect/>
          </a:stretch>
        </p:blipFill>
        <p:spPr>
          <a:xfrm>
            <a:off x="6302815" y="1736088"/>
            <a:ext cx="4610793" cy="4356270"/>
          </a:xfrm>
          <a:prstGeom prst="rect">
            <a:avLst/>
          </a:prstGeom>
        </p:spPr>
      </p:pic>
    </p:spTree>
    <p:extLst>
      <p:ext uri="{BB962C8B-B14F-4D97-AF65-F5344CB8AC3E}">
        <p14:creationId xmlns:p14="http://schemas.microsoft.com/office/powerpoint/2010/main" val="32407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CEC122-42A2-9165-801A-8030F6BDA15B}"/>
              </a:ext>
            </a:extLst>
          </p:cNvPr>
          <p:cNvSpPr>
            <a:spLocks noGrp="1"/>
          </p:cNvSpPr>
          <p:nvPr>
            <p:ph type="title"/>
          </p:nvPr>
        </p:nvSpPr>
        <p:spPr/>
        <p:txBody>
          <a:bodyPr/>
          <a:lstStyle/>
          <a:p>
            <a:r>
              <a:rPr lang="es-MX" dirty="0"/>
              <a:t>Modelos de </a:t>
            </a:r>
            <a:r>
              <a:rPr lang="es-MX" dirty="0" err="1"/>
              <a:t>MLflow</a:t>
            </a:r>
            <a:br>
              <a:rPr lang="es-MX" dirty="0"/>
            </a:br>
            <a:endParaRPr lang="es-MX" dirty="0"/>
          </a:p>
        </p:txBody>
      </p:sp>
      <p:sp>
        <p:nvSpPr>
          <p:cNvPr id="3" name="Marcador de contenido 2">
            <a:extLst>
              <a:ext uri="{FF2B5EF4-FFF2-40B4-BE49-F238E27FC236}">
                <a16:creationId xmlns:a16="http://schemas.microsoft.com/office/drawing/2014/main" id="{288FE933-50A8-049D-2B48-678858E9D4F6}"/>
              </a:ext>
            </a:extLst>
          </p:cNvPr>
          <p:cNvSpPr>
            <a:spLocks noGrp="1"/>
          </p:cNvSpPr>
          <p:nvPr>
            <p:ph idx="1"/>
          </p:nvPr>
        </p:nvSpPr>
        <p:spPr>
          <a:xfrm>
            <a:off x="838200" y="1825625"/>
            <a:ext cx="7770962" cy="2979288"/>
          </a:xfrm>
        </p:spPr>
        <p:txBody>
          <a:bodyPr>
            <a:normAutofit/>
          </a:bodyPr>
          <a:lstStyle/>
          <a:p>
            <a:pPr marL="0" indent="0">
              <a:buNone/>
            </a:pPr>
            <a:r>
              <a:rPr lang="es-MX" dirty="0"/>
              <a:t>Cada modelo de </a:t>
            </a:r>
            <a:r>
              <a:rPr lang="es-MX" dirty="0" err="1"/>
              <a:t>MLflow</a:t>
            </a:r>
            <a:r>
              <a:rPr lang="es-MX" dirty="0"/>
              <a:t> se guarda como un directorio que contiene archivos arbitrarios y un </a:t>
            </a:r>
            <a:r>
              <a:rPr lang="es-MX" dirty="0" err="1"/>
              <a:t>MLmodelarchivo</a:t>
            </a:r>
            <a:r>
              <a:rPr lang="es-MX" dirty="0"/>
              <a:t> descriptor que enumera los sabores en los que se puede usar.</a:t>
            </a:r>
          </a:p>
        </p:txBody>
      </p:sp>
      <p:pic>
        <p:nvPicPr>
          <p:cNvPr id="6" name="Imagen 5">
            <a:extLst>
              <a:ext uri="{FF2B5EF4-FFF2-40B4-BE49-F238E27FC236}">
                <a16:creationId xmlns:a16="http://schemas.microsoft.com/office/drawing/2014/main" id="{7BF49E7E-D920-ADC2-83CC-D656C7F8BA92}"/>
              </a:ext>
            </a:extLst>
          </p:cNvPr>
          <p:cNvPicPr>
            <a:picLocks noChangeAspect="1"/>
          </p:cNvPicPr>
          <p:nvPr/>
        </p:nvPicPr>
        <p:blipFill>
          <a:blip r:embed="rId2"/>
          <a:stretch>
            <a:fillRect/>
          </a:stretch>
        </p:blipFill>
        <p:spPr>
          <a:xfrm>
            <a:off x="3505175" y="3859951"/>
            <a:ext cx="6904318" cy="1889924"/>
          </a:xfrm>
          <a:prstGeom prst="rect">
            <a:avLst/>
          </a:prstGeom>
        </p:spPr>
      </p:pic>
    </p:spTree>
    <p:extLst>
      <p:ext uri="{BB962C8B-B14F-4D97-AF65-F5344CB8AC3E}">
        <p14:creationId xmlns:p14="http://schemas.microsoft.com/office/powerpoint/2010/main" val="178797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0A9834-64BA-0779-55F5-4ED98D5C28F6}"/>
              </a:ext>
            </a:extLst>
          </p:cNvPr>
          <p:cNvSpPr>
            <a:spLocks noGrp="1"/>
          </p:cNvSpPr>
          <p:nvPr>
            <p:ph type="title"/>
          </p:nvPr>
        </p:nvSpPr>
        <p:spPr/>
        <p:txBody>
          <a:bodyPr/>
          <a:lstStyle/>
          <a:p>
            <a:r>
              <a:rPr lang="es-MX" dirty="0"/>
              <a:t>Seguimiento de modelos</a:t>
            </a:r>
          </a:p>
        </p:txBody>
      </p:sp>
      <p:pic>
        <p:nvPicPr>
          <p:cNvPr id="2050" name="Picture 2" descr="Interfaz de usuario de seguimiento de MLflow">
            <a:extLst>
              <a:ext uri="{FF2B5EF4-FFF2-40B4-BE49-F238E27FC236}">
                <a16:creationId xmlns:a16="http://schemas.microsoft.com/office/drawing/2014/main" id="{24E957AE-BC66-E232-09C8-38F1BA4A59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44310" y="1892445"/>
            <a:ext cx="7503380"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071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769062-605D-23D8-3794-DF495E5B76B0}"/>
              </a:ext>
            </a:extLst>
          </p:cNvPr>
          <p:cNvSpPr>
            <a:spLocks noGrp="1"/>
          </p:cNvSpPr>
          <p:nvPr>
            <p:ph type="title"/>
          </p:nvPr>
        </p:nvSpPr>
        <p:spPr/>
        <p:txBody>
          <a:bodyPr/>
          <a:lstStyle/>
          <a:p>
            <a:r>
              <a:rPr lang="es-MX" dirty="0"/>
              <a:t>Proyectos de </a:t>
            </a:r>
            <a:r>
              <a:rPr lang="es-MX" dirty="0" err="1"/>
              <a:t>MLflow</a:t>
            </a:r>
            <a:br>
              <a:rPr lang="es-MX" dirty="0"/>
            </a:br>
            <a:endParaRPr lang="es-MX" dirty="0"/>
          </a:p>
        </p:txBody>
      </p:sp>
      <p:sp>
        <p:nvSpPr>
          <p:cNvPr id="3" name="Marcador de contenido 2">
            <a:extLst>
              <a:ext uri="{FF2B5EF4-FFF2-40B4-BE49-F238E27FC236}">
                <a16:creationId xmlns:a16="http://schemas.microsoft.com/office/drawing/2014/main" id="{5FF12638-9317-B33B-D1E3-E10EA47912D0}"/>
              </a:ext>
            </a:extLst>
          </p:cNvPr>
          <p:cNvSpPr>
            <a:spLocks noGrp="1"/>
          </p:cNvSpPr>
          <p:nvPr>
            <p:ph idx="1"/>
          </p:nvPr>
        </p:nvSpPr>
        <p:spPr/>
        <p:txBody>
          <a:bodyPr/>
          <a:lstStyle/>
          <a:p>
            <a:r>
              <a:rPr lang="es-MX" dirty="0"/>
              <a:t>Los proyectos de </a:t>
            </a:r>
            <a:r>
              <a:rPr lang="es-MX" dirty="0" err="1"/>
              <a:t>MLflow</a:t>
            </a:r>
            <a:r>
              <a:rPr lang="es-MX" dirty="0"/>
              <a:t> proporcionan un formato estándar para empaquetar código de ciencia de datos reutilizable. Cada proyecto es simplemente un directorio con código o un repositorio Git y utiliza un archivo descriptor para especificar sus dependencias y cómo ejecutar el código. Un proyecto </a:t>
            </a:r>
            <a:r>
              <a:rPr lang="es-MX" dirty="0" err="1"/>
              <a:t>MLflow</a:t>
            </a:r>
            <a:r>
              <a:rPr lang="es-MX" dirty="0"/>
              <a:t> se define mediante un archivo YAML simple llamado </a:t>
            </a:r>
            <a:r>
              <a:rPr lang="es-MX" dirty="0" err="1"/>
              <a:t>MLproject</a:t>
            </a:r>
            <a:r>
              <a:rPr lang="es-MX" dirty="0"/>
              <a:t>.</a:t>
            </a:r>
          </a:p>
          <a:p>
            <a:endParaRPr lang="es-MX" dirty="0"/>
          </a:p>
          <a:p>
            <a:r>
              <a:rPr lang="es-MX" dirty="0" err="1"/>
              <a:t>name</a:t>
            </a:r>
            <a:r>
              <a:rPr lang="es-MX" dirty="0"/>
              <a:t>: </a:t>
            </a:r>
            <a:r>
              <a:rPr lang="es-MX" dirty="0" err="1"/>
              <a:t>My</a:t>
            </a:r>
            <a:r>
              <a:rPr lang="es-MX" dirty="0"/>
              <a:t> Project</a:t>
            </a:r>
          </a:p>
        </p:txBody>
      </p:sp>
      <p:pic>
        <p:nvPicPr>
          <p:cNvPr id="6" name="Imagen 5">
            <a:extLst>
              <a:ext uri="{FF2B5EF4-FFF2-40B4-BE49-F238E27FC236}">
                <a16:creationId xmlns:a16="http://schemas.microsoft.com/office/drawing/2014/main" id="{BAB57AC9-C593-7734-DF34-3AF86EF59434}"/>
              </a:ext>
            </a:extLst>
          </p:cNvPr>
          <p:cNvPicPr>
            <a:picLocks noChangeAspect="1"/>
          </p:cNvPicPr>
          <p:nvPr/>
        </p:nvPicPr>
        <p:blipFill>
          <a:blip r:embed="rId2"/>
          <a:stretch>
            <a:fillRect/>
          </a:stretch>
        </p:blipFill>
        <p:spPr>
          <a:xfrm>
            <a:off x="4704375" y="3429000"/>
            <a:ext cx="5906012" cy="2202371"/>
          </a:xfrm>
          <a:prstGeom prst="rect">
            <a:avLst/>
          </a:prstGeom>
        </p:spPr>
      </p:pic>
    </p:spTree>
    <p:extLst>
      <p:ext uri="{BB962C8B-B14F-4D97-AF65-F5344CB8AC3E}">
        <p14:creationId xmlns:p14="http://schemas.microsoft.com/office/powerpoint/2010/main" val="1833873471"/>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TotalTime>
  <Words>335</Words>
  <Application>Microsoft Office PowerPoint</Application>
  <PresentationFormat>Panorámica</PresentationFormat>
  <Paragraphs>26</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Calibri Light</vt:lpstr>
      <vt:lpstr>DM Sans</vt:lpstr>
      <vt:lpstr>San Francisco</vt:lpstr>
      <vt:lpstr>Retrospección</vt:lpstr>
      <vt:lpstr>(MLFLOW ) MACHINE LEARNING MONITORING  Ing. Napoleón Alcides Perez Arteaga </vt:lpstr>
      <vt:lpstr>Presentación de PowerPoint</vt:lpstr>
      <vt:lpstr>Integraciones</vt:lpstr>
      <vt:lpstr>Caracteristicas</vt:lpstr>
      <vt:lpstr>CODIGO ABIERTIO</vt:lpstr>
      <vt:lpstr>SEGUIMIENTO DE MODELOS</vt:lpstr>
      <vt:lpstr>Modelos de MLflow </vt:lpstr>
      <vt:lpstr>Seguimiento de modelos</vt:lpstr>
      <vt:lpstr>Proyectos de MLflow </vt:lpstr>
      <vt:lpstr>Proyectos de mlflow</vt:lpstr>
      <vt:lpstr>Modelos de mflow sklearn ejemplo</vt:lpstr>
      <vt:lpstr>Registro de modelos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(MLFLOW ) MACHINE LEARNING MONITORING </dc:title>
  <dc:creator>Napoleon Perez</dc:creator>
  <cp:lastModifiedBy>Napoleón Alcides Pérez Arteaga</cp:lastModifiedBy>
  <cp:revision>2</cp:revision>
  <dcterms:created xsi:type="dcterms:W3CDTF">2022-11-23T04:46:33Z</dcterms:created>
  <dcterms:modified xsi:type="dcterms:W3CDTF">2022-11-23T05:04:50Z</dcterms:modified>
</cp:coreProperties>
</file>