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08" y="-708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7E94-8626-4C8D-B358-3FAAFA5C32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8FDE-201C-4355-91C2-C0B5DB6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8FDE-201C-4355-91C2-C0B5DB675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905001"/>
            <a:ext cx="10033516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4572000"/>
            <a:ext cx="8594366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E232-D95D-40EF-BC95-E39C9DC007D2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9B9C-3177-411B-8A77-1BDB3027BCA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3" y="274639"/>
            <a:ext cx="2331019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D57-1499-48AC-9210-95506E76511D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5486400"/>
            <a:ext cx="10187650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852863"/>
            <a:ext cx="816067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339A-8FAC-4BD2-8218-B3972D9C0D4C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536192"/>
            <a:ext cx="4864735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222" y="1536192"/>
            <a:ext cx="4864735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10B1-05AF-4DFF-A556-4BD978CE95C6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486473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48647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222" y="1535113"/>
            <a:ext cx="486473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222" y="2174875"/>
            <a:ext cx="48647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4C2D-D1DE-4139-ADFA-B6886F317BB3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4868-53BD-4EE6-B6F4-64EF35580734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FC0-B53D-498F-B709-0384424A09D3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6" y="5495544"/>
            <a:ext cx="10337562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4" y="6096000"/>
            <a:ext cx="10337564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AAA-7922-4384-A615-DCB11C825377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5395" y="381000"/>
            <a:ext cx="10337562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41" y="5495278"/>
            <a:ext cx="10337562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497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341" y="6096000"/>
            <a:ext cx="10337562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260-BF4C-4E36-B796-455A26181498}" type="datetime1">
              <a:rPr lang="en-US" smtClean="0"/>
              <a:t>12/2/2020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1348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13486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49700" y="0"/>
            <a:ext cx="9121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49700" y="5486400"/>
            <a:ext cx="912138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7575" y="5648960"/>
            <a:ext cx="72971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321551-BA61-4B5E-B380-167E3D8348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81497" y="3988403"/>
            <a:ext cx="2367281" cy="486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45938" y="1585563"/>
            <a:ext cx="2438399" cy="486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3723ED-EE2A-495A-8ED9-6DC4E36322BE}" type="datetime1">
              <a:rPr lang="en-US" smtClean="0"/>
              <a:t>12/2/2020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19" y="914400"/>
            <a:ext cx="8814316" cy="1450975"/>
          </a:xfrm>
        </p:spPr>
        <p:txBody>
          <a:bodyPr/>
          <a:lstStyle/>
          <a:p>
            <a:pPr algn="ctr"/>
            <a:r>
              <a:rPr lang="en-US" sz="2800" dirty="0" err="1"/>
              <a:t>OpenCL</a:t>
            </a:r>
            <a:r>
              <a:rPr lang="en-US" sz="2800" dirty="0"/>
              <a:t>-based Hardware-Software Co-design </a:t>
            </a:r>
            <a:r>
              <a:rPr lang="en-US" sz="2800" dirty="0" smtClean="0"/>
              <a:t>Methodology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for Image Processing Implementation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dirty="0"/>
              <a:t>Heterogeneous FPGA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7119" y="3809999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By </a:t>
            </a:r>
          </a:p>
          <a:p>
            <a:pPr algn="ctr"/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Sayed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Omid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Ayat</a:t>
            </a:r>
            <a:r>
              <a:rPr lang="en-US" sz="2200" dirty="0" smtClean="0">
                <a:latin typeface="+mj-lt"/>
              </a:rPr>
              <a:t>, </a:t>
            </a:r>
          </a:p>
          <a:p>
            <a:pPr algn="ctr"/>
            <a:r>
              <a:rPr lang="en-US" sz="2200" dirty="0" smtClean="0">
                <a:latin typeface="+mj-lt"/>
              </a:rPr>
              <a:t>Mohamed Khalil-Hani, </a:t>
            </a:r>
          </a:p>
          <a:p>
            <a:pPr algn="ctr"/>
            <a:r>
              <a:rPr lang="en-US" sz="2200" dirty="0" err="1" smtClean="0">
                <a:latin typeface="+mj-lt"/>
              </a:rPr>
              <a:t>Rabia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Bakhteri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 smtClean="0">
                <a:latin typeface="+mj-lt"/>
              </a:rPr>
              <a:t>VeCAD</a:t>
            </a:r>
            <a:r>
              <a:rPr lang="en-US" sz="1400" dirty="0" smtClean="0">
                <a:latin typeface="+mj-lt"/>
              </a:rPr>
              <a:t> Research Laboratory,</a:t>
            </a:r>
          </a:p>
          <a:p>
            <a:pPr algn="ctr"/>
            <a:r>
              <a:rPr lang="en-US" sz="1400" dirty="0" smtClean="0">
                <a:latin typeface="+mj-lt"/>
              </a:rPr>
              <a:t>Faculty Of Electrical Engineering, </a:t>
            </a:r>
          </a:p>
          <a:p>
            <a:pPr algn="ctr"/>
            <a:r>
              <a:rPr lang="en-US" sz="1400" dirty="0" err="1" smtClean="0">
                <a:latin typeface="+mj-lt"/>
              </a:rPr>
              <a:t>Universiti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Teknologi</a:t>
            </a:r>
            <a:r>
              <a:rPr lang="en-US" sz="1400" dirty="0" smtClean="0">
                <a:latin typeface="+mj-lt"/>
              </a:rPr>
              <a:t> Malaysia</a:t>
            </a:r>
          </a:p>
          <a:p>
            <a:pPr algn="ctr"/>
            <a:r>
              <a:rPr lang="en-US" sz="1400" dirty="0" smtClean="0">
                <a:latin typeface="+mj-lt"/>
              </a:rPr>
              <a:t>November 29, 2015</a:t>
            </a:r>
            <a:endParaRPr lang="en-US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19" y="4994939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+mj-lt"/>
              </a:rPr>
              <a:t>Ναπολέων Παπουτσάκης </a:t>
            </a:r>
          </a:p>
          <a:p>
            <a:r>
              <a:rPr lang="el-GR" dirty="0">
                <a:latin typeface="+mj-lt"/>
              </a:rPr>
              <a:t> ΑΕΜ : 9170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A83-BF9D-4C3E-B4FB-E24FD8AC1583}" type="datetime1">
              <a:rPr lang="en-US" smtClean="0"/>
              <a:t>12/2/2020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>C. FPGA Design Using HDL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Memory access pattern analysis → current row of pixel will be reused.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sz="1200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Small amount of memory was included for caching rows of pixels.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sz="1200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Row buffer is designed by making use of reconfigurable FIFO.</a:t>
            </a:r>
          </a:p>
          <a:p>
            <a:pPr>
              <a:buClr>
                <a:schemeClr val="tx1"/>
              </a:buClr>
            </a:pPr>
            <a:endParaRPr lang="en-US" sz="1100" dirty="0" smtClean="0"/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Length of FIFO is adjustable → support different size of input images.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274638"/>
            <a:ext cx="10134865" cy="1143000"/>
          </a:xfrm>
        </p:spPr>
        <p:txBody>
          <a:bodyPr/>
          <a:lstStyle/>
          <a:p>
            <a:pPr algn="ctr"/>
            <a:r>
              <a:rPr lang="en-US" sz="2800" u="sng" dirty="0" smtClean="0"/>
              <a:t>Experimental Results – GPUs </a:t>
            </a:r>
            <a:r>
              <a:rPr lang="en-US" sz="2800" u="sng" dirty="0" err="1" smtClean="0"/>
              <a:t>vs</a:t>
            </a:r>
            <a:r>
              <a:rPr lang="en-US" sz="2800" u="sng" dirty="0" smtClean="0"/>
              <a:t> CPUs </a:t>
            </a:r>
            <a:r>
              <a:rPr lang="en-US" sz="2800" u="sng" dirty="0" err="1" smtClean="0"/>
              <a:t>vs</a:t>
            </a:r>
            <a:r>
              <a:rPr lang="en-US" sz="2800" u="sng" dirty="0" smtClean="0"/>
              <a:t> FPGA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/>
              <a:t> Graphs in figure 8 shown that optimizations are more noticeable when input image size gets bigger.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Speedups </a:t>
            </a:r>
            <a:r>
              <a:rPr lang="en-US" dirty="0"/>
              <a:t>are compared to </a:t>
            </a:r>
            <a:r>
              <a:rPr lang="en-US" dirty="0" smtClean="0"/>
              <a:t>sequential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execution on Intel Core </a:t>
            </a:r>
            <a:r>
              <a:rPr lang="en-US" dirty="0" smtClean="0"/>
              <a:t>I5(Table I).</a:t>
            </a:r>
          </a:p>
          <a:p>
            <a:pPr>
              <a:buClrTx/>
            </a:pPr>
            <a:r>
              <a:rPr lang="en-US" dirty="0" smtClean="0"/>
              <a:t>Increasing </a:t>
            </a:r>
            <a:r>
              <a:rPr lang="en-US" dirty="0"/>
              <a:t>kernel </a:t>
            </a:r>
            <a:r>
              <a:rPr lang="en-US" dirty="0" smtClean="0"/>
              <a:t>size from 3×3 </a:t>
            </a:r>
            <a:r>
              <a:rPr lang="en-US" dirty="0"/>
              <a:t>to </a:t>
            </a:r>
            <a:r>
              <a:rPr lang="en-US" dirty="0" smtClean="0"/>
              <a:t>5×5 results</a:t>
            </a:r>
          </a:p>
          <a:p>
            <a:pPr marL="11430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in only 11.3% increase in computation time </a:t>
            </a:r>
            <a:endParaRPr lang="en-US" dirty="0" smtClean="0"/>
          </a:p>
          <a:p>
            <a:pPr marL="114300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for FPGA(Table IV).</a:t>
            </a:r>
          </a:p>
          <a:p>
            <a:pPr marL="114300" indent="0">
              <a:buClrTx/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19" y="2362200"/>
            <a:ext cx="4952206" cy="416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9" y="4561278"/>
            <a:ext cx="3810000" cy="205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>
                <a:solidFill>
                  <a:srgbClr val="000000"/>
                </a:solidFill>
              </a:rPr>
              <a:t>Experimental Results – </a:t>
            </a:r>
            <a:r>
              <a:rPr lang="en-US" sz="2800" u="sng" dirty="0" smtClean="0">
                <a:solidFill>
                  <a:srgbClr val="000000"/>
                </a:solidFill>
              </a:rPr>
              <a:t>FPGA Altera SDK </a:t>
            </a:r>
            <a:r>
              <a:rPr lang="en-US" sz="2800" u="sng" dirty="0" err="1" smtClean="0">
                <a:solidFill>
                  <a:srgbClr val="000000"/>
                </a:solidFill>
              </a:rPr>
              <a:t>vs</a:t>
            </a:r>
            <a:r>
              <a:rPr lang="en-US" sz="2800" u="sng" dirty="0" smtClean="0">
                <a:solidFill>
                  <a:srgbClr val="000000"/>
                </a:solidFill>
              </a:rPr>
              <a:t> 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295400"/>
            <a:ext cx="10134865" cy="5105400"/>
          </a:xfrm>
        </p:spPr>
        <p:txBody>
          <a:bodyPr/>
          <a:lstStyle/>
          <a:p>
            <a:pPr>
              <a:buClrTx/>
            </a:pPr>
            <a:r>
              <a:rPr lang="en-US" dirty="0" smtClean="0"/>
              <a:t>Best </a:t>
            </a:r>
            <a:r>
              <a:rPr lang="en-US" dirty="0"/>
              <a:t>FPGA design is the hand crafted HDL </a:t>
            </a:r>
            <a:r>
              <a:rPr lang="en-US" dirty="0" smtClean="0"/>
              <a:t>implementation.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u="sng" dirty="0" smtClean="0"/>
              <a:t>However </a:t>
            </a:r>
            <a:r>
              <a:rPr lang="en-US" dirty="0" smtClean="0"/>
              <a:t>, it </a:t>
            </a:r>
            <a:r>
              <a:rPr lang="en-US" dirty="0"/>
              <a:t>has extremely longer development time for such a small </a:t>
            </a:r>
            <a:r>
              <a:rPr lang="en-US" dirty="0" smtClean="0"/>
              <a:t>design.</a:t>
            </a:r>
          </a:p>
          <a:p>
            <a:pPr>
              <a:buClrTx/>
            </a:pPr>
            <a:r>
              <a:rPr lang="en-US" dirty="0"/>
              <a:t>Between single work-item and </a:t>
            </a:r>
            <a:r>
              <a:rPr lang="en-US" dirty="0" err="1"/>
              <a:t>NDrange</a:t>
            </a:r>
            <a:r>
              <a:rPr lang="en-US" dirty="0"/>
              <a:t> methods, the former </a:t>
            </a:r>
            <a:r>
              <a:rPr lang="en-US" dirty="0" smtClean="0"/>
              <a:t>is better.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19" y="2895600"/>
            <a:ext cx="4953000" cy="257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8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>
                <a:solidFill>
                  <a:srgbClr val="0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Portability of </a:t>
            </a:r>
            <a:r>
              <a:rPr lang="en-US" dirty="0" err="1" smtClean="0"/>
              <a:t>OpenCL</a:t>
            </a:r>
            <a:r>
              <a:rPr lang="en-US" dirty="0" smtClean="0"/>
              <a:t> implementation of </a:t>
            </a:r>
            <a:r>
              <a:rPr lang="en-US" dirty="0" err="1" smtClean="0"/>
              <a:t>Sobel</a:t>
            </a:r>
            <a:r>
              <a:rPr lang="en-US" dirty="0" smtClean="0"/>
              <a:t> algorithm was proved.</a:t>
            </a:r>
            <a:endParaRPr lang="en-US" dirty="0"/>
          </a:p>
          <a:p>
            <a:r>
              <a:rPr lang="en-US" dirty="0" smtClean="0"/>
              <a:t>Altera SDK is certainly the tool be used in future work.</a:t>
            </a:r>
          </a:p>
          <a:p>
            <a:r>
              <a:rPr lang="en-US" dirty="0" smtClean="0"/>
              <a:t>Improvement  with the provided kernel analysis is required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Investigation of the kernel code in a cycle-accurate simulation environment </a:t>
            </a:r>
            <a:r>
              <a:rPr lang="en-US" b="1" u="sng" dirty="0" smtClean="0"/>
              <a:t>before</a:t>
            </a:r>
            <a:r>
              <a:rPr lang="en-US" u="sng" dirty="0" smtClean="0"/>
              <a:t> </a:t>
            </a:r>
            <a:r>
              <a:rPr lang="en-US" dirty="0" smtClean="0"/>
              <a:t>hardware generation.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Conventional trial and error testing in real world design can result in large amount of time.</a:t>
            </a:r>
          </a:p>
          <a:p>
            <a:pPr marL="777240" lvl="2" indent="0">
              <a:buClrTx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777240" lvl="2" indent="0">
              <a:buClrTx/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u="sng" dirty="0" smtClean="0"/>
              <a:t>Question: </a:t>
            </a:r>
            <a:r>
              <a:rPr lang="en-US" dirty="0" smtClean="0"/>
              <a:t>Could performance of Altera SDK design compete the HDL’s one</a:t>
            </a:r>
            <a:r>
              <a:rPr lang="el-GR" dirty="0" smtClean="0"/>
              <a:t>,</a:t>
            </a:r>
            <a:r>
              <a:rPr lang="en-US" dirty="0" smtClean="0"/>
              <a:t> in future?</a:t>
            </a:r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914400"/>
            <a:ext cx="10134865" cy="944562"/>
          </a:xfrm>
        </p:spPr>
        <p:txBody>
          <a:bodyPr/>
          <a:lstStyle/>
          <a:p>
            <a:pPr algn="ctr"/>
            <a:r>
              <a:rPr lang="en-US" sz="2800" u="sng" dirty="0" smtClean="0"/>
              <a:t>Abstract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2057400"/>
            <a:ext cx="10134865" cy="28194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Implementation of  </a:t>
            </a:r>
            <a:r>
              <a:rPr lang="en-US" sz="2000" dirty="0" err="1" smtClean="0"/>
              <a:t>Sobel</a:t>
            </a:r>
            <a:r>
              <a:rPr lang="en-US" sz="2000" dirty="0" smtClean="0"/>
              <a:t> filter algorithm on Cyclone V FPGA board using </a:t>
            </a:r>
            <a:r>
              <a:rPr lang="en-US" sz="2000" dirty="0" err="1" smtClean="0"/>
              <a:t>OpenCL</a:t>
            </a:r>
            <a:r>
              <a:rPr lang="en-US" sz="2000" dirty="0" smtClean="0"/>
              <a:t> platform based on Altera SDK.</a:t>
            </a:r>
          </a:p>
          <a:p>
            <a:pPr>
              <a:buClrTx/>
            </a:pPr>
            <a:r>
              <a:rPr lang="en-US" sz="2000" dirty="0" smtClean="0"/>
              <a:t>Leveraging on platform’s portability, the code is benchmarked against that of GPU and multicore CPU.</a:t>
            </a:r>
          </a:p>
          <a:p>
            <a:pPr>
              <a:buClrTx/>
            </a:pPr>
            <a:r>
              <a:rPr lang="en-US" sz="2000" dirty="0" smtClean="0"/>
              <a:t>Optimization strategies for each platform.</a:t>
            </a:r>
          </a:p>
          <a:p>
            <a:pPr>
              <a:buClrTx/>
            </a:pPr>
            <a:r>
              <a:rPr lang="en-US" sz="2000" dirty="0" smtClean="0"/>
              <a:t>Experimental results about computation time for each platform.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F5EA-B5ED-42CD-83D4-9FC4914610A3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134865" cy="868362"/>
          </a:xfrm>
        </p:spPr>
        <p:txBody>
          <a:bodyPr/>
          <a:lstStyle/>
          <a:p>
            <a:pPr algn="ctr"/>
            <a:r>
              <a:rPr lang="en-US" sz="2800" u="sng" dirty="0" smtClean="0"/>
              <a:t>Why FPGAs ?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066800"/>
            <a:ext cx="10363200" cy="54864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dirty="0" smtClean="0"/>
              <a:t>Low area and power requirement.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 More suitable for portable or embedded computing than GPUs and Multicore CPUs.</a:t>
            </a:r>
          </a:p>
          <a:p>
            <a:pPr marL="114300" indent="0">
              <a:buClrTx/>
              <a:buNone/>
            </a:pPr>
            <a:endParaRPr lang="en-US" dirty="0" smtClean="0"/>
          </a:p>
          <a:p>
            <a:pPr>
              <a:buClrTx/>
              <a:buFont typeface="Wingdings" pitchFamily="2" charset="2"/>
              <a:buChar char="ü"/>
            </a:pPr>
            <a:r>
              <a:rPr lang="en-US" dirty="0" smtClean="0"/>
              <a:t>Inherent fine-grained parallelism.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/>
              <a:t>Image processing applications with data intensive algorithms</a:t>
            </a:r>
          </a:p>
          <a:p>
            <a:pPr marL="777240" lvl="2" indent="0">
              <a:buClrTx/>
              <a:buNone/>
            </a:pPr>
            <a:endParaRPr lang="en-US" dirty="0"/>
          </a:p>
          <a:p>
            <a:pPr>
              <a:buClrTx/>
              <a:buFont typeface="Wingdings" pitchFamily="2" charset="2"/>
              <a:buChar char="ü"/>
            </a:pPr>
            <a:endParaRPr lang="en-US" dirty="0" smtClean="0"/>
          </a:p>
          <a:p>
            <a:pPr marL="114300" indent="0" algn="ctr">
              <a:buClrTx/>
              <a:buNone/>
            </a:pPr>
            <a:r>
              <a:rPr lang="en-US" sz="2400" u="sng" dirty="0" smtClean="0">
                <a:latin typeface="+mj-lt"/>
              </a:rPr>
              <a:t>However…</a:t>
            </a:r>
          </a:p>
          <a:p>
            <a:pPr>
              <a:buClrTx/>
            </a:pPr>
            <a:r>
              <a:rPr lang="en-US" dirty="0" smtClean="0"/>
              <a:t>Designing of applications in FPGAs using low level HDL.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Error prone for complex algorithms → Affect time to market the application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HDL do not consider integration of the designed HW in a framework with IOs, HW/SW interfacing</a:t>
            </a:r>
          </a:p>
          <a:p>
            <a:pPr marL="114300" indent="0">
              <a:buClrTx/>
              <a:buNone/>
            </a:pPr>
            <a:endParaRPr lang="en-US" dirty="0" smtClean="0"/>
          </a:p>
          <a:p>
            <a:pPr marL="777240" lvl="2" indent="0">
              <a:buClrTx/>
              <a:buNone/>
            </a:pPr>
            <a:endParaRPr lang="en-US" dirty="0" smtClean="0"/>
          </a:p>
          <a:p>
            <a:pPr marL="777240" lvl="2" indent="0">
              <a:buClrTx/>
              <a:buNone/>
            </a:pPr>
            <a:endParaRPr lang="en-US" dirty="0"/>
          </a:p>
          <a:p>
            <a:pPr marL="777240" lvl="2" indent="0">
              <a:buClrTx/>
              <a:buNone/>
            </a:pPr>
            <a:endParaRPr lang="en-US" dirty="0" smtClean="0"/>
          </a:p>
          <a:p>
            <a:pPr marL="777240" lvl="2" indent="0">
              <a:buClrTx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/>
              <a:t/>
            </a:r>
            <a:br>
              <a:rPr lang="en-US" sz="2800" u="sng" dirty="0"/>
            </a:br>
            <a:r>
              <a:rPr lang="en-US" sz="2800" u="sng" dirty="0" err="1" smtClean="0"/>
              <a:t>OpenCL</a:t>
            </a:r>
            <a:r>
              <a:rPr lang="en-US" sz="2800" u="sng" dirty="0" smtClean="0"/>
              <a:t>  </a:t>
            </a:r>
            <a:r>
              <a:rPr lang="en-US" sz="2800" u="sng" dirty="0" err="1" smtClean="0"/>
              <a:t>ligthts</a:t>
            </a:r>
            <a:r>
              <a:rPr lang="en-US" sz="2800" u="sng" dirty="0" smtClean="0"/>
              <a:t> as a solution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 smtClean="0"/>
              <a:t>Programing model based on C/C++.</a:t>
            </a:r>
          </a:p>
          <a:p>
            <a:pPr marL="114300" indent="0">
              <a:buClrTx/>
              <a:buNone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Allowing faster application development.</a:t>
            </a:r>
          </a:p>
          <a:p>
            <a:pPr marL="114300" indent="0">
              <a:buClrTx/>
              <a:buNone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Code  can be re-targeted to other compute devices without modification.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/>
              <a:t>R</a:t>
            </a:r>
            <a:r>
              <a:rPr lang="en-US" sz="2800" u="sng" dirty="0" smtClean="0"/>
              <a:t>elated </a:t>
            </a:r>
            <a:r>
              <a:rPr lang="el-GR" sz="2800" u="sng" dirty="0" smtClean="0"/>
              <a:t>  </a:t>
            </a:r>
            <a:r>
              <a:rPr lang="en-US" sz="2800" u="sng" dirty="0" smtClean="0"/>
              <a:t>prior</a:t>
            </a:r>
            <a:r>
              <a:rPr lang="el-GR" sz="2800" u="sng" dirty="0" smtClean="0"/>
              <a:t> </a:t>
            </a:r>
            <a:r>
              <a:rPr lang="en-US" sz="2800" u="sng" dirty="0" smtClean="0"/>
              <a:t> work- Convolution as main benchmark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Tx/>
            </a:pPr>
            <a:r>
              <a:rPr lang="en-US" dirty="0" smtClean="0"/>
              <a:t>FPGAs outperform  multicore CPUs and GPUs when convolution kernel size is big.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GPUs trump others in case of smaller sizes- GPUs don’t have internal memory system.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OpenCL</a:t>
            </a:r>
            <a:r>
              <a:rPr lang="en-US" dirty="0"/>
              <a:t> efficiency have not been compared with hand crafted HDL design of the same application on </a:t>
            </a:r>
            <a:r>
              <a:rPr lang="en-US" dirty="0" smtClean="0"/>
              <a:t>FPGA. </a:t>
            </a:r>
          </a:p>
          <a:p>
            <a:pPr marL="114300" indent="0">
              <a:buClrTx/>
              <a:buNone/>
            </a:pPr>
            <a:endParaRPr lang="en-US" sz="1400" u="sng" dirty="0" smtClean="0">
              <a:latin typeface="+mj-lt"/>
            </a:endParaRPr>
          </a:p>
          <a:p>
            <a:pPr marL="114300" indent="0" algn="ctr">
              <a:buClrTx/>
              <a:buNone/>
            </a:pPr>
            <a:r>
              <a:rPr lang="en-US" sz="2800" u="sng" dirty="0" smtClean="0">
                <a:latin typeface="+mj-lt"/>
              </a:rPr>
              <a:t>Background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 err="1"/>
              <a:t>Sobel</a:t>
            </a:r>
            <a:r>
              <a:rPr lang="en-US" dirty="0"/>
              <a:t> </a:t>
            </a:r>
            <a:r>
              <a:rPr lang="en-US" dirty="0" smtClean="0"/>
              <a:t>filter/operator  </a:t>
            </a:r>
            <a:r>
              <a:rPr lang="en-US" dirty="0"/>
              <a:t>uses two 3x3 kernels which are convolved with the original image where it creates an image </a:t>
            </a:r>
            <a:r>
              <a:rPr lang="en-US" dirty="0" smtClean="0"/>
              <a:t>emphasizing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 smtClean="0"/>
              <a:t>It is used because of its underlying convolution algorithm.</a:t>
            </a:r>
            <a:endParaRPr lang="en-US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>A. GPU </a:t>
            </a:r>
            <a:r>
              <a:rPr lang="en-US" sz="2800" u="sng" dirty="0"/>
              <a:t>and Multicore CPU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10134865" cy="5029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000" u="sng" dirty="0" smtClean="0"/>
              <a:t>Multicore CPU specifications</a:t>
            </a:r>
          </a:p>
          <a:p>
            <a:pPr marL="114300" indent="0" algn="ctr">
              <a:buNone/>
            </a:pPr>
            <a:endParaRPr lang="en-US" sz="2000" u="sng" dirty="0"/>
          </a:p>
          <a:p>
            <a:pPr marL="114300" indent="0" algn="ctr">
              <a:buNone/>
            </a:pPr>
            <a:endParaRPr lang="en-US" sz="2000" u="sng" dirty="0" smtClean="0"/>
          </a:p>
          <a:p>
            <a:pPr marL="114300" indent="0" algn="ctr">
              <a:buNone/>
            </a:pPr>
            <a:endParaRPr lang="en-US" sz="2000" u="sng" dirty="0"/>
          </a:p>
          <a:p>
            <a:pPr marL="114300" indent="0" algn="ctr">
              <a:buNone/>
            </a:pPr>
            <a:endParaRPr lang="en-US" sz="2000" u="sng" dirty="0" smtClean="0"/>
          </a:p>
          <a:p>
            <a:pPr marL="114300" indent="0" algn="ctr">
              <a:buNone/>
            </a:pPr>
            <a:r>
              <a:rPr lang="en-US" sz="2000" u="sng" dirty="0" smtClean="0"/>
              <a:t>GPU specifications</a:t>
            </a:r>
            <a:endParaRPr lang="en-US" sz="2000" u="sng" dirty="0"/>
          </a:p>
          <a:p>
            <a:pPr marL="114300" indent="0" algn="ctr">
              <a:buNone/>
            </a:pPr>
            <a:endParaRPr lang="en-US" sz="20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48404"/>
              </p:ext>
            </p:extLst>
          </p:nvPr>
        </p:nvGraphicFramePr>
        <p:xfrm>
          <a:off x="1204119" y="1905000"/>
          <a:ext cx="83364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4123"/>
                <a:gridCol w="2084123"/>
                <a:gridCol w="2084123"/>
                <a:gridCol w="2084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 Core I5-3210M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 Core I7- 930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4945"/>
              </p:ext>
            </p:extLst>
          </p:nvPr>
        </p:nvGraphicFramePr>
        <p:xfrm>
          <a:off x="670717" y="3962400"/>
          <a:ext cx="9677402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2"/>
                <a:gridCol w="1420368"/>
                <a:gridCol w="1625803"/>
                <a:gridCol w="1703223"/>
                <a:gridCol w="1316127"/>
                <a:gridCol w="19354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Graphics Clock(MHz)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Floating Point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Interface Width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 HD graphic 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332.8 GFLOPS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25.6GB/sec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128-bit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GeForce GT 630M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307.2 GFLOPS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44.8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0"/>
            <a:ext cx="10134865" cy="868362"/>
          </a:xfrm>
        </p:spPr>
        <p:txBody>
          <a:bodyPr/>
          <a:lstStyle/>
          <a:p>
            <a:pPr algn="ctr"/>
            <a:r>
              <a:rPr lang="en-US" sz="2400" u="sng" dirty="0"/>
              <a:t>A.1 Sequential </a:t>
            </a:r>
            <a:r>
              <a:rPr lang="en-US" sz="2400" u="sng" dirty="0" smtClean="0"/>
              <a:t>Execution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609600"/>
            <a:ext cx="10134865" cy="609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l-GR" dirty="0" smtClean="0"/>
          </a:p>
          <a:p>
            <a:pPr>
              <a:buClr>
                <a:schemeClr val="tx1"/>
              </a:buClr>
            </a:pPr>
            <a:r>
              <a:rPr lang="en-US" dirty="0" err="1" smtClean="0"/>
              <a:t>MultiCore</a:t>
            </a:r>
            <a:r>
              <a:rPr lang="en-US" dirty="0" smtClean="0"/>
              <a:t> </a:t>
            </a:r>
            <a:r>
              <a:rPr lang="en-US" dirty="0"/>
              <a:t>CPUs are the only one that can support sequential implementation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Key drops in efficiency when operating in Intel HD Graphics 4000.</a:t>
            </a:r>
          </a:p>
          <a:p>
            <a:pPr marL="1177290" lvl="2" indent="-400050">
              <a:buClr>
                <a:schemeClr val="tx1"/>
              </a:buClr>
              <a:buFont typeface="+mj-lt"/>
              <a:buAutoNum type="romanLcPeriod"/>
            </a:pPr>
            <a:r>
              <a:rPr lang="en-US" dirty="0" smtClean="0"/>
              <a:t>Efficiency  is restricted to the amount of spawning threads each clock cycle</a:t>
            </a:r>
          </a:p>
          <a:p>
            <a:pPr marL="1177290" lvl="2" indent="-400050">
              <a:buClr>
                <a:schemeClr val="tx1"/>
              </a:buClr>
              <a:buFont typeface="+mj-lt"/>
              <a:buAutoNum type="romanLcPeriod"/>
            </a:pPr>
            <a:r>
              <a:rPr lang="en-US" dirty="0" smtClean="0"/>
              <a:t>Bandwidth is wasted –single </a:t>
            </a:r>
            <a:r>
              <a:rPr lang="en-US" dirty="0" err="1" smtClean="0"/>
              <a:t>uchar</a:t>
            </a:r>
            <a:r>
              <a:rPr lang="en-US" dirty="0" smtClean="0"/>
              <a:t> memory is optimized to 128 –bit data path</a:t>
            </a:r>
          </a:p>
          <a:p>
            <a:pPr marL="114300" indent="0" algn="ctr">
              <a:buClr>
                <a:schemeClr val="tx1"/>
              </a:buClr>
              <a:buNone/>
            </a:pPr>
            <a:endParaRPr lang="en-US" sz="1100" u="sng" dirty="0" smtClean="0">
              <a:latin typeface="+mj-lt"/>
            </a:endParaRPr>
          </a:p>
          <a:p>
            <a:pPr marL="114300" indent="0" algn="ctr">
              <a:buClr>
                <a:schemeClr val="tx1"/>
              </a:buClr>
              <a:buNone/>
            </a:pPr>
            <a:endParaRPr lang="el-GR" sz="2400" u="sng" dirty="0" smtClean="0">
              <a:latin typeface="+mj-lt"/>
            </a:endParaRPr>
          </a:p>
          <a:p>
            <a:pPr marL="114300" indent="0" algn="ctr">
              <a:buClr>
                <a:schemeClr val="tx1"/>
              </a:buClr>
              <a:buNone/>
            </a:pPr>
            <a:r>
              <a:rPr lang="en-US" sz="2400" u="sng" dirty="0" smtClean="0">
                <a:latin typeface="+mj-lt"/>
              </a:rPr>
              <a:t>A.2 Pixel </a:t>
            </a:r>
            <a:r>
              <a:rPr lang="en-US" sz="2400" u="sng" dirty="0" err="1" smtClean="0">
                <a:latin typeface="+mj-lt"/>
              </a:rPr>
              <a:t>Vectorization</a:t>
            </a:r>
            <a:endParaRPr lang="en-US" sz="2400" u="sng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Decrease the overhead from spawning threads by four times using uchar16.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Sixteen </a:t>
            </a:r>
            <a:r>
              <a:rPr lang="en-US" dirty="0" err="1" smtClean="0"/>
              <a:t>uchar</a:t>
            </a:r>
            <a:r>
              <a:rPr lang="en-US" dirty="0" smtClean="0"/>
              <a:t> pixels in each work-item.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Additional optimization making use of float16.</a:t>
            </a: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Quickest way to execute computations on GPUs.</a:t>
            </a:r>
          </a:p>
          <a:p>
            <a:pPr marL="777240" lvl="2" indent="0">
              <a:buClr>
                <a:schemeClr val="tx1"/>
              </a:buClr>
              <a:buNone/>
            </a:pPr>
            <a:endParaRPr lang="en-US" dirty="0" smtClean="0"/>
          </a:p>
          <a:p>
            <a:pPr marL="777240" lvl="2" indent="0">
              <a:buClr>
                <a:schemeClr val="tx1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0"/>
            <a:ext cx="10134865" cy="96043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800" dirty="0" smtClean="0"/>
              <a:t>B. </a:t>
            </a:r>
            <a:r>
              <a:rPr lang="en-US" sz="2800" dirty="0" err="1" smtClean="0"/>
              <a:t>OpenCl</a:t>
            </a:r>
            <a:r>
              <a:rPr lang="en-US" sz="2800" dirty="0" smtClean="0"/>
              <a:t> FPGA </a:t>
            </a:r>
            <a:r>
              <a:rPr lang="en-US" sz="2800" dirty="0" err="1" smtClean="0"/>
              <a:t>Developement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143000"/>
            <a:ext cx="10349627" cy="52578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Altera SDK for </a:t>
            </a:r>
            <a:r>
              <a:rPr lang="en-US" dirty="0" err="1"/>
              <a:t>OpenCL</a:t>
            </a:r>
            <a:r>
              <a:rPr lang="en-US" dirty="0"/>
              <a:t> (AOCL) enable us to do:</a:t>
            </a:r>
          </a:p>
          <a:p>
            <a:pPr marL="1177290" lvl="2" indent="-400050">
              <a:buClrTx/>
              <a:buFont typeface="+mj-lt"/>
              <a:buAutoNum type="romanLcPeriod"/>
            </a:pPr>
            <a:r>
              <a:rPr lang="en-US" dirty="0"/>
              <a:t>Intermediate compilation</a:t>
            </a:r>
          </a:p>
          <a:p>
            <a:pPr marL="1177290" lvl="2" indent="-400050">
              <a:buClrTx/>
              <a:buFont typeface="+mj-lt"/>
              <a:buAutoNum type="romanLcPeriod"/>
            </a:pPr>
            <a:r>
              <a:rPr lang="en-US" dirty="0"/>
              <a:t>Emulation</a:t>
            </a:r>
          </a:p>
          <a:p>
            <a:pPr marL="1177290" lvl="2" indent="-400050">
              <a:buClrTx/>
              <a:buFont typeface="+mj-lt"/>
              <a:buAutoNum type="romanLcPeriod"/>
            </a:pPr>
            <a:r>
              <a:rPr lang="en-US" dirty="0"/>
              <a:t>Profiling</a:t>
            </a:r>
          </a:p>
          <a:p>
            <a:pPr marL="1177290" lvl="2" indent="-400050">
              <a:buClrTx/>
              <a:buFont typeface="+mj-lt"/>
              <a:buAutoNum type="romanLcPeriod"/>
            </a:pPr>
            <a:r>
              <a:rPr lang="en-US" dirty="0"/>
              <a:t>Full </a:t>
            </a:r>
            <a:r>
              <a:rPr lang="en-US" dirty="0" smtClean="0"/>
              <a:t>deployment</a:t>
            </a:r>
          </a:p>
          <a:p>
            <a:pPr marL="1177290" lvl="2" indent="-400050">
              <a:buClrTx/>
              <a:buFont typeface="+mj-lt"/>
              <a:buAutoNum type="romanLcPeriod"/>
            </a:pP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AOCL translates our </a:t>
            </a:r>
            <a:r>
              <a:rPr lang="en-US" dirty="0" err="1" smtClean="0"/>
              <a:t>Sobel</a:t>
            </a:r>
            <a:r>
              <a:rPr lang="en-US" dirty="0" smtClean="0"/>
              <a:t> kernel to hardware → circuit that implements this function.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More specifically, kernel is converted into custom pipelined </a:t>
            </a:r>
            <a:r>
              <a:rPr lang="en-US" dirty="0" err="1" smtClean="0"/>
              <a:t>hw</a:t>
            </a:r>
            <a:r>
              <a:rPr lang="en-US" dirty="0" smtClean="0"/>
              <a:t> components→ pipeline parallelism.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Load modules that providing addresses for external memory and  controlling the fetched information.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These are then sent into computational  unit for actual execution of convolution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The results  are transferred to store unit that writes them back to external memory.</a:t>
            </a:r>
          </a:p>
          <a:p>
            <a:pPr marL="114300" indent="0">
              <a:buClr>
                <a:schemeClr val="tx2"/>
              </a:buClr>
              <a:buNone/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 marL="1177290" lvl="2" indent="-400050">
              <a:buClrTx/>
              <a:buFont typeface="+mj-lt"/>
              <a:buAutoNum type="romanLcPeriod"/>
            </a:pPr>
            <a:endParaRPr lang="en-US" dirty="0"/>
          </a:p>
          <a:p>
            <a:pPr marL="777240" lvl="2" indent="0">
              <a:buClrTx/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>Two different </a:t>
            </a:r>
            <a:r>
              <a:rPr lang="en-US" sz="2800" u="sng" dirty="0" err="1" smtClean="0"/>
              <a:t>OpenCL</a:t>
            </a:r>
            <a:r>
              <a:rPr lang="en-US" sz="2800" u="sng" dirty="0" smtClean="0"/>
              <a:t> programming models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600200"/>
            <a:ext cx="10134865" cy="4800600"/>
          </a:xfrm>
        </p:spPr>
        <p:txBody>
          <a:bodyPr/>
          <a:lstStyle/>
          <a:p>
            <a:pPr>
              <a:buClrTx/>
            </a:pPr>
            <a:r>
              <a:rPr lang="en-US" dirty="0" err="1" smtClean="0"/>
              <a:t>NDrange</a:t>
            </a:r>
            <a:r>
              <a:rPr lang="en-US" dirty="0" smtClean="0"/>
              <a:t> also called data parallel programming model.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Same code as the one in GPU and multicore implementation.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Efficiency depends on  how many compute </a:t>
            </a:r>
            <a:r>
              <a:rPr lang="en-US" smtClean="0"/>
              <a:t>units </a:t>
            </a:r>
            <a:r>
              <a:rPr lang="en-US" smtClean="0"/>
              <a:t>.</a:t>
            </a:r>
            <a:endParaRPr lang="en-US" dirty="0" smtClean="0"/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Work-group </a:t>
            </a:r>
            <a:r>
              <a:rPr lang="en-US" dirty="0"/>
              <a:t>size can be configured  manually by the  designer. In GPUs and multicore CPUs, compiler used to decide it.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>
              <a:buClrTx/>
            </a:pPr>
            <a:r>
              <a:rPr lang="en-US" dirty="0" smtClean="0"/>
              <a:t>Single work-item kernel-similar to  establishing a kernel with (1,1,1) </a:t>
            </a:r>
            <a:r>
              <a:rPr lang="en-US" dirty="0" err="1" smtClean="0"/>
              <a:t>NDrange</a:t>
            </a:r>
            <a:r>
              <a:rPr lang="en-US" dirty="0" smtClean="0"/>
              <a:t>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There is no need to share the data among the work items-  </a:t>
            </a:r>
            <a:r>
              <a:rPr lang="en-US" dirty="0" err="1" smtClean="0"/>
              <a:t>NDrange</a:t>
            </a:r>
            <a:r>
              <a:rPr lang="en-US" dirty="0" smtClean="0"/>
              <a:t> kernels demands a complex system to move the data to each work-item.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dirty="0" smtClean="0"/>
              <a:t>Compiler extract the parallelism automatically.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777240" lvl="2" indent="0">
              <a:buClrTx/>
              <a:buNone/>
            </a:pPr>
            <a:endParaRPr lang="en-US" dirty="0"/>
          </a:p>
          <a:p>
            <a:pPr marL="777240" lvl="2" indent="0">
              <a:buClrTx/>
              <a:buNone/>
            </a:pPr>
            <a:endParaRPr lang="en-US" dirty="0" smtClean="0"/>
          </a:p>
          <a:p>
            <a:pPr marL="777240" lvl="2" indent="0">
              <a:buClrTx/>
              <a:buNone/>
            </a:pPr>
            <a:endParaRPr lang="en-US" dirty="0"/>
          </a:p>
          <a:p>
            <a:pPr marL="777240" lvl="2" indent="0">
              <a:buClrTx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121C-6474-44F1-A63A-2C80D153328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1551-BA61-4B5E-B380-167E3D8348C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6487</TotalTime>
  <Words>870</Words>
  <Application>Microsoft Office PowerPoint</Application>
  <PresentationFormat>Custom</PresentationFormat>
  <Paragraphs>194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OpenCL-based Hardware-Software Co-design Methodology  for Image Processing Implementation  on Heterogeneous FPGA Platform</vt:lpstr>
      <vt:lpstr>Abstract</vt:lpstr>
      <vt:lpstr>Why FPGAs ?</vt:lpstr>
      <vt:lpstr>  OpenCL  ligthts as a solution</vt:lpstr>
      <vt:lpstr>Related   prior  work- Convolution as main benchmark</vt:lpstr>
      <vt:lpstr>A. GPU and Multicore CPU Implementation</vt:lpstr>
      <vt:lpstr>A.1 Sequential Execution</vt:lpstr>
      <vt:lpstr> B. OpenCl FPGA Developement</vt:lpstr>
      <vt:lpstr>Two different OpenCL programming models</vt:lpstr>
      <vt:lpstr>C. FPGA Design Using HDL</vt:lpstr>
      <vt:lpstr>Experimental Results – GPUs vs CPUs vs FPGA</vt:lpstr>
      <vt:lpstr>Experimental Results – FPGA Altera SDK vs HDL design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Napoleon</dc:creator>
  <cp:lastModifiedBy>Napoleon</cp:lastModifiedBy>
  <cp:revision>84</cp:revision>
  <dcterms:created xsi:type="dcterms:W3CDTF">2020-11-20T17:08:04Z</dcterms:created>
  <dcterms:modified xsi:type="dcterms:W3CDTF">2020-12-02T15:06:56Z</dcterms:modified>
</cp:coreProperties>
</file>