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58" r:id="rId9"/>
    <p:sldId id="266" r:id="rId10"/>
    <p:sldId id="270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1156"/>
  </p:normalViewPr>
  <p:slideViewPr>
    <p:cSldViewPr snapToGrid="0">
      <p:cViewPr varScale="1">
        <p:scale>
          <a:sx n="137" d="100"/>
          <a:sy n="13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1642-1FF4-6441-BCAF-6D8858459232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CFB56-5338-9E45-BBC8-5B80A293C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Napomenuti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offline exact matching </a:t>
            </a:r>
            <a:r>
              <a:rPr lang="en-US" dirty="0" err="1"/>
              <a:t>algoritmi</a:t>
            </a:r>
            <a:r>
              <a:rPr lang="en-US" dirty="0"/>
              <a:t>,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 pre </a:t>
            </a:r>
            <a:r>
              <a:rPr lang="en-US" dirty="0" err="1"/>
              <a:t>pretrage</a:t>
            </a:r>
            <a:r>
              <a:rPr lang="en-US" dirty="0"/>
              <a:t> I grade structure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ubrzavaju</a:t>
            </a:r>
            <a:r>
              <a:rPr lang="en-US" dirty="0"/>
              <a:t> </a:t>
            </a:r>
            <a:r>
              <a:rPr lang="en-US" dirty="0" err="1"/>
              <a:t>pretragu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Hesirani</a:t>
            </a:r>
            <a:r>
              <a:rPr lang="en-US" dirty="0"/>
              <a:t> index </a:t>
            </a:r>
            <a:r>
              <a:rPr lang="en-US" dirty="0" err="1"/>
              <a:t>ili</a:t>
            </a:r>
            <a:r>
              <a:rPr lang="en-US" dirty="0"/>
              <a:t> index sort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analogan</a:t>
            </a:r>
            <a:r>
              <a:rPr lang="en-US" dirty="0"/>
              <a:t> </a:t>
            </a:r>
            <a:r>
              <a:rPr lang="en-US" dirty="0" err="1"/>
              <a:t>sortiranom</a:t>
            </a:r>
            <a:r>
              <a:rPr lang="en-US" dirty="0"/>
              <a:t> </a:t>
            </a:r>
            <a:r>
              <a:rPr lang="en-US" dirty="0" err="1"/>
              <a:t>indeksu</a:t>
            </a:r>
            <a:r>
              <a:rPr lang="en-US" dirty="0"/>
              <a:t>. </a:t>
            </a:r>
            <a:r>
              <a:rPr lang="en-US" dirty="0" err="1"/>
              <a:t>Takodje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duzine</a:t>
            </a:r>
            <a:r>
              <a:rPr lang="en-US" dirty="0"/>
              <a:t> n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Razlika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u tome </a:t>
            </a:r>
            <a:r>
              <a:rPr lang="en-US" dirty="0" err="1"/>
              <a:t>sto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u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su</a:t>
            </a:r>
            <a:r>
              <a:rPr lang="en-US" dirty="0"/>
              <a:t> pod </a:t>
            </a:r>
            <a:r>
              <a:rPr lang="en-US" dirty="0" err="1"/>
              <a:t>kljucem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podsekvenci</a:t>
            </a:r>
            <a:r>
              <a:rPr lang="en-US" dirty="0"/>
              <a:t> </a:t>
            </a:r>
            <a:r>
              <a:rPr lang="en-US" dirty="0" err="1"/>
              <a:t>sacuvana</a:t>
            </a:r>
            <a:r>
              <a:rPr lang="en-US" dirty="0"/>
              <a:t> </a:t>
            </a:r>
            <a:r>
              <a:rPr lang="en-US" dirty="0" err="1"/>
              <a:t>sva</a:t>
            </a:r>
            <a:r>
              <a:rPr lang="en-US" dirty="0"/>
              <a:t> </a:t>
            </a:r>
            <a:r>
              <a:rPr lang="en-US" dirty="0" err="1"/>
              <a:t>njena</a:t>
            </a:r>
            <a:r>
              <a:rPr lang="en-US" dirty="0"/>
              <a:t> </a:t>
            </a:r>
            <a:r>
              <a:rPr lang="en-US" dirty="0" err="1"/>
              <a:t>pojavljivanja</a:t>
            </a:r>
            <a:r>
              <a:rPr lang="en-US" dirty="0"/>
              <a:t> u </a:t>
            </a:r>
            <a:r>
              <a:rPr lang="en-US" dirty="0" err="1"/>
              <a:t>tekstu</a:t>
            </a:r>
            <a:r>
              <a:rPr lang="en-US" dirty="0"/>
              <a:t>. </a:t>
            </a:r>
            <a:r>
              <a:rPr lang="en-US" dirty="0" err="1"/>
              <a:t>Pretrazivanje</a:t>
            </a:r>
            <a:r>
              <a:rPr lang="en-US" dirty="0"/>
              <a:t> se </a:t>
            </a:r>
            <a:r>
              <a:rPr lang="en-US" dirty="0" err="1"/>
              <a:t>vrsi</a:t>
            </a:r>
            <a:r>
              <a:rPr lang="en-US" dirty="0"/>
              <a:t> </a:t>
            </a:r>
            <a:r>
              <a:rPr lang="en-US" dirty="0" err="1"/>
              <a:t>jednostavno</a:t>
            </a:r>
            <a:r>
              <a:rPr lang="en-US" dirty="0"/>
              <a:t>, </a:t>
            </a:r>
            <a:r>
              <a:rPr lang="en-US" dirty="0" err="1"/>
              <a:t>pristupanjem</a:t>
            </a:r>
            <a:r>
              <a:rPr lang="en-US" dirty="0"/>
              <a:t> </a:t>
            </a:r>
            <a:r>
              <a:rPr lang="en-US" dirty="0" err="1"/>
              <a:t>ulazu</a:t>
            </a:r>
            <a:r>
              <a:rPr lang="en-US" dirty="0"/>
              <a:t> </a:t>
            </a:r>
            <a:r>
              <a:rPr lang="en-US" dirty="0" err="1"/>
              <a:t>hes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uzorku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pretrazuje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51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Naglasi</a:t>
            </a:r>
            <a:r>
              <a:rPr lang="en-US" dirty="0"/>
              <a:t> da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indeksi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3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Sufiksno</a:t>
            </a:r>
            <a:r>
              <a:rPr lang="en-US" dirty="0"/>
              <a:t> </a:t>
            </a:r>
            <a:r>
              <a:rPr lang="en-US" dirty="0" err="1"/>
              <a:t>stablo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suffix tree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, </a:t>
            </a:r>
            <a:r>
              <a:rPr lang="en-US" dirty="0" err="1"/>
              <a:t>cuva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 </a:t>
            </a:r>
            <a:r>
              <a:rPr lang="en-US" dirty="0" err="1"/>
              <a:t>Grane</a:t>
            </a:r>
            <a:r>
              <a:rPr lang="en-US" dirty="0"/>
              <a:t> stable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karaktere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, </a:t>
            </a:r>
            <a:r>
              <a:rPr lang="en-US" dirty="0" err="1"/>
              <a:t>dok</a:t>
            </a:r>
            <a:r>
              <a:rPr lang="en-US" dirty="0"/>
              <a:t> se u </a:t>
            </a:r>
            <a:r>
              <a:rPr lang="en-US" dirty="0" err="1"/>
              <a:t>listovima</a:t>
            </a:r>
            <a:r>
              <a:rPr lang="en-US" dirty="0"/>
              <a:t>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odgovara</a:t>
            </a:r>
            <a:r>
              <a:rPr lang="en-US" dirty="0"/>
              <a:t> </a:t>
            </a:r>
            <a:r>
              <a:rPr lang="en-US" dirty="0" err="1"/>
              <a:t>karakterima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putu od </a:t>
            </a:r>
            <a:r>
              <a:rPr lang="en-US" dirty="0" err="1"/>
              <a:t>korena</a:t>
            </a:r>
            <a:r>
              <a:rPr lang="en-US" dirty="0"/>
              <a:t> do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ustede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u </a:t>
            </a:r>
            <a:r>
              <a:rPr lang="en-US" dirty="0" err="1"/>
              <a:t>granama</a:t>
            </a:r>
            <a:r>
              <a:rPr lang="en-US" dirty="0"/>
              <a:t> se </a:t>
            </a:r>
            <a:r>
              <a:rPr lang="en-US" dirty="0" err="1"/>
              <a:t>cuvaju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samih</a:t>
            </a:r>
            <a:r>
              <a:rPr lang="en-US" dirty="0"/>
              <a:t> </a:t>
            </a:r>
            <a:r>
              <a:rPr lang="en-US" dirty="0" err="1"/>
              <a:t>karaktera</a:t>
            </a:r>
            <a:r>
              <a:rPr lang="en-US" dirty="0"/>
              <a:t>. U </a:t>
            </a:r>
            <a:r>
              <a:rPr lang="en-US" dirty="0" err="1"/>
              <a:t>cilju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koriscen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Ukonenov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pravilnosti</a:t>
            </a:r>
            <a:r>
              <a:rPr lang="en-US" dirty="0"/>
              <a:t> </a:t>
            </a:r>
            <a:r>
              <a:rPr lang="en-US" dirty="0" err="1"/>
              <a:t>sufiksnog</a:t>
            </a:r>
            <a:r>
              <a:rPr lang="en-US" dirty="0"/>
              <a:t> stable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ubrzao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structure. </a:t>
            </a:r>
            <a:r>
              <a:rPr lang="en-US" dirty="0" err="1"/>
              <a:t>Obilaskom</a:t>
            </a:r>
            <a:r>
              <a:rPr lang="en-US" dirty="0"/>
              <a:t> </a:t>
            </a:r>
            <a:r>
              <a:rPr lang="en-US" dirty="0" err="1"/>
              <a:t>stabla</a:t>
            </a:r>
            <a:r>
              <a:rPr lang="en-US" dirty="0"/>
              <a:t> </a:t>
            </a:r>
            <a:r>
              <a:rPr lang="en-US" dirty="0" err="1"/>
              <a:t>koristeci</a:t>
            </a:r>
            <a:r>
              <a:rPr lang="en-US" dirty="0"/>
              <a:t> </a:t>
            </a:r>
            <a:r>
              <a:rPr lang="en-US" dirty="0" err="1"/>
              <a:t>podsekvencu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pretrage</a:t>
            </a:r>
            <a:r>
              <a:rPr lang="en-US" dirty="0"/>
              <a:t> se </a:t>
            </a:r>
            <a:r>
              <a:rPr lang="en-US" dirty="0" err="1"/>
              <a:t>dolazi</a:t>
            </a:r>
            <a:r>
              <a:rPr lang="en-US" dirty="0"/>
              <a:t> do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sufiksa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pocinju</a:t>
            </a:r>
            <a:r>
              <a:rPr lang="en-US" dirty="0"/>
              <a:t>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podsekvencom</a:t>
            </a:r>
            <a:r>
              <a:rPr lang="en-US" dirty="0"/>
              <a:t>, </a:t>
            </a:r>
            <a:r>
              <a:rPr lang="en-US" dirty="0" err="1"/>
              <a:t>cime</a:t>
            </a:r>
            <a:r>
              <a:rPr lang="en-US" dirty="0"/>
              <a:t> se </a:t>
            </a:r>
            <a:r>
              <a:rPr lang="en-US" dirty="0" err="1"/>
              <a:t>dobijaju</a:t>
            </a:r>
            <a:r>
              <a:rPr lang="en-US" dirty="0"/>
              <a:t> I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pozicije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podsekvence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48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CFB56-5338-9E45-BBC8-5B80A293CA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2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67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59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6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4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55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66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87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12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7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2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17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0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2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17F56F-1B67-4B63-8A5F-6AF1457D6EED}" type="datetimeFigureOut">
              <a:rPr lang="en-GB" smtClean="0"/>
              <a:t>13/04/2019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118425-5E7A-42B2-B5A5-B6D8D2EB7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06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5F0689-9EF3-45F7-848C-575DAFD0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34" y="591094"/>
            <a:ext cx="8420877" cy="2330642"/>
          </a:xfrm>
        </p:spPr>
        <p:txBody>
          <a:bodyPr>
            <a:normAutofit/>
          </a:bodyPr>
          <a:lstStyle/>
          <a:p>
            <a:r>
              <a:rPr lang="en-GB" dirty="0"/>
              <a:t>Pore</a:t>
            </a:r>
            <a:r>
              <a:rPr lang="sr-Latn-RS" dirty="0"/>
              <a:t>đenje performansi off-line exact matching algoritama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C6D3-1CDF-4834-A474-21557B900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117" y="3964307"/>
            <a:ext cx="6400800" cy="1947333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Elena Vučeljić, 2018/3011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Ivan Blažić, 2018/3138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Genomska informatika</a:t>
            </a:r>
            <a:br>
              <a:rPr lang="sr-Latn-R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sr-Latn-RS" dirty="0">
                <a:solidFill>
                  <a:schemeClr val="tx2">
                    <a:lumMod val="75000"/>
                  </a:schemeClr>
                </a:solidFill>
              </a:rPr>
              <a:t>ETF Beograd, 2019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9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24724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17.5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39.4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37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Nothobranchius</a:t>
            </a:r>
            <a:r>
              <a:rPr lang="en-GB" dirty="0"/>
              <a:t> </a:t>
            </a:r>
            <a:r>
              <a:rPr lang="en-GB" dirty="0" err="1"/>
              <a:t>furzeri</a:t>
            </a:r>
            <a:r>
              <a:rPr lang="en-GB" dirty="0"/>
              <a:t> strain GRZ chromosome</a:t>
            </a:r>
          </a:p>
        </p:txBody>
      </p:sp>
    </p:spTree>
    <p:extLst>
      <p:ext uri="{BB962C8B-B14F-4D97-AF65-F5344CB8AC3E}">
        <p14:creationId xmlns:p14="http://schemas.microsoft.com/office/powerpoint/2010/main" val="358884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7733760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26.6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dirty="0" err="1"/>
                        <a:t>hr</a:t>
                      </a:r>
                      <a:r>
                        <a:rPr lang="en-US"/>
                        <a:t> 34 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Mus </a:t>
            </a:r>
            <a:r>
              <a:rPr lang="en-GB" dirty="0" err="1"/>
              <a:t>pahari</a:t>
            </a:r>
            <a:r>
              <a:rPr lang="en-GB" dirty="0"/>
              <a:t> chromosome X</a:t>
            </a:r>
          </a:p>
        </p:txBody>
      </p:sp>
    </p:spTree>
    <p:extLst>
      <p:ext uri="{BB962C8B-B14F-4D97-AF65-F5344CB8AC3E}">
        <p14:creationId xmlns:p14="http://schemas.microsoft.com/office/powerpoint/2010/main" val="2580952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Zaključak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Od poređenih algoritama, najefikasniji je: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memorijskom zauzeću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&lt;ime algoritma&gt; po vremenu izvršavanja</a:t>
            </a:r>
          </a:p>
          <a:p>
            <a:r>
              <a:rPr lang="sr-Latn-RS" dirty="0">
                <a:solidFill>
                  <a:schemeClr val="tx1"/>
                </a:solidFill>
              </a:rPr>
              <a:t>Bez optimizacije memorijskog zauzeća, ovi algoritmi nisu upotrebljivi</a:t>
            </a:r>
          </a:p>
        </p:txBody>
      </p:sp>
    </p:spTree>
    <p:extLst>
      <p:ext uri="{BB962C8B-B14F-4D97-AF65-F5344CB8AC3E}">
        <p14:creationId xmlns:p14="http://schemas.microsoft.com/office/powerpoint/2010/main" val="111815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BACC0-065B-48FA-8125-B8C8434B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Cilj projektnog zadatka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6773-C143-4683-A352-721030902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51527"/>
            <a:ext cx="9604906" cy="4744542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Merenje i poređenje performansi </a:t>
            </a:r>
            <a:r>
              <a:rPr lang="sr-Latn-RS" dirty="0" err="1">
                <a:solidFill>
                  <a:schemeClr val="tx1"/>
                </a:solidFill>
              </a:rPr>
              <a:t>off</a:t>
            </a:r>
            <a:r>
              <a:rPr lang="sr-Latn-RS" dirty="0">
                <a:solidFill>
                  <a:schemeClr val="tx1"/>
                </a:solidFill>
              </a:rPr>
              <a:t>-line </a:t>
            </a:r>
            <a:r>
              <a:rPr lang="sr-Latn-RS" dirty="0" err="1">
                <a:solidFill>
                  <a:schemeClr val="tx1"/>
                </a:solidFill>
              </a:rPr>
              <a:t>exact</a:t>
            </a:r>
            <a:r>
              <a:rPr lang="sr-Latn-RS" dirty="0">
                <a:solidFill>
                  <a:schemeClr val="tx1"/>
                </a:solidFill>
              </a:rPr>
              <a:t> </a:t>
            </a:r>
            <a:r>
              <a:rPr lang="sr-Latn-RS" dirty="0" err="1">
                <a:solidFill>
                  <a:schemeClr val="tx1"/>
                </a:solidFill>
              </a:rPr>
              <a:t>matching</a:t>
            </a:r>
            <a:r>
              <a:rPr lang="sr-Latn-RS" dirty="0">
                <a:solidFill>
                  <a:schemeClr val="tx1"/>
                </a:solidFill>
              </a:rPr>
              <a:t> algoritama: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Sortirani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Heširani indeks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Niz sufiksa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Stablo sufiksa</a:t>
            </a:r>
          </a:p>
          <a:p>
            <a:pPr marL="0" indent="0">
              <a:buNone/>
            </a:pPr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Metrike performansi su: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Ukupno memorijsko zauzeće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inicijalizacije indeksne strukture</a:t>
            </a:r>
          </a:p>
          <a:p>
            <a:pPr lvl="1"/>
            <a:r>
              <a:rPr lang="sr-Latn-RS" dirty="0">
                <a:solidFill>
                  <a:schemeClr val="tx1"/>
                </a:solidFill>
              </a:rPr>
              <a:t>Vreme pretrage za sve zadate ključeve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6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A1FE3-B281-4A14-8DD4-91DB5685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Sortirani indeks (Index sorted)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C792-D261-44AA-A320-0B3D9092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7126288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Za svaku podsekvencu dužine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, pamti se pozicija (</a:t>
            </a:r>
            <a:r>
              <a:rPr lang="sr-Latn-RS" i="1" dirty="0">
                <a:solidFill>
                  <a:schemeClr val="tx1"/>
                </a:solidFill>
              </a:rPr>
              <a:t>index</a:t>
            </a:r>
            <a:r>
              <a:rPr lang="sr-Latn-RS" dirty="0">
                <a:solidFill>
                  <a:schemeClr val="tx1"/>
                </a:solidFill>
              </a:rPr>
              <a:t>) u izvornom tekstu.</a:t>
            </a:r>
          </a:p>
          <a:p>
            <a:r>
              <a:rPr lang="sr-Latn-RS" dirty="0">
                <a:solidFill>
                  <a:schemeClr val="tx1"/>
                </a:solidFill>
              </a:rPr>
              <a:t>Indeksna struktura se sastoji od parova &lt;</a:t>
            </a:r>
            <a:r>
              <a:rPr lang="sr-Latn-RS" i="1" dirty="0">
                <a:solidFill>
                  <a:schemeClr val="tx1"/>
                </a:solidFill>
              </a:rPr>
              <a:t>podsekvenca, indeks</a:t>
            </a:r>
            <a:r>
              <a:rPr lang="sr-Latn-RS" dirty="0">
                <a:solidFill>
                  <a:schemeClr val="tx1"/>
                </a:solidFill>
              </a:rPr>
              <a:t>&gt;</a:t>
            </a:r>
          </a:p>
          <a:p>
            <a:r>
              <a:rPr lang="sr-Latn-RS" dirty="0">
                <a:solidFill>
                  <a:schemeClr val="tx1"/>
                </a:solidFill>
              </a:rPr>
              <a:t>Vrši se sortiranje strukture po abecednom poretku podsekvenci</a:t>
            </a:r>
          </a:p>
          <a:p>
            <a:r>
              <a:rPr lang="sr-Latn-RS" dirty="0">
                <a:solidFill>
                  <a:schemeClr val="tx1"/>
                </a:solidFill>
              </a:rPr>
              <a:t>Koristi se modifikovana binarna pretraga – pronalazi se prvi i poslednji element koji počinje zadatim ključem, rezultat pretrage je opseg indeksa koji zadovoljavaju ovo svojstvo.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2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9DC3-0552-43F5-87DE-980874D8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Heširani indeks (index hash)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34AA-6950-4CA7-971E-BB8C3A35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Kao kod sortiranog indeksa, pamte se pozicije svih pojavljivanja </a:t>
            </a:r>
            <a:r>
              <a:rPr lang="sr-Latn-RS" dirty="0" err="1">
                <a:solidFill>
                  <a:schemeClr val="tx1"/>
                </a:solidFill>
              </a:rPr>
              <a:t>podsekvenci</a:t>
            </a:r>
            <a:r>
              <a:rPr lang="sr-Latn-RS" dirty="0">
                <a:solidFill>
                  <a:schemeClr val="tx1"/>
                </a:solidFill>
              </a:rPr>
              <a:t> dužine </a:t>
            </a:r>
            <a:r>
              <a:rPr lang="sr-Latn-RS" b="1" dirty="0" err="1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u izvornom tekstu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pod </a:t>
            </a:r>
            <a:r>
              <a:rPr lang="en-GB" dirty="0" err="1">
                <a:solidFill>
                  <a:schemeClr val="tx1"/>
                </a:solidFill>
              </a:rPr>
              <a:t>ključem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odgovara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podsekvenci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Pretraga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vrši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pristupanjem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heš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sekvence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koja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pretražuje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Niz sufiksa (suffix array) </a:t>
            </a:r>
            <a:endParaRPr lang="en-GB" dirty="0"/>
          </a:p>
        </p:txBody>
      </p:sp>
      <p:grpSp>
        <p:nvGrpSpPr>
          <p:cNvPr id="28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U indeksnoj strukturi pamte se pozicije svih sufiksa u tekstu</a:t>
            </a:r>
          </a:p>
          <a:p>
            <a:r>
              <a:rPr lang="sr-Latn-RS" dirty="0">
                <a:solidFill>
                  <a:schemeClr val="tx1"/>
                </a:solidFill>
              </a:rPr>
              <a:t>Sufiksi su dužine </a:t>
            </a:r>
            <a:r>
              <a:rPr lang="sr-Latn-RS" b="1" i="1" dirty="0">
                <a:solidFill>
                  <a:schemeClr val="tx1"/>
                </a:solidFill>
              </a:rPr>
              <a:t>n, n-1, n-2</a:t>
            </a:r>
            <a:r>
              <a:rPr lang="sr-Latn-RS" dirty="0">
                <a:solidFill>
                  <a:schemeClr val="tx1"/>
                </a:solidFill>
              </a:rPr>
              <a:t>... Pri čemu je </a:t>
            </a:r>
            <a:r>
              <a:rPr lang="sr-Latn-RS" b="1" i="1" dirty="0">
                <a:solidFill>
                  <a:schemeClr val="tx1"/>
                </a:solidFill>
              </a:rPr>
              <a:t>n</a:t>
            </a:r>
            <a:r>
              <a:rPr lang="sr-Latn-RS" dirty="0">
                <a:solidFill>
                  <a:schemeClr val="tx1"/>
                </a:solidFill>
              </a:rPr>
              <a:t> dužina originalnog teksta</a:t>
            </a:r>
          </a:p>
          <a:p>
            <a:r>
              <a:rPr lang="sr-Latn-RS" dirty="0">
                <a:solidFill>
                  <a:schemeClr val="tx1"/>
                </a:solidFill>
              </a:rPr>
              <a:t>Fukcioniše kao sortirani indeks, samo što sadrži podsekvence različitih dužina</a:t>
            </a:r>
          </a:p>
          <a:p>
            <a:r>
              <a:rPr lang="sr-Latn-RS" dirty="0">
                <a:solidFill>
                  <a:schemeClr val="tx1"/>
                </a:solidFill>
              </a:rPr>
              <a:t>Pretraga se takođe radi modifikovanim algoritmom binarne pretrage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C594583-9FBB-4B63-8C16-F09912F0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88317"/>
              </p:ext>
            </p:extLst>
          </p:nvPr>
        </p:nvGraphicFramePr>
        <p:xfrm>
          <a:off x="8895823" y="2403740"/>
          <a:ext cx="2608830" cy="29260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4415">
                  <a:extLst>
                    <a:ext uri="{9D8B030D-6E8A-4147-A177-3AD203B41FA5}">
                      <a16:colId xmlns:a16="http://schemas.microsoft.com/office/drawing/2014/main" val="4099762608"/>
                    </a:ext>
                  </a:extLst>
                </a:gridCol>
                <a:gridCol w="1304415">
                  <a:extLst>
                    <a:ext uri="{9D8B030D-6E8A-4147-A177-3AD203B41FA5}">
                      <a16:colId xmlns:a16="http://schemas.microsoft.com/office/drawing/2014/main" val="283219287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Text = “banana“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sr-Latn-R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628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Suffix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r-Latn-RS" b="1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6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7937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12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641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banana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1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1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/>
                        <a:t>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987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sr-Latn-RS" dirty="0"/>
                        <a:t>nana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lt-SR-sp" dirty="0"/>
                        <a:t>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98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9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E66D6-9DA2-4151-8548-6CACA7CD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 err="1"/>
              <a:t>sufiksNO</a:t>
            </a:r>
            <a:r>
              <a:rPr lang="sr-Latn-RS" dirty="0"/>
              <a:t> STABLO (suffix tree) 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82C3-CFE8-4767-84A3-11931ABD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6275384" cy="430424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U </a:t>
            </a:r>
            <a:r>
              <a:rPr lang="en-GB" dirty="0" err="1">
                <a:solidFill>
                  <a:schemeClr val="tx1"/>
                </a:solidFill>
              </a:rPr>
              <a:t>sufiksnom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stablu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Sufiksno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stablo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formira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pomoću</a:t>
            </a:r>
            <a:r>
              <a:rPr lang="en-GB" dirty="0">
                <a:solidFill>
                  <a:schemeClr val="tx1"/>
                </a:solidFill>
              </a:rPr>
              <a:t> grana </a:t>
            </a:r>
            <a:r>
              <a:rPr lang="en-GB" dirty="0" err="1">
                <a:solidFill>
                  <a:schemeClr val="tx1"/>
                </a:solidFill>
              </a:rPr>
              <a:t>koje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predstavljaju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karaktere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dok</a:t>
            </a:r>
            <a:r>
              <a:rPr lang="en-GB" dirty="0">
                <a:solidFill>
                  <a:schemeClr val="tx1"/>
                </a:solidFill>
              </a:rPr>
              <a:t> se u </a:t>
            </a:r>
            <a:r>
              <a:rPr lang="en-GB" dirty="0" err="1">
                <a:solidFill>
                  <a:schemeClr val="tx1"/>
                </a:solidFill>
              </a:rPr>
              <a:t>listovima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čuvaju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sastoje</a:t>
            </a:r>
            <a:r>
              <a:rPr lang="en-GB" dirty="0">
                <a:solidFill>
                  <a:schemeClr val="tx1"/>
                </a:solidFill>
              </a:rPr>
              <a:t> od </a:t>
            </a:r>
            <a:r>
              <a:rPr lang="en-GB" dirty="0" err="1">
                <a:solidFill>
                  <a:schemeClr val="tx1"/>
                </a:solidFill>
              </a:rPr>
              <a:t>karaktera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</a:t>
            </a:r>
            <a:r>
              <a:rPr lang="en-GB" dirty="0">
                <a:solidFill>
                  <a:schemeClr val="tx1"/>
                </a:solidFill>
              </a:rPr>
              <a:t> putu od </a:t>
            </a:r>
            <a:r>
              <a:rPr lang="en-GB" dirty="0" err="1">
                <a:solidFill>
                  <a:schemeClr val="tx1"/>
                </a:solidFill>
              </a:rPr>
              <a:t>korena</a:t>
            </a:r>
            <a:r>
              <a:rPr lang="en-GB" dirty="0">
                <a:solidFill>
                  <a:schemeClr val="tx1"/>
                </a:solidFill>
              </a:rPr>
              <a:t> do </a:t>
            </a:r>
            <a:r>
              <a:rPr lang="en-GB" dirty="0" err="1">
                <a:solidFill>
                  <a:schemeClr val="tx1"/>
                </a:solidFill>
              </a:rPr>
              <a:t>lista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Obilaskom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stabla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koristeći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kao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indeks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pretrage</a:t>
            </a:r>
            <a:r>
              <a:rPr lang="en-GB" dirty="0">
                <a:solidFill>
                  <a:schemeClr val="tx1"/>
                </a:solidFill>
              </a:rPr>
              <a:t> se </a:t>
            </a:r>
            <a:r>
              <a:rPr lang="en-GB" dirty="0" err="1">
                <a:solidFill>
                  <a:schemeClr val="tx1"/>
                </a:solidFill>
              </a:rPr>
              <a:t>mogu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naći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svi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sufiksi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koji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počinju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podsekvencom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samim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tim</a:t>
            </a:r>
            <a:r>
              <a:rPr lang="en-GB" dirty="0">
                <a:solidFill>
                  <a:schemeClr val="tx1"/>
                </a:solidFill>
              </a:rPr>
              <a:t> I </a:t>
            </a:r>
            <a:r>
              <a:rPr lang="en-GB" dirty="0" err="1">
                <a:solidFill>
                  <a:schemeClr val="tx1"/>
                </a:solidFill>
              </a:rPr>
              <a:t>sve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pozicije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podsekvence</a:t>
            </a:r>
            <a:r>
              <a:rPr lang="en-GB" dirty="0">
                <a:solidFill>
                  <a:schemeClr val="tx1"/>
                </a:solidFill>
              </a:rPr>
              <a:t> u </a:t>
            </a:r>
            <a:r>
              <a:rPr lang="en-GB" dirty="0" err="1">
                <a:solidFill>
                  <a:schemeClr val="tx1"/>
                </a:solidFill>
              </a:rPr>
              <a:t>ulaznom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tekstu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C451F-8D51-9C49-BD1D-6A9604B4AD9D}"/>
              </a:ext>
            </a:extLst>
          </p:cNvPr>
          <p:cNvSpPr/>
          <p:nvPr/>
        </p:nvSpPr>
        <p:spPr>
          <a:xfrm>
            <a:off x="7358886" y="1676400"/>
            <a:ext cx="4711700" cy="49911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6C08FD6-BF59-7E4C-B51C-FABB01DE0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781" y="1737783"/>
            <a:ext cx="4711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9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0DE72-0F28-4C49-A423-7139ED88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Problem memorijskog zauzeća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</p:spPr>
            <p:txBody>
              <a:bodyPr>
                <a:normAutofit/>
              </a:bodyPr>
              <a:lstStyle/>
              <a:p>
                <a:r>
                  <a:rPr lang="sr-Latn-RS" dirty="0">
                    <a:solidFill>
                      <a:schemeClr val="tx1"/>
                    </a:solidFill>
                  </a:rPr>
                  <a:t>Off-line algoritmi po definiciji imaju kraće vreme pretrage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Velika memorijska složenost (bez optimizacije):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…+1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Za ulazni tekst veličine 150MB, potrebno je 11,325TB operativne memorije!</a:t>
                </a:r>
              </a:p>
              <a:p>
                <a:r>
                  <a:rPr lang="sr-Latn-RS" dirty="0">
                    <a:solidFill>
                      <a:schemeClr val="tx1"/>
                    </a:solidFill>
                  </a:rPr>
                  <a:t>Potrebno je sprovesti određene optimizacije iskorišćenja memorije kako bi algoritam bio upotrebljiv</a:t>
                </a: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0497A4-BDBB-4D0B-9FB7-A42267A14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2068511"/>
                <a:ext cx="8534400" cy="3615267"/>
              </a:xfr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92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92AD1-D1E0-42E9-8545-C31E4326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sr-Latn-RS" dirty="0"/>
              <a:t>Način testiranja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9BB3-C7C0-45D0-B49B-98F56592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/>
                </a:solidFill>
              </a:rPr>
              <a:t>Korišćeni ulazni parametri:</a:t>
            </a: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Coffea</a:t>
            </a:r>
            <a:r>
              <a:rPr lang="en-GB" dirty="0">
                <a:solidFill>
                  <a:schemeClr val="tx1"/>
                </a:solidFill>
              </a:rPr>
              <a:t> arabica, Chromosome 1c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>
                <a:solidFill>
                  <a:schemeClr val="tx1"/>
                </a:solidFill>
              </a:rPr>
              <a:t>Mus </a:t>
            </a:r>
            <a:r>
              <a:rPr lang="en-GB" dirty="0" err="1">
                <a:solidFill>
                  <a:schemeClr val="tx1"/>
                </a:solidFill>
              </a:rPr>
              <a:t>pahari</a:t>
            </a:r>
            <a:r>
              <a:rPr lang="en-GB" dirty="0">
                <a:solidFill>
                  <a:schemeClr val="tx1"/>
                </a:solidFill>
              </a:rPr>
              <a:t> chromosome X</a:t>
            </a:r>
            <a:endParaRPr lang="sr-Latn-RS" dirty="0">
              <a:solidFill>
                <a:schemeClr val="tx1"/>
              </a:solidFill>
            </a:endParaRPr>
          </a:p>
          <a:p>
            <a:pPr lvl="1"/>
            <a:r>
              <a:rPr lang="en-GB" dirty="0" err="1">
                <a:solidFill>
                  <a:schemeClr val="tx1"/>
                </a:solidFill>
              </a:rPr>
              <a:t>Nothobranchius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furzeri</a:t>
            </a:r>
            <a:r>
              <a:rPr lang="en-GB" dirty="0">
                <a:solidFill>
                  <a:schemeClr val="tx1"/>
                </a:solidFill>
              </a:rPr>
              <a:t> strain GRZ chromosome</a:t>
            </a:r>
            <a:endParaRPr lang="sr-Latn-RS" dirty="0">
              <a:solidFill>
                <a:schemeClr val="tx1"/>
              </a:solidFill>
            </a:endParaRPr>
          </a:p>
          <a:p>
            <a:endParaRPr lang="sr-Latn-RS" dirty="0">
              <a:solidFill>
                <a:schemeClr val="tx1"/>
              </a:solidFill>
            </a:endParaRPr>
          </a:p>
          <a:p>
            <a:r>
              <a:rPr lang="sr-Latn-RS" dirty="0">
                <a:solidFill>
                  <a:schemeClr val="tx1"/>
                </a:solidFill>
              </a:rPr>
              <a:t>Test se sastoji iz </a:t>
            </a:r>
            <a:r>
              <a:rPr lang="sr-Latn-RS" dirty="0" err="1">
                <a:solidFill>
                  <a:schemeClr val="tx1"/>
                </a:solidFill>
              </a:rPr>
              <a:t>inicijalizaije</a:t>
            </a:r>
            <a:r>
              <a:rPr lang="sr-Latn-RS" dirty="0">
                <a:solidFill>
                  <a:schemeClr val="tx1"/>
                </a:solidFill>
              </a:rPr>
              <a:t> indeksne strukture tekstom i pretrage po tri ključa (podsekvence)</a:t>
            </a:r>
          </a:p>
          <a:p>
            <a:r>
              <a:rPr lang="sr-Latn-RS" dirty="0">
                <a:solidFill>
                  <a:schemeClr val="tx1"/>
                </a:solidFill>
              </a:rPr>
              <a:t>Svaki pojedniačni test se radi 3 puta, računa se najbolji rezultat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F08D1D3-18E0-134D-BCE3-32CB83DA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782762"/>
              </p:ext>
            </p:extLst>
          </p:nvPr>
        </p:nvGraphicFramePr>
        <p:xfrm>
          <a:off x="684212" y="2621281"/>
          <a:ext cx="8534400" cy="2123440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784154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1428488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70260653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418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Naziv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Iskorišćenje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memorije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inicijalizacije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Ukupno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vreme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pretrage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3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902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 40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8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 22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5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39.9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1856"/>
                  </a:ext>
                </a:extLst>
              </a:tr>
            </a:tbl>
          </a:graphicData>
        </a:graphic>
      </p:graphicFrame>
      <p:sp>
        <p:nvSpPr>
          <p:cNvPr id="17" name="Title 1">
            <a:extLst>
              <a:ext uri="{FF2B5EF4-FFF2-40B4-BE49-F238E27FC236}">
                <a16:creationId xmlns:a16="http://schemas.microsoft.com/office/drawing/2014/main" id="{7B286EFF-E4DF-8948-86DE-B72759BC62FC}"/>
              </a:ext>
            </a:extLst>
          </p:cNvPr>
          <p:cNvSpPr txBox="1">
            <a:spLocks/>
          </p:cNvSpPr>
          <p:nvPr/>
        </p:nvSpPr>
        <p:spPr>
          <a:xfrm>
            <a:off x="684212" y="48524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/>
              <a:t>Coffea</a:t>
            </a:r>
            <a:r>
              <a:rPr lang="en-GB" dirty="0"/>
              <a:t> arabica, Chromosome 1c</a:t>
            </a:r>
          </a:p>
        </p:txBody>
      </p:sp>
    </p:spTree>
    <p:extLst>
      <p:ext uri="{BB962C8B-B14F-4D97-AF65-F5344CB8AC3E}">
        <p14:creationId xmlns:p14="http://schemas.microsoft.com/office/powerpoint/2010/main" val="12305949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785</Words>
  <Application>Microsoft Macintosh PowerPoint</Application>
  <PresentationFormat>Widescreen</PresentationFormat>
  <Paragraphs>139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 Math</vt:lpstr>
      <vt:lpstr>Century Gothic</vt:lpstr>
      <vt:lpstr>Wingdings 3</vt:lpstr>
      <vt:lpstr>Slice</vt:lpstr>
      <vt:lpstr>Poređenje performansi off-line exact matching algoritama</vt:lpstr>
      <vt:lpstr>Cilj projektnog zadatka</vt:lpstr>
      <vt:lpstr>Sortirani indeks (Index sorted)</vt:lpstr>
      <vt:lpstr>Heširani indeks (index hash)</vt:lpstr>
      <vt:lpstr>Niz sufiksa (suffix array) </vt:lpstr>
      <vt:lpstr>sufiksNO STABLO (suffix tree) </vt:lpstr>
      <vt:lpstr>Problem memorijskog zauzeća</vt:lpstr>
      <vt:lpstr>Način testiranja</vt:lpstr>
      <vt:lpstr>PowerPoint Presentation</vt:lpstr>
      <vt:lpstr>PowerPoint Presentation</vt:lpstr>
      <vt:lpstr>PowerPoint Presentation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Poređenje performansi off-line exact matching algoritama</dc:title>
  <dc:creator>Blazic, Ivan</dc:creator>
  <cp:lastModifiedBy>Vuceljic, Elena</cp:lastModifiedBy>
  <cp:revision>29</cp:revision>
  <dcterms:created xsi:type="dcterms:W3CDTF">2019-04-07T17:05:47Z</dcterms:created>
  <dcterms:modified xsi:type="dcterms:W3CDTF">2019-04-13T15:07:41Z</dcterms:modified>
</cp:coreProperties>
</file>