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70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89269"/>
  </p:normalViewPr>
  <p:slideViewPr>
    <p:cSldViewPr snapToGrid="0">
      <p:cViewPr varScale="1">
        <p:scale>
          <a:sx n="135" d="100"/>
          <a:sy n="135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1642-1FF4-6441-BCAF-6D8858459232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FB56-5338-9E45-BBC8-5B80A293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oznata/GI_2019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Napomenuti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offline exact matching </a:t>
            </a:r>
            <a:r>
              <a:rPr lang="en-US" dirty="0" err="1"/>
              <a:t>algoritmi</a:t>
            </a:r>
            <a:r>
              <a:rPr lang="en-US" dirty="0"/>
              <a:t>,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pre </a:t>
            </a:r>
            <a:r>
              <a:rPr lang="en-US" dirty="0" err="1"/>
              <a:t>pretrage</a:t>
            </a:r>
            <a:r>
              <a:rPr lang="en-US" dirty="0"/>
              <a:t> I grade structure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Hesirani</a:t>
            </a:r>
            <a:r>
              <a:rPr lang="en-US" dirty="0"/>
              <a:t> index </a:t>
            </a:r>
            <a:r>
              <a:rPr lang="en-US" dirty="0" err="1"/>
              <a:t>ili</a:t>
            </a:r>
            <a:r>
              <a:rPr lang="en-US" dirty="0"/>
              <a:t> index sort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analogan</a:t>
            </a:r>
            <a:r>
              <a:rPr lang="en-US" dirty="0"/>
              <a:t> </a:t>
            </a:r>
            <a:r>
              <a:rPr lang="en-US" dirty="0" err="1"/>
              <a:t>sortiranom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. </a:t>
            </a:r>
            <a:r>
              <a:rPr lang="en-US" dirty="0" err="1"/>
              <a:t>Takodje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duzine</a:t>
            </a:r>
            <a:r>
              <a:rPr lang="en-US" dirty="0"/>
              <a:t> n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u tome </a:t>
            </a:r>
            <a:r>
              <a:rPr lang="en-US" dirty="0" err="1"/>
              <a:t>sto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u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pod </a:t>
            </a:r>
            <a:r>
              <a:rPr lang="en-US" dirty="0" err="1"/>
              <a:t>kljucem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sacuvana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njena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. </a:t>
            </a:r>
            <a:r>
              <a:rPr lang="en-US" dirty="0" err="1"/>
              <a:t>Pretrazivanje</a:t>
            </a:r>
            <a:r>
              <a:rPr lang="en-US" dirty="0"/>
              <a:t> se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jednostavno</a:t>
            </a:r>
            <a:r>
              <a:rPr lang="en-US" dirty="0"/>
              <a:t>, </a:t>
            </a:r>
            <a:r>
              <a:rPr lang="en-US" dirty="0" err="1"/>
              <a:t>pristupanjem</a:t>
            </a:r>
            <a:r>
              <a:rPr lang="en-US" dirty="0"/>
              <a:t> </a:t>
            </a:r>
            <a:r>
              <a:rPr lang="en-US" dirty="0" err="1"/>
              <a:t>ulazu</a:t>
            </a:r>
            <a:r>
              <a:rPr lang="en-US" dirty="0"/>
              <a:t>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uzorku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pretrazuje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Naglasi</a:t>
            </a:r>
            <a:r>
              <a:rPr lang="en-US" dirty="0"/>
              <a:t> da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Sufiksno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suffix tree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, </a:t>
            </a:r>
            <a:r>
              <a:rPr lang="en-US" dirty="0" err="1"/>
              <a:t>cuva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Grane</a:t>
            </a:r>
            <a:r>
              <a:rPr lang="en-US" dirty="0"/>
              <a:t> stable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karaktere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u </a:t>
            </a:r>
            <a:r>
              <a:rPr lang="en-US" dirty="0" err="1"/>
              <a:t>listovima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karakterima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putu od </a:t>
            </a:r>
            <a:r>
              <a:rPr lang="en-US" dirty="0" err="1"/>
              <a:t>korena</a:t>
            </a:r>
            <a:r>
              <a:rPr lang="en-US" dirty="0"/>
              <a:t> do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u </a:t>
            </a:r>
            <a:r>
              <a:rPr lang="en-US" dirty="0" err="1"/>
              <a:t>granama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. 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koriscen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Ukonenov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pravilnosti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stable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ubrzao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structure. </a:t>
            </a:r>
            <a:r>
              <a:rPr lang="en-US" dirty="0" err="1"/>
              <a:t>Obilaskom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koristeci</a:t>
            </a:r>
            <a:r>
              <a:rPr lang="en-US" dirty="0"/>
              <a:t> </a:t>
            </a:r>
            <a:r>
              <a:rPr lang="en-US" dirty="0" err="1"/>
              <a:t>podsekvencu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pretrage</a:t>
            </a:r>
            <a:r>
              <a:rPr lang="en-US" dirty="0"/>
              <a:t> se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pocinju</a:t>
            </a:r>
            <a:r>
              <a:rPr lang="en-US" dirty="0"/>
              <a:t>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podsekvencom</a:t>
            </a:r>
            <a:r>
              <a:rPr lang="en-US" dirty="0"/>
              <a:t>, </a:t>
            </a:r>
            <a:r>
              <a:rPr lang="en-US" dirty="0" err="1"/>
              <a:t>cime</a:t>
            </a:r>
            <a:r>
              <a:rPr lang="en-US" dirty="0"/>
              <a:t> se </a:t>
            </a:r>
            <a:r>
              <a:rPr lang="en-US" dirty="0" err="1"/>
              <a:t>dobijaju</a:t>
            </a:r>
            <a:r>
              <a:rPr lang="en-US" dirty="0"/>
              <a:t> I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podsekvence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https://github.com/napoznata/GI_2019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14/04/2019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212669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37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Nothobranchius</a:t>
            </a:r>
            <a:r>
              <a:rPr lang="en-GB" dirty="0"/>
              <a:t> </a:t>
            </a:r>
            <a:r>
              <a:rPr lang="en-GB" dirty="0" err="1"/>
              <a:t>furzeri</a:t>
            </a:r>
            <a:r>
              <a:rPr lang="en-GB" dirty="0"/>
              <a:t> strain GRZ chromosome</a:t>
            </a:r>
          </a:p>
        </p:txBody>
      </p:sp>
    </p:spTree>
    <p:extLst>
      <p:ext uri="{BB962C8B-B14F-4D97-AF65-F5344CB8AC3E}">
        <p14:creationId xmlns:p14="http://schemas.microsoft.com/office/powerpoint/2010/main" val="358884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054353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/>
                        <a:t> 34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Mus </a:t>
            </a:r>
            <a:r>
              <a:rPr lang="en-GB" dirty="0" err="1"/>
              <a:t>pahari</a:t>
            </a:r>
            <a:r>
              <a:rPr lang="en-GB" dirty="0"/>
              <a:t> chromosome X</a:t>
            </a:r>
          </a:p>
        </p:txBody>
      </p:sp>
    </p:spTree>
    <p:extLst>
      <p:ext uri="{BB962C8B-B14F-4D97-AF65-F5344CB8AC3E}">
        <p14:creationId xmlns:p14="http://schemas.microsoft.com/office/powerpoint/2010/main" val="258095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 err="1">
                <a:solidFill>
                  <a:schemeClr val="tx1"/>
                </a:solidFill>
              </a:rPr>
              <a:t>IndexSorted</a:t>
            </a:r>
            <a:r>
              <a:rPr lang="sr-Latn-RS" dirty="0">
                <a:solidFill>
                  <a:schemeClr val="tx1"/>
                </a:solidFill>
              </a:rPr>
              <a:t> po memorijskom zauzeću</a:t>
            </a:r>
          </a:p>
          <a:p>
            <a:pPr lvl="1"/>
            <a:r>
              <a:rPr lang="sr-Latn-RS" dirty="0" err="1">
                <a:solidFill>
                  <a:schemeClr val="tx1"/>
                </a:solidFill>
              </a:rPr>
              <a:t>IndexHash</a:t>
            </a:r>
            <a:r>
              <a:rPr lang="sr-Latn-RS" dirty="0">
                <a:solidFill>
                  <a:schemeClr val="tx1"/>
                </a:solidFill>
              </a:rPr>
              <a:t> po vremenu </a:t>
            </a:r>
            <a:r>
              <a:rPr lang="sr-Latn-RS" dirty="0" err="1">
                <a:solidFill>
                  <a:schemeClr val="tx1"/>
                </a:solidFill>
              </a:rPr>
              <a:t>inicijalizacije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sr-Latn-RS" dirty="0" err="1">
                <a:solidFill>
                  <a:schemeClr val="tx1"/>
                </a:solidFill>
              </a:rPr>
              <a:t>IndexSorted</a:t>
            </a:r>
            <a:r>
              <a:rPr lang="sr-Latn-RS" dirty="0">
                <a:solidFill>
                  <a:schemeClr val="tx1"/>
                </a:solidFill>
              </a:rPr>
              <a:t> po vremenu pretrage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ovi algoritmi nisu upotrebljivi</a:t>
            </a:r>
          </a:p>
          <a:p>
            <a:r>
              <a:rPr lang="sr-Latn-RS" dirty="0">
                <a:solidFill>
                  <a:schemeClr val="tx1"/>
                </a:solidFill>
              </a:rPr>
              <a:t>Link ka Izvornom kodu projekta se nalazi u opisu videa</a:t>
            </a: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1527"/>
            <a:ext cx="9604906" cy="4744542"/>
          </a:xfrm>
        </p:spPr>
        <p:txBody>
          <a:bodyPr>
            <a:normAutofit/>
          </a:bodyPr>
          <a:lstStyle/>
          <a:p>
            <a:r>
              <a:rPr lang="sr-Latn-RS" dirty="0" err="1">
                <a:solidFill>
                  <a:schemeClr val="tx1"/>
                </a:solidFill>
              </a:rPr>
              <a:t>Off</a:t>
            </a:r>
            <a:r>
              <a:rPr lang="sr-Latn-RS" dirty="0">
                <a:solidFill>
                  <a:schemeClr val="tx1"/>
                </a:solidFill>
              </a:rPr>
              <a:t>-line </a:t>
            </a:r>
            <a:r>
              <a:rPr lang="sr-Latn-RS" dirty="0" err="1">
                <a:solidFill>
                  <a:schemeClr val="tx1"/>
                </a:solidFill>
              </a:rPr>
              <a:t>exact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matching</a:t>
            </a:r>
            <a:r>
              <a:rPr lang="sr-Latn-RS" dirty="0">
                <a:solidFill>
                  <a:schemeClr val="tx1"/>
                </a:solidFill>
              </a:rPr>
              <a:t> algoritmi rade </a:t>
            </a:r>
            <a:r>
              <a:rPr lang="sr-Latn-RS" dirty="0" err="1">
                <a:solidFill>
                  <a:schemeClr val="tx1"/>
                </a:solidFill>
              </a:rPr>
              <a:t>pretprocesiranje</a:t>
            </a:r>
            <a:r>
              <a:rPr lang="sr-Latn-RS" dirty="0">
                <a:solidFill>
                  <a:schemeClr val="tx1"/>
                </a:solidFill>
              </a:rPr>
              <a:t> ulaznog teksta, kreirajući sopstvene strukture za bržu pretragu</a:t>
            </a:r>
          </a:p>
          <a:p>
            <a:r>
              <a:rPr lang="sr-Latn-RS" dirty="0">
                <a:solidFill>
                  <a:schemeClr val="tx1"/>
                </a:solidFill>
              </a:rPr>
              <a:t>Merenje i poređenje performansi sledećih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pozicije svih pojavljivanja </a:t>
            </a:r>
            <a:r>
              <a:rPr lang="sr-Latn-RS" dirty="0" err="1">
                <a:solidFill>
                  <a:schemeClr val="tx1"/>
                </a:solidFill>
              </a:rPr>
              <a:t>podsekvenci</a:t>
            </a:r>
            <a:r>
              <a:rPr lang="sr-Latn-RS" dirty="0">
                <a:solidFill>
                  <a:schemeClr val="tx1"/>
                </a:solidFill>
              </a:rPr>
              <a:t> dužine </a:t>
            </a:r>
            <a:r>
              <a:rPr lang="sr-Latn-RS" b="1" dirty="0" err="1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u izvornom tekstu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pod </a:t>
            </a:r>
            <a:r>
              <a:rPr lang="en-GB" dirty="0" err="1">
                <a:solidFill>
                  <a:schemeClr val="tx1"/>
                </a:solidFill>
              </a:rPr>
              <a:t>ključem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odgovara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Pretraga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vrši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pristupanjem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sekvence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pretražuje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pozicije svih sufiksa u tekstu</a:t>
            </a:r>
          </a:p>
          <a:p>
            <a:r>
              <a:rPr lang="sr-Latn-RS" dirty="0">
                <a:solidFill>
                  <a:schemeClr val="tx1"/>
                </a:solidFill>
              </a:rPr>
              <a:t>Sufiksi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err="1"/>
              <a:t>sufiksNO</a:t>
            </a:r>
            <a:r>
              <a:rPr lang="sr-Latn-RS" dirty="0"/>
              <a:t> STABLO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275384" cy="43042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 </a:t>
            </a:r>
            <a:r>
              <a:rPr lang="en-GB" dirty="0" err="1">
                <a:solidFill>
                  <a:schemeClr val="tx1"/>
                </a:solidFill>
              </a:rPr>
              <a:t>sufiksnom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stablu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Sufiksno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stablo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formira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grana </a:t>
            </a:r>
            <a:r>
              <a:rPr lang="en-GB" dirty="0" err="1">
                <a:solidFill>
                  <a:schemeClr val="tx1"/>
                </a:solidFill>
              </a:rPr>
              <a:t>koje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predstavljaju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karaktere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dok</a:t>
            </a:r>
            <a:r>
              <a:rPr lang="en-GB" dirty="0">
                <a:solidFill>
                  <a:schemeClr val="tx1"/>
                </a:solidFill>
              </a:rPr>
              <a:t> se u </a:t>
            </a:r>
            <a:r>
              <a:rPr lang="en-GB" dirty="0" err="1">
                <a:solidFill>
                  <a:schemeClr val="tx1"/>
                </a:solidFill>
              </a:rPr>
              <a:t>listovima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sastoje</a:t>
            </a:r>
            <a:r>
              <a:rPr lang="en-GB" dirty="0">
                <a:solidFill>
                  <a:schemeClr val="tx1"/>
                </a:solidFill>
              </a:rPr>
              <a:t> od </a:t>
            </a:r>
            <a:r>
              <a:rPr lang="en-GB" dirty="0" err="1">
                <a:solidFill>
                  <a:schemeClr val="tx1"/>
                </a:solidFill>
              </a:rPr>
              <a:t>karaktera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putu od </a:t>
            </a:r>
            <a:r>
              <a:rPr lang="en-GB" dirty="0" err="1">
                <a:solidFill>
                  <a:schemeClr val="tx1"/>
                </a:solidFill>
              </a:rPr>
              <a:t>korena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Obilaskom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koristeći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pretrage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mogu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počinju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podsekvencom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samim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podsekvence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ulaznom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C451F-8D51-9C49-BD1D-6A9604B4AD9D}"/>
              </a:ext>
            </a:extLst>
          </p:cNvPr>
          <p:cNvSpPr/>
          <p:nvPr/>
        </p:nvSpPr>
        <p:spPr>
          <a:xfrm>
            <a:off x="7358886" y="1676400"/>
            <a:ext cx="4711700" cy="4991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C08FD6-BF59-7E4C-B51C-FABB01DE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781" y="1737783"/>
            <a:ext cx="471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</a:t>
            </a:r>
            <a:r>
              <a:rPr lang="sr-Latn-RS" dirty="0" err="1">
                <a:solidFill>
                  <a:schemeClr val="tx1"/>
                </a:solidFill>
              </a:rPr>
              <a:t>inicijalizaije</a:t>
            </a:r>
            <a:r>
              <a:rPr lang="sr-Latn-RS" dirty="0">
                <a:solidFill>
                  <a:schemeClr val="tx1"/>
                </a:solidFill>
              </a:rPr>
              <a:t> indeksne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3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782762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 40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22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Coffea</a:t>
            </a:r>
            <a:r>
              <a:rPr lang="en-GB" dirty="0"/>
              <a:t> arabica, Chromosome 1c</a:t>
            </a:r>
          </a:p>
        </p:txBody>
      </p:sp>
    </p:spTree>
    <p:extLst>
      <p:ext uri="{BB962C8B-B14F-4D97-AF65-F5344CB8AC3E}">
        <p14:creationId xmlns:p14="http://schemas.microsoft.com/office/powerpoint/2010/main" val="1230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813</Words>
  <Application>Microsoft Macintosh PowerPoint</Application>
  <PresentationFormat>Widescreen</PresentationFormat>
  <Paragraphs>142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Sortirani indeks (Index sorted)</vt:lpstr>
      <vt:lpstr>Heširani indeks (index hash)</vt:lpstr>
      <vt:lpstr>Niz sufiksa (suffix array) </vt:lpstr>
      <vt:lpstr>sufiksNO STABLO (suffix tree) </vt:lpstr>
      <vt:lpstr>Problem memorijskog zauzeća</vt:lpstr>
      <vt:lpstr>Način testiranja</vt:lpstr>
      <vt:lpstr>PowerPoint Presentation</vt:lpstr>
      <vt:lpstr>PowerPoint Presentation</vt:lpstr>
      <vt:lpstr>PowerPoint Presentation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Vuceljic, Elena</cp:lastModifiedBy>
  <cp:revision>35</cp:revision>
  <dcterms:created xsi:type="dcterms:W3CDTF">2019-04-07T17:05:47Z</dcterms:created>
  <dcterms:modified xsi:type="dcterms:W3CDTF">2019-04-14T10:35:52Z</dcterms:modified>
</cp:coreProperties>
</file>