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Reaction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OneDrive\Desktop\Reac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5 Category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813903797620344"/>
          <c:y val="0.15530235074519844"/>
          <c:w val="0.36810972577975581"/>
          <c:h val="0.64828200281533777"/>
        </c:manualLayout>
      </c:layout>
      <c:pieChart>
        <c:varyColors val="1"/>
        <c:ser>
          <c:idx val="0"/>
          <c:order val="0"/>
          <c:explosion val="11"/>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7B9-49EB-AE50-BAD09CC565B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7B9-49EB-AE50-BAD09CC565B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7B9-49EB-AE50-BAD09CC565B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7B9-49EB-AE50-BAD09CC565B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7B9-49EB-AE50-BAD09CC565BE}"/>
              </c:ext>
            </c:extLst>
          </c:dPt>
          <c:dLbls>
            <c:dLbl>
              <c:idx val="0"/>
              <c:layout>
                <c:manualLayout>
                  <c:x val="5.8664778369525626E-2"/>
                  <c:y val="-8.8444444444444655E-3"/>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spAutoFit/>
                </a:bodyPr>
                <a:lstStyle/>
                <a:p>
                  <a:pPr algn="ctr" rtl="0">
                    <a:defRPr lang="en-US" sz="2000" b="1" i="0" u="none" strike="noStrike" kern="1200" baseline="0">
                      <a:solidFill>
                        <a:prstClr val="white"/>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7B9-49EB-AE50-BAD09CC565BE}"/>
                </c:ext>
              </c:extLst>
            </c:dLbl>
            <c:dLbl>
              <c:idx val="1"/>
              <c:layout>
                <c:manualLayout>
                  <c:x val="2.3591950598724563E-2"/>
                  <c:y val="4.221382327209091E-2"/>
                </c:manualLayout>
              </c:layout>
              <c:tx>
                <c:rich>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fld id="{6F4DB8B5-8506-4512-BF1F-05DB9869FA82}" type="VALUE">
                      <a:rPr lang="en-US" sz="2000"/>
                      <a:pPr>
                        <a:defRPr/>
                      </a:pPr>
                      <a:t>[VALUE]</a:t>
                    </a:fld>
                    <a:r>
                      <a:rPr lang="en-US" sz="2000" baseline="0" dirty="0"/>
                      <a:t>, </a:t>
                    </a:r>
                    <a:fld id="{038EF30E-FDF8-4314-A1A6-AAE5E32A3AB6}" type="PERCENTAGE">
                      <a:rPr lang="en-US" sz="2000" baseline="0"/>
                      <a:pPr>
                        <a:defRPr/>
                      </a:pPr>
                      <a:t>[PERCENTAGE]</a:t>
                    </a:fld>
                    <a:endParaRPr lang="en-US" sz="2000" baseline="0" dirty="0"/>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0.10403570042685292"/>
                      <c:h val="0.12535573053368329"/>
                    </c:manualLayout>
                  </c15:layout>
                  <c15:dlblFieldTable/>
                  <c15:showDataLabelsRange val="0"/>
                </c:ext>
                <c:ext xmlns:c16="http://schemas.microsoft.com/office/drawing/2014/chart" uri="{C3380CC4-5D6E-409C-BE32-E72D297353CC}">
                  <c16:uniqueId val="{00000003-D7B9-49EB-AE50-BAD09CC565BE}"/>
                </c:ext>
              </c:extLst>
            </c:dLbl>
            <c:dLbl>
              <c:idx val="2"/>
              <c:layout>
                <c:manualLayout>
                  <c:x val="-6.1042187378549481E-2"/>
                  <c:y val="4.1555127263734545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noAutofit/>
                </a:bodyPr>
                <a:lstStyle/>
                <a:p>
                  <a:pPr algn="ctr" rtl="0">
                    <a:defRPr lang="en-US" sz="2000" b="1" i="0" u="none" strike="noStrike" kern="1200" baseline="0">
                      <a:solidFill>
                        <a:prstClr val="white"/>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layout>
                    <c:manualLayout>
                      <c:w val="8.8501740880694346E-2"/>
                      <c:h val="0.11443580484298838"/>
                    </c:manualLayout>
                  </c15:layout>
                </c:ext>
                <c:ext xmlns:c16="http://schemas.microsoft.com/office/drawing/2014/chart" uri="{C3380CC4-5D6E-409C-BE32-E72D297353CC}">
                  <c16:uniqueId val="{00000005-D7B9-49EB-AE50-BAD09CC565BE}"/>
                </c:ext>
              </c:extLst>
            </c:dLbl>
            <c:dLbl>
              <c:idx val="3"/>
              <c:layout>
                <c:manualLayout>
                  <c:x val="-1.3965149001310985E-3"/>
                  <c:y val="-5.7273840769903762E-3"/>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spAutoFit/>
                </a:bodyPr>
                <a:lstStyle/>
                <a:p>
                  <a:pPr algn="ctr" rtl="0">
                    <a:defRPr lang="en-US" sz="2000" b="1" i="0" u="none" strike="noStrike" kern="1200" baseline="0">
                      <a:solidFill>
                        <a:prstClr val="white"/>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7B9-49EB-AE50-BAD09CC565BE}"/>
                </c:ext>
              </c:extLst>
            </c:dLbl>
            <c:dLbl>
              <c:idx val="4"/>
              <c:layout>
                <c:manualLayout>
                  <c:x val="-8.1200901982712001E-2"/>
                  <c:y val="1.289413823272091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spAutoFit/>
                </a:bodyPr>
                <a:lstStyle/>
                <a:p>
                  <a:pPr algn="ctr" rtl="0">
                    <a:defRPr lang="en-US" sz="2000" b="1" i="0" u="none" strike="noStrike" kern="1200" baseline="0">
                      <a:solidFill>
                        <a:prstClr val="white"/>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7B9-49EB-AE50-BAD09CC565BE}"/>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Reactions!$P$4:$P$8</c:f>
              <c:strCache>
                <c:ptCount val="5"/>
                <c:pt idx="0">
                  <c:v>Animals</c:v>
                </c:pt>
                <c:pt idx="1">
                  <c:v>science</c:v>
                </c:pt>
                <c:pt idx="2">
                  <c:v>healthy eating</c:v>
                </c:pt>
                <c:pt idx="3">
                  <c:v>technology</c:v>
                </c:pt>
                <c:pt idx="4">
                  <c:v>food</c:v>
                </c:pt>
              </c:strCache>
            </c:strRef>
          </c:cat>
          <c:val>
            <c:numRef>
              <c:f>Reactions!$Q$4:$Q$8</c:f>
              <c:numCache>
                <c:formatCode>General</c:formatCode>
                <c:ptCount val="5"/>
                <c:pt idx="0">
                  <c:v>68624</c:v>
                </c:pt>
                <c:pt idx="1">
                  <c:v>65405</c:v>
                </c:pt>
                <c:pt idx="2">
                  <c:v>63138</c:v>
                </c:pt>
                <c:pt idx="3">
                  <c:v>63035</c:v>
                </c:pt>
                <c:pt idx="4">
                  <c:v>61598</c:v>
                </c:pt>
              </c:numCache>
            </c:numRef>
          </c:val>
          <c:extLst>
            <c:ext xmlns:c16="http://schemas.microsoft.com/office/drawing/2014/chart" uri="{C3380CC4-5D6E-409C-BE32-E72D297353CC}">
              <c16:uniqueId val="{0000000A-D7B9-49EB-AE50-BAD09CC565BE}"/>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lgn="ctr" rtl="0">
              <a:defRPr lang="en-US" sz="2000" b="1" i="0" u="none" strike="noStrike" kern="1200" baseline="0">
                <a:solidFill>
                  <a:schemeClr val="bg1">
                    <a:lumMod val="50000"/>
                  </a:schemeClr>
                </a:solidFill>
                <a:latin typeface="+mn-lt"/>
                <a:ea typeface="+mn-ea"/>
                <a:cs typeface="+mn-cs"/>
              </a:defRPr>
            </a:pPr>
            <a:endParaRPr lang="en-US"/>
          </a:p>
        </c:txPr>
      </c:legendEntry>
      <c:legendEntry>
        <c:idx val="1"/>
        <c:txPr>
          <a:bodyPr rot="0" spcFirstLastPara="1" vertOverflow="ellipsis" vert="horz" wrap="square" anchor="ctr" anchorCtr="1"/>
          <a:lstStyle/>
          <a:p>
            <a:pPr algn="ctr" rtl="0">
              <a:defRPr lang="en-US" sz="2000" b="1" i="0" u="none" strike="noStrike" kern="1200" baseline="0">
                <a:solidFill>
                  <a:schemeClr val="bg1">
                    <a:lumMod val="50000"/>
                  </a:schemeClr>
                </a:solidFill>
                <a:latin typeface="+mn-lt"/>
                <a:ea typeface="+mn-ea"/>
                <a:cs typeface="+mn-cs"/>
              </a:defRPr>
            </a:pPr>
            <a:endParaRPr lang="en-US"/>
          </a:p>
        </c:txPr>
      </c:legendEntry>
      <c:legendEntry>
        <c:idx val="2"/>
        <c:txPr>
          <a:bodyPr rot="0" spcFirstLastPara="1" vertOverflow="ellipsis" vert="horz" wrap="square" anchor="ctr" anchorCtr="1"/>
          <a:lstStyle/>
          <a:p>
            <a:pPr algn="ctr" rtl="0">
              <a:defRPr lang="en-US" sz="2000" b="1" i="0" u="none" strike="noStrike" kern="1200" baseline="0">
                <a:solidFill>
                  <a:schemeClr val="bg1">
                    <a:lumMod val="50000"/>
                  </a:schemeClr>
                </a:solidFill>
                <a:latin typeface="+mn-lt"/>
                <a:ea typeface="+mn-ea"/>
                <a:cs typeface="+mn-cs"/>
              </a:defRPr>
            </a:pPr>
            <a:endParaRPr lang="en-US"/>
          </a:p>
        </c:txPr>
      </c:legendEntry>
      <c:legendEntry>
        <c:idx val="3"/>
        <c:txPr>
          <a:bodyPr rot="0" spcFirstLastPara="1" vertOverflow="ellipsis" vert="horz" wrap="square" anchor="ctr" anchorCtr="1"/>
          <a:lstStyle/>
          <a:p>
            <a:pPr algn="ctr" rtl="0">
              <a:defRPr lang="en-US" sz="2000" b="1" i="0" u="none" strike="noStrike" kern="1200" baseline="0">
                <a:solidFill>
                  <a:schemeClr val="bg1">
                    <a:lumMod val="50000"/>
                  </a:schemeClr>
                </a:solidFill>
                <a:latin typeface="+mn-lt"/>
                <a:ea typeface="+mn-ea"/>
                <a:cs typeface="+mn-cs"/>
              </a:defRPr>
            </a:pPr>
            <a:endParaRPr lang="en-US"/>
          </a:p>
        </c:txPr>
      </c:legendEntry>
      <c:legendEntry>
        <c:idx val="4"/>
        <c:txPr>
          <a:bodyPr rot="0" spcFirstLastPara="1" vertOverflow="ellipsis" vert="horz" wrap="square" anchor="ctr" anchorCtr="1"/>
          <a:lstStyle/>
          <a:p>
            <a:pPr algn="ctr" rtl="0">
              <a:defRPr lang="en-US" sz="2000" b="1" i="0" u="none" strike="noStrike" kern="1200" baseline="0">
                <a:solidFill>
                  <a:schemeClr val="bg1">
                    <a:lumMod val="50000"/>
                  </a:schemeClr>
                </a:solidFill>
                <a:latin typeface="+mn-lt"/>
                <a:ea typeface="+mn-ea"/>
                <a:cs typeface="+mn-cs"/>
              </a:defRPr>
            </a:pPr>
            <a:endParaRPr lang="en-US"/>
          </a:p>
        </c:txPr>
      </c:legendEntry>
      <c:layout>
        <c:manualLayout>
          <c:xMode val="edge"/>
          <c:yMode val="edge"/>
          <c:x val="0.79902535908957517"/>
          <c:y val="0.23048300533654423"/>
          <c:w val="0.14926555048905288"/>
          <c:h val="0.59969971042400472"/>
        </c:manualLayout>
      </c:layout>
      <c:overlay val="0"/>
      <c:spPr>
        <a:solidFill>
          <a:schemeClr val="lt1">
            <a:lumMod val="95000"/>
            <a:alpha val="39000"/>
          </a:schemeClr>
        </a:solidFill>
        <a:ln>
          <a:noFill/>
        </a:ln>
        <a:effectLst/>
      </c:spPr>
      <c:txPr>
        <a:bodyPr rot="0" spcFirstLastPara="1" vertOverflow="ellipsis" vert="horz" wrap="square" anchor="ctr" anchorCtr="1"/>
        <a:lstStyle/>
        <a:p>
          <a:pPr algn="ctr" rtl="0">
            <a:defRPr lang="en-US" sz="2000" b="1" i="0" u="none" strike="noStrike" kern="1200" baseline="0">
              <a:solidFill>
                <a:prstClr val="white"/>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Top 5 Category by aggregated popularity score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5127218239511106"/>
          <c:y val="0.16062090015914871"/>
          <c:w val="0.84872781760488891"/>
          <c:h val="0.72319436310130658"/>
        </c:manualLayout>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Reactions!$P$4:$P$8</c:f>
              <c:strCache>
                <c:ptCount val="5"/>
                <c:pt idx="0">
                  <c:v>Animals</c:v>
                </c:pt>
                <c:pt idx="1">
                  <c:v>science</c:v>
                </c:pt>
                <c:pt idx="2">
                  <c:v>healthy eating</c:v>
                </c:pt>
                <c:pt idx="3">
                  <c:v>technology</c:v>
                </c:pt>
                <c:pt idx="4">
                  <c:v>food</c:v>
                </c:pt>
              </c:strCache>
            </c:strRef>
          </c:cat>
          <c:val>
            <c:numRef>
              <c:f>Reactions!$Q$4:$Q$8</c:f>
              <c:numCache>
                <c:formatCode>General</c:formatCode>
                <c:ptCount val="5"/>
                <c:pt idx="0">
                  <c:v>68624</c:v>
                </c:pt>
                <c:pt idx="1">
                  <c:v>65405</c:v>
                </c:pt>
                <c:pt idx="2">
                  <c:v>63138</c:v>
                </c:pt>
                <c:pt idx="3">
                  <c:v>63035</c:v>
                </c:pt>
                <c:pt idx="4">
                  <c:v>61598</c:v>
                </c:pt>
              </c:numCache>
            </c:numRef>
          </c:val>
          <c:extLst>
            <c:ext xmlns:c16="http://schemas.microsoft.com/office/drawing/2014/chart" uri="{C3380CC4-5D6E-409C-BE32-E72D297353CC}">
              <c16:uniqueId val="{00000000-8968-43E8-8E89-E40564F91E79}"/>
            </c:ext>
          </c:extLst>
        </c:ser>
        <c:dLbls>
          <c:showLegendKey val="0"/>
          <c:showVal val="0"/>
          <c:showCatName val="0"/>
          <c:showSerName val="0"/>
          <c:showPercent val="0"/>
          <c:showBubbleSize val="0"/>
        </c:dLbls>
        <c:gapWidth val="100"/>
        <c:overlap val="-24"/>
        <c:axId val="162171503"/>
        <c:axId val="162171983"/>
      </c:barChart>
      <c:catAx>
        <c:axId val="16217150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2171983"/>
        <c:crosses val="autoZero"/>
        <c:auto val="1"/>
        <c:lblAlgn val="ctr"/>
        <c:lblOffset val="100"/>
        <c:noMultiLvlLbl val="0"/>
      </c:catAx>
      <c:valAx>
        <c:axId val="16217198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2"/>
                </a:solidFill>
                <a:latin typeface="+mn-lt"/>
                <a:ea typeface="+mn-ea"/>
                <a:cs typeface="+mn-cs"/>
              </a:defRPr>
            </a:pPr>
            <a:endParaRPr lang="en-US"/>
          </a:p>
        </c:txPr>
        <c:crossAx val="162171503"/>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68991" y="56972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75421" y="3061524"/>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809296" y="152726"/>
            <a:ext cx="8673443"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A27FF7F8-B7D1-AEA2-B48C-CC34D63539D4}"/>
              </a:ext>
            </a:extLst>
          </p:cNvPr>
          <p:cNvSpPr txBox="1"/>
          <p:nvPr/>
        </p:nvSpPr>
        <p:spPr>
          <a:xfrm>
            <a:off x="2218946" y="1553766"/>
            <a:ext cx="10027558" cy="7048083"/>
          </a:xfrm>
          <a:prstGeom prst="rect">
            <a:avLst/>
          </a:prstGeom>
          <a:noFill/>
        </p:spPr>
        <p:txBody>
          <a:bodyPr wrap="square" rtlCol="0">
            <a:spAutoFit/>
          </a:bodyPr>
          <a:lstStyle/>
          <a:p>
            <a:r>
              <a:rPr lang="en-IN" sz="2800" b="1" i="1" u="sng" dirty="0"/>
              <a:t>Project recap </a:t>
            </a:r>
            <a:r>
              <a:rPr lang="en-IN" sz="2800" dirty="0"/>
              <a:t>:- </a:t>
            </a:r>
            <a:r>
              <a:rPr lang="en-IN" sz="2400" dirty="0"/>
              <a:t>to provide high level overview of business problem where </a:t>
            </a:r>
          </a:p>
          <a:p>
            <a:r>
              <a:rPr lang="en-IN" sz="2400" dirty="0"/>
              <a:t>                                  tracking and precise requirement we will provide the </a:t>
            </a:r>
          </a:p>
          <a:p>
            <a:r>
              <a:rPr lang="en-IN" sz="2400" dirty="0"/>
              <a:t>                                   summary of entire project.</a:t>
            </a:r>
          </a:p>
          <a:p>
            <a:endParaRPr lang="en-IN" sz="2400" dirty="0"/>
          </a:p>
          <a:p>
            <a:r>
              <a:rPr lang="en-IN" sz="2800" b="1" i="1" u="sng" dirty="0"/>
              <a:t>Problem :-</a:t>
            </a:r>
            <a:r>
              <a:rPr lang="en-IN" sz="2800" b="1" i="1" dirty="0"/>
              <a:t>        </a:t>
            </a:r>
            <a:r>
              <a:rPr lang="en-IN" sz="2400" dirty="0"/>
              <a:t>social buzz media gain 500 million  user now it’s difficult to </a:t>
            </a:r>
          </a:p>
          <a:p>
            <a:r>
              <a:rPr lang="en-IN" sz="2400" dirty="0"/>
              <a:t>                                handle that huge amount of data of Their user .</a:t>
            </a:r>
          </a:p>
          <a:p>
            <a:endParaRPr lang="en-IN" sz="2400" dirty="0"/>
          </a:p>
          <a:p>
            <a:r>
              <a:rPr lang="en-IN" sz="2800" b="1" i="1" u="sng" dirty="0"/>
              <a:t>The analytics team :- </a:t>
            </a:r>
            <a:r>
              <a:rPr lang="en-IN" sz="2400" dirty="0"/>
              <a:t>I will be start bye outlining the issue and then discuss </a:t>
            </a:r>
          </a:p>
          <a:p>
            <a:r>
              <a:rPr lang="en-IN" sz="2400" dirty="0"/>
              <a:t>                                              the team that is in charge of handling issue </a:t>
            </a:r>
          </a:p>
          <a:p>
            <a:r>
              <a:rPr lang="en-IN" sz="2400" dirty="0"/>
              <a:t>                                               assignment on our end.</a:t>
            </a:r>
          </a:p>
          <a:p>
            <a:endParaRPr lang="en-IN" sz="2400" dirty="0"/>
          </a:p>
          <a:p>
            <a:r>
              <a:rPr lang="en-IN" sz="2800" b="1" i="1" u="sng" dirty="0"/>
              <a:t>Process :- </a:t>
            </a:r>
            <a:r>
              <a:rPr lang="en-IN" sz="2800" b="1" i="1" dirty="0"/>
              <a:t>             </a:t>
            </a:r>
            <a:r>
              <a:rPr lang="en-IN" sz="2400" dirty="0"/>
              <a:t>after that I will go into general step V2 to do this             </a:t>
            </a:r>
          </a:p>
          <a:p>
            <a:r>
              <a:rPr lang="en-IN" sz="2400" dirty="0"/>
              <a:t>                                    assignment so you can fully understand how we  task of this</a:t>
            </a:r>
          </a:p>
          <a:p>
            <a:r>
              <a:rPr lang="en-IN" sz="2400" dirty="0"/>
              <a:t>                                         nature.</a:t>
            </a:r>
          </a:p>
          <a:p>
            <a:endParaRPr lang="en-IN" sz="2400" dirty="0"/>
          </a:p>
          <a:p>
            <a:r>
              <a:rPr lang="en-IN" sz="2800" b="1" i="1" u="sng" dirty="0"/>
              <a:t>Insight &amp; Summary :- </a:t>
            </a:r>
            <a:r>
              <a:rPr lang="en-IN" sz="2400" dirty="0"/>
              <a:t>Lastly I will review all significant findings and offer </a:t>
            </a:r>
          </a:p>
          <a:p>
            <a:r>
              <a:rPr lang="en-IN" sz="2400" dirty="0"/>
              <a:t>                                              them as connection of understanding and illustration</a:t>
            </a:r>
            <a:r>
              <a:rPr lang="en-IN" dirty="0"/>
              <a:t>.</a:t>
            </a:r>
          </a:p>
          <a:p>
            <a:r>
              <a:rPr lang="en-IN"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02553" y="1909667"/>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0FC0FDD7-B37B-9A66-AC1D-5A0BBF9300D6}"/>
              </a:ext>
            </a:extLst>
          </p:cNvPr>
          <p:cNvSpPr txBox="1"/>
          <p:nvPr/>
        </p:nvSpPr>
        <p:spPr>
          <a:xfrm>
            <a:off x="8617299" y="2379080"/>
            <a:ext cx="7384701" cy="4154984"/>
          </a:xfrm>
          <a:prstGeom prst="rect">
            <a:avLst/>
          </a:prstGeom>
          <a:noFill/>
        </p:spPr>
        <p:txBody>
          <a:bodyPr wrap="square" rtlCol="0">
            <a:spAutoFit/>
          </a:bodyPr>
          <a:lstStyle/>
          <a:p>
            <a:r>
              <a:rPr lang="en-US" sz="2400" b="1" dirty="0"/>
              <a:t>“Social Buzz” </a:t>
            </a:r>
            <a:r>
              <a:rPr lang="en-US" sz="2400" dirty="0"/>
              <a:t>is rapidly expanding unicorn in the technology space that needs to quickly adjust to its global reach.</a:t>
            </a:r>
          </a:p>
          <a:p>
            <a:endParaRPr lang="en-US" sz="2400" dirty="0"/>
          </a:p>
          <a:p>
            <a:r>
              <a:rPr lang="en-US" sz="2400" dirty="0"/>
              <a:t>Accenture has started working on the following activities during a three-month POC:</a:t>
            </a:r>
          </a:p>
          <a:p>
            <a:endParaRPr lang="en-US" sz="2400" dirty="0"/>
          </a:p>
          <a:p>
            <a:pPr marL="342900" indent="-342900">
              <a:buFont typeface="Arial" panose="020B0604020202020204" pitchFamily="34" charset="0"/>
              <a:buChar char="•"/>
            </a:pPr>
            <a:r>
              <a:rPr lang="en-US" sz="2400" dirty="0"/>
              <a:t>An examination of Social Buzz's use of big data.</a:t>
            </a:r>
          </a:p>
          <a:p>
            <a:pPr marL="342900" indent="-342900">
              <a:buFont typeface="Arial" panose="020B0604020202020204" pitchFamily="34" charset="0"/>
              <a:buChar char="•"/>
            </a:pPr>
            <a:r>
              <a:rPr lang="en-US" sz="2400" dirty="0"/>
              <a:t>Strategies for a prosperous initial public offering (IPO).</a:t>
            </a:r>
          </a:p>
          <a:p>
            <a:pPr marL="342900" indent="-342900">
              <a:buFont typeface="Arial" panose="020B0604020202020204" pitchFamily="34" charset="0"/>
              <a:buChar char="•"/>
            </a:pPr>
            <a:r>
              <a:rPr lang="en-US" sz="2400" dirty="0"/>
              <a:t>An examination to determine the top 5 content categories on Social Buzz.</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F1A565E5-272C-4AFB-553B-8909C51CEEE9}"/>
              </a:ext>
            </a:extLst>
          </p:cNvPr>
          <p:cNvSpPr txBox="1"/>
          <p:nvPr/>
        </p:nvSpPr>
        <p:spPr>
          <a:xfrm>
            <a:off x="2590800" y="4961740"/>
            <a:ext cx="7036254" cy="467820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 In recent years, the customer has grown to an enormous extent, and they lack the internal resources to manage it .</a:t>
            </a:r>
          </a:p>
          <a:p>
            <a:endParaRPr lang="en-US" sz="2000" dirty="0"/>
          </a:p>
          <a:p>
            <a:r>
              <a:rPr lang="en-US" sz="2000" dirty="0"/>
              <a:t>• Every day, Social Buzz receives over 100,000 posts, totaling 36,500,000 posts annually. Since all of the content is unstructured, it might be challenging to make sense of it all.</a:t>
            </a:r>
          </a:p>
          <a:p>
            <a:endParaRPr lang="en-US" sz="2000" dirty="0"/>
          </a:p>
          <a:p>
            <a:r>
              <a:rPr lang="en-US" sz="2000" dirty="0"/>
              <a:t>• Determine the specifications that must be fulfilled for this project.</a:t>
            </a:r>
          </a:p>
          <a:p>
            <a:endParaRPr lang="en-US" sz="2000" dirty="0"/>
          </a:p>
          <a:p>
            <a:r>
              <a:rPr lang="en-US" sz="2000" dirty="0"/>
              <a:t>• Combining tables from the sample data set.</a:t>
            </a:r>
          </a:p>
          <a:p>
            <a:endParaRPr lang="en-US" sz="2000" dirty="0"/>
          </a:p>
          <a:p>
            <a:r>
              <a:rPr lang="en-US" sz="2000" dirty="0"/>
              <a:t>• An analysis of their content categories that identifies the top five with the highest total popularity.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9E637F5C-CD44-1C35-E8CF-8ACC5C696048}"/>
              </a:ext>
            </a:extLst>
          </p:cNvPr>
          <p:cNvSpPr txBox="1"/>
          <p:nvPr/>
        </p:nvSpPr>
        <p:spPr>
          <a:xfrm>
            <a:off x="4053793" y="1434214"/>
            <a:ext cx="6702471"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3200" b="1" dirty="0"/>
              <a:t>Understanding data</a:t>
            </a:r>
          </a:p>
        </p:txBody>
      </p:sp>
      <p:sp>
        <p:nvSpPr>
          <p:cNvPr id="40" name="TextBox 39">
            <a:extLst>
              <a:ext uri="{FF2B5EF4-FFF2-40B4-BE49-F238E27FC236}">
                <a16:creationId xmlns:a16="http://schemas.microsoft.com/office/drawing/2014/main" id="{D71023AF-1465-F04F-5571-E9316554649C}"/>
              </a:ext>
            </a:extLst>
          </p:cNvPr>
          <p:cNvSpPr txBox="1"/>
          <p:nvPr/>
        </p:nvSpPr>
        <p:spPr>
          <a:xfrm>
            <a:off x="5800293" y="2997415"/>
            <a:ext cx="6702471"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3200" b="1"/>
            </a:lvl1pPr>
          </a:lstStyle>
          <a:p>
            <a:r>
              <a:rPr lang="en-IN" dirty="0"/>
              <a:t>Data cleaning</a:t>
            </a:r>
          </a:p>
        </p:txBody>
      </p:sp>
      <p:sp>
        <p:nvSpPr>
          <p:cNvPr id="41" name="TextBox 40">
            <a:extLst>
              <a:ext uri="{FF2B5EF4-FFF2-40B4-BE49-F238E27FC236}">
                <a16:creationId xmlns:a16="http://schemas.microsoft.com/office/drawing/2014/main" id="{73C808BE-E04F-5FDD-2FCF-D706EC159333}"/>
              </a:ext>
            </a:extLst>
          </p:cNvPr>
          <p:cNvSpPr txBox="1"/>
          <p:nvPr/>
        </p:nvSpPr>
        <p:spPr>
          <a:xfrm>
            <a:off x="7709927" y="4569121"/>
            <a:ext cx="6702471"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3200" b="1"/>
            </a:lvl1pPr>
          </a:lstStyle>
          <a:p>
            <a:r>
              <a:rPr lang="en-IN" dirty="0"/>
              <a:t>Data modelling</a:t>
            </a:r>
          </a:p>
        </p:txBody>
      </p:sp>
      <p:sp>
        <p:nvSpPr>
          <p:cNvPr id="42" name="TextBox 41">
            <a:extLst>
              <a:ext uri="{FF2B5EF4-FFF2-40B4-BE49-F238E27FC236}">
                <a16:creationId xmlns:a16="http://schemas.microsoft.com/office/drawing/2014/main" id="{C8A7DEBE-B7C9-11D2-C9C2-B0339627FFD8}"/>
              </a:ext>
            </a:extLst>
          </p:cNvPr>
          <p:cNvSpPr txBox="1"/>
          <p:nvPr/>
        </p:nvSpPr>
        <p:spPr>
          <a:xfrm>
            <a:off x="9537132" y="6175326"/>
            <a:ext cx="6702471"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3200" b="1"/>
            </a:lvl1pPr>
          </a:lstStyle>
          <a:p>
            <a:r>
              <a:rPr lang="en-IN" dirty="0"/>
              <a:t>data analysis</a:t>
            </a:r>
          </a:p>
        </p:txBody>
      </p:sp>
      <p:sp>
        <p:nvSpPr>
          <p:cNvPr id="43" name="TextBox 42">
            <a:extLst>
              <a:ext uri="{FF2B5EF4-FFF2-40B4-BE49-F238E27FC236}">
                <a16:creationId xmlns:a16="http://schemas.microsoft.com/office/drawing/2014/main" id="{7541E3AB-ADF4-11F7-F3A7-20239D37D921}"/>
              </a:ext>
            </a:extLst>
          </p:cNvPr>
          <p:cNvSpPr txBox="1"/>
          <p:nvPr/>
        </p:nvSpPr>
        <p:spPr>
          <a:xfrm>
            <a:off x="11337710" y="7924033"/>
            <a:ext cx="6702471"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3200" b="1"/>
            </a:lvl1pPr>
          </a:lstStyle>
          <a:p>
            <a:r>
              <a:rPr lang="en-IN" dirty="0"/>
              <a:t>Uncover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AA9F11CB-1F1F-5E52-6570-4729D30ACDEB}"/>
              </a:ext>
            </a:extLst>
          </p:cNvPr>
          <p:cNvSpPr txBox="1"/>
          <p:nvPr/>
        </p:nvSpPr>
        <p:spPr>
          <a:xfrm>
            <a:off x="7250137" y="4631320"/>
            <a:ext cx="2972219" cy="1295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A305214E-A4E6-5ED2-80DB-A37F75CAD65C}"/>
              </a:ext>
            </a:extLst>
          </p:cNvPr>
          <p:cNvSpPr txBox="1"/>
          <p:nvPr/>
        </p:nvSpPr>
        <p:spPr>
          <a:xfrm>
            <a:off x="2279558" y="4648200"/>
            <a:ext cx="2972219" cy="1295400"/>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ACD6DAB9-A715-1F97-A745-4AFFF3CB0F01}"/>
              </a:ext>
            </a:extLst>
          </p:cNvPr>
          <p:cNvSpPr txBox="1"/>
          <p:nvPr/>
        </p:nvSpPr>
        <p:spPr>
          <a:xfrm>
            <a:off x="2431958" y="4800600"/>
            <a:ext cx="2972219" cy="1295400"/>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6F04B5FB-B289-FAB5-6AFC-E99ABC8877A0}"/>
              </a:ext>
            </a:extLst>
          </p:cNvPr>
          <p:cNvSpPr txBox="1"/>
          <p:nvPr/>
        </p:nvSpPr>
        <p:spPr>
          <a:xfrm>
            <a:off x="2584358" y="4953000"/>
            <a:ext cx="2972219" cy="1295400"/>
          </a:xfrm>
          <a:prstGeom prst="rect">
            <a:avLst/>
          </a:prstGeom>
          <a:noFill/>
        </p:spPr>
        <p:txBody>
          <a:bodyPr wrap="square" rtlCol="0">
            <a:spAutoFit/>
          </a:bodyPr>
          <a:lstStyle/>
          <a:p>
            <a:endParaRPr lang="en-IN" dirty="0"/>
          </a:p>
        </p:txBody>
      </p:sp>
      <p:sp>
        <p:nvSpPr>
          <p:cNvPr id="19" name="TextBox 18">
            <a:extLst>
              <a:ext uri="{FF2B5EF4-FFF2-40B4-BE49-F238E27FC236}">
                <a16:creationId xmlns:a16="http://schemas.microsoft.com/office/drawing/2014/main" id="{74FDC56C-3DF7-E805-A3F0-D94FFAEFA437}"/>
              </a:ext>
            </a:extLst>
          </p:cNvPr>
          <p:cNvSpPr txBox="1"/>
          <p:nvPr/>
        </p:nvSpPr>
        <p:spPr>
          <a:xfrm>
            <a:off x="2736758" y="5105400"/>
            <a:ext cx="2972219" cy="1295400"/>
          </a:xfrm>
          <a:prstGeom prst="rect">
            <a:avLst/>
          </a:prstGeom>
          <a:noFill/>
        </p:spPr>
        <p:txBody>
          <a:bodyPr wrap="square" rtlCol="0">
            <a:spAutoFit/>
          </a:bodyPr>
          <a:lstStyle/>
          <a:p>
            <a:endParaRPr lang="en-IN" dirty="0"/>
          </a:p>
        </p:txBody>
      </p:sp>
      <p:sp>
        <p:nvSpPr>
          <p:cNvPr id="41" name="Rectangle 40">
            <a:extLst>
              <a:ext uri="{FF2B5EF4-FFF2-40B4-BE49-F238E27FC236}">
                <a16:creationId xmlns:a16="http://schemas.microsoft.com/office/drawing/2014/main" id="{B3FB0575-067D-863E-47E0-D2104B84CBDB}"/>
              </a:ext>
            </a:extLst>
          </p:cNvPr>
          <p:cNvSpPr/>
          <p:nvPr/>
        </p:nvSpPr>
        <p:spPr>
          <a:xfrm>
            <a:off x="2279558" y="4441008"/>
            <a:ext cx="2819820" cy="1790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t>16</a:t>
            </a:r>
            <a:r>
              <a:rPr lang="en-IN" dirty="0"/>
              <a:t> </a:t>
            </a:r>
          </a:p>
        </p:txBody>
      </p:sp>
      <p:sp>
        <p:nvSpPr>
          <p:cNvPr id="42" name="Rectangle 41">
            <a:extLst>
              <a:ext uri="{FF2B5EF4-FFF2-40B4-BE49-F238E27FC236}">
                <a16:creationId xmlns:a16="http://schemas.microsoft.com/office/drawing/2014/main" id="{2E5C86E9-402F-0114-3D6E-B91A3CE76CC3}"/>
              </a:ext>
            </a:extLst>
          </p:cNvPr>
          <p:cNvSpPr/>
          <p:nvPr/>
        </p:nvSpPr>
        <p:spPr>
          <a:xfrm>
            <a:off x="7250137" y="4496255"/>
            <a:ext cx="2819820" cy="1790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t>75k</a:t>
            </a:r>
          </a:p>
        </p:txBody>
      </p:sp>
      <p:sp>
        <p:nvSpPr>
          <p:cNvPr id="43" name="Rectangle 42">
            <a:extLst>
              <a:ext uri="{FF2B5EF4-FFF2-40B4-BE49-F238E27FC236}">
                <a16:creationId xmlns:a16="http://schemas.microsoft.com/office/drawing/2014/main" id="{10758AD2-C922-4F09-9DD5-98317A43101D}"/>
              </a:ext>
            </a:extLst>
          </p:cNvPr>
          <p:cNvSpPr/>
          <p:nvPr/>
        </p:nvSpPr>
        <p:spPr>
          <a:xfrm>
            <a:off x="12570704" y="4553405"/>
            <a:ext cx="2819820" cy="1790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t>MAY</a:t>
            </a:r>
          </a:p>
        </p:txBody>
      </p:sp>
      <p:sp>
        <p:nvSpPr>
          <p:cNvPr id="45" name="TextBox 44">
            <a:extLst>
              <a:ext uri="{FF2B5EF4-FFF2-40B4-BE49-F238E27FC236}">
                <a16:creationId xmlns:a16="http://schemas.microsoft.com/office/drawing/2014/main" id="{F4A7201B-6204-FC54-FD60-1CDA6F7E38D9}"/>
              </a:ext>
            </a:extLst>
          </p:cNvPr>
          <p:cNvSpPr txBox="1"/>
          <p:nvPr/>
        </p:nvSpPr>
        <p:spPr>
          <a:xfrm>
            <a:off x="2279558" y="2857500"/>
            <a:ext cx="2819820" cy="1569660"/>
          </a:xfrm>
          <a:prstGeom prst="rect">
            <a:avLst/>
          </a:prstGeom>
          <a:noFill/>
        </p:spPr>
        <p:txBody>
          <a:bodyPr wrap="square" rtlCol="0">
            <a:spAutoFit/>
          </a:bodyPr>
          <a:lstStyle/>
          <a:p>
            <a:pPr algn="ctr"/>
            <a:r>
              <a:rPr lang="en-IN" sz="4800" dirty="0"/>
              <a:t>Unique Categories </a:t>
            </a:r>
          </a:p>
        </p:txBody>
      </p:sp>
      <p:sp>
        <p:nvSpPr>
          <p:cNvPr id="46" name="TextBox 45">
            <a:extLst>
              <a:ext uri="{FF2B5EF4-FFF2-40B4-BE49-F238E27FC236}">
                <a16:creationId xmlns:a16="http://schemas.microsoft.com/office/drawing/2014/main" id="{7E11A722-8953-45A7-98D5-7E421B9F6296}"/>
              </a:ext>
            </a:extLst>
          </p:cNvPr>
          <p:cNvSpPr txBox="1"/>
          <p:nvPr/>
        </p:nvSpPr>
        <p:spPr>
          <a:xfrm>
            <a:off x="7250137" y="2886938"/>
            <a:ext cx="2819820" cy="1569660"/>
          </a:xfrm>
          <a:prstGeom prst="rect">
            <a:avLst/>
          </a:prstGeom>
          <a:noFill/>
        </p:spPr>
        <p:txBody>
          <a:bodyPr wrap="square" rtlCol="0">
            <a:spAutoFit/>
          </a:bodyPr>
          <a:lstStyle/>
          <a:p>
            <a:r>
              <a:rPr lang="en-IN" sz="3200" dirty="0"/>
              <a:t>Category With Highest Score  </a:t>
            </a:r>
            <a:r>
              <a:rPr lang="en-IN" sz="3200" dirty="0">
                <a:highlight>
                  <a:srgbClr val="FFFF00"/>
                </a:highlight>
              </a:rPr>
              <a:t>ANIMAL</a:t>
            </a:r>
          </a:p>
        </p:txBody>
      </p:sp>
      <p:sp>
        <p:nvSpPr>
          <p:cNvPr id="47" name="TextBox 46">
            <a:extLst>
              <a:ext uri="{FF2B5EF4-FFF2-40B4-BE49-F238E27FC236}">
                <a16:creationId xmlns:a16="http://schemas.microsoft.com/office/drawing/2014/main" id="{BB2FCFAC-528D-B0BB-47E0-33AC6FC6B386}"/>
              </a:ext>
            </a:extLst>
          </p:cNvPr>
          <p:cNvSpPr txBox="1"/>
          <p:nvPr/>
        </p:nvSpPr>
        <p:spPr>
          <a:xfrm>
            <a:off x="12715165" y="3300253"/>
            <a:ext cx="2819820" cy="1077218"/>
          </a:xfrm>
          <a:prstGeom prst="rect">
            <a:avLst/>
          </a:prstGeom>
          <a:noFill/>
        </p:spPr>
        <p:txBody>
          <a:bodyPr wrap="square" rtlCol="0">
            <a:spAutoFit/>
          </a:bodyPr>
          <a:lstStyle/>
          <a:p>
            <a:r>
              <a:rPr lang="en-IN" sz="3200" dirty="0"/>
              <a:t>Month With Most Posts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84CCC594-4FD7-AE66-34EE-AEBCE141F70A}"/>
              </a:ext>
            </a:extLst>
          </p:cNvPr>
          <p:cNvGraphicFramePr>
            <a:graphicFrameLocks/>
          </p:cNvGraphicFramePr>
          <p:nvPr>
            <p:extLst>
              <p:ext uri="{D42A27DB-BD31-4B8C-83A1-F6EECF244321}">
                <p14:modId xmlns:p14="http://schemas.microsoft.com/office/powerpoint/2010/main" val="1757586183"/>
              </p:ext>
            </p:extLst>
          </p:nvPr>
        </p:nvGraphicFramePr>
        <p:xfrm>
          <a:off x="2869537" y="1383832"/>
          <a:ext cx="12525844" cy="711246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A638A9A1-8448-DC17-05D8-4D23091CFEED}"/>
              </a:ext>
            </a:extLst>
          </p:cNvPr>
          <p:cNvGraphicFramePr>
            <a:graphicFrameLocks/>
          </p:cNvGraphicFramePr>
          <p:nvPr>
            <p:extLst>
              <p:ext uri="{D42A27DB-BD31-4B8C-83A1-F6EECF244321}">
                <p14:modId xmlns:p14="http://schemas.microsoft.com/office/powerpoint/2010/main" val="2520161455"/>
              </p:ext>
            </p:extLst>
          </p:nvPr>
        </p:nvGraphicFramePr>
        <p:xfrm>
          <a:off x="5354352" y="2171700"/>
          <a:ext cx="9275496" cy="61528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a:extLst>
              <a:ext uri="{FF2B5EF4-FFF2-40B4-BE49-F238E27FC236}">
                <a16:creationId xmlns:a16="http://schemas.microsoft.com/office/drawing/2014/main" id="{29741537-D10E-3897-1898-0CD979A81F0C}"/>
              </a:ext>
            </a:extLst>
          </p:cNvPr>
          <p:cNvSpPr/>
          <p:nvPr/>
        </p:nvSpPr>
        <p:spPr>
          <a:xfrm>
            <a:off x="10767837" y="1070206"/>
            <a:ext cx="4038600" cy="762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Analysis</a:t>
            </a:r>
          </a:p>
        </p:txBody>
      </p:sp>
      <p:sp>
        <p:nvSpPr>
          <p:cNvPr id="18" name="Rectangle 17">
            <a:extLst>
              <a:ext uri="{FF2B5EF4-FFF2-40B4-BE49-F238E27FC236}">
                <a16:creationId xmlns:a16="http://schemas.microsoft.com/office/drawing/2014/main" id="{6242C221-A16A-8383-B5BD-1066F5417A59}"/>
              </a:ext>
            </a:extLst>
          </p:cNvPr>
          <p:cNvSpPr/>
          <p:nvPr/>
        </p:nvSpPr>
        <p:spPr>
          <a:xfrm>
            <a:off x="10752597" y="4063336"/>
            <a:ext cx="4038600" cy="762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Insight</a:t>
            </a:r>
          </a:p>
        </p:txBody>
      </p:sp>
      <p:sp>
        <p:nvSpPr>
          <p:cNvPr id="19" name="Rectangle 18">
            <a:extLst>
              <a:ext uri="{FF2B5EF4-FFF2-40B4-BE49-F238E27FC236}">
                <a16:creationId xmlns:a16="http://schemas.microsoft.com/office/drawing/2014/main" id="{A47F2F47-6B91-579E-D7B4-D319D1ED173D}"/>
              </a:ext>
            </a:extLst>
          </p:cNvPr>
          <p:cNvSpPr/>
          <p:nvPr/>
        </p:nvSpPr>
        <p:spPr>
          <a:xfrm>
            <a:off x="10752597" y="6964868"/>
            <a:ext cx="4038600" cy="762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Next Step</a:t>
            </a:r>
          </a:p>
        </p:txBody>
      </p:sp>
      <p:sp>
        <p:nvSpPr>
          <p:cNvPr id="26" name="TextBox 25">
            <a:extLst>
              <a:ext uri="{FF2B5EF4-FFF2-40B4-BE49-F238E27FC236}">
                <a16:creationId xmlns:a16="http://schemas.microsoft.com/office/drawing/2014/main" id="{65C7CA25-0D2B-7A60-B9A6-88284442CAA3}"/>
              </a:ext>
            </a:extLst>
          </p:cNvPr>
          <p:cNvSpPr txBox="1"/>
          <p:nvPr/>
        </p:nvSpPr>
        <p:spPr>
          <a:xfrm>
            <a:off x="10781024" y="1993563"/>
            <a:ext cx="4038600" cy="1754326"/>
          </a:xfrm>
          <a:prstGeom prst="rect">
            <a:avLst/>
          </a:prstGeom>
          <a:noFill/>
        </p:spPr>
        <p:txBody>
          <a:bodyPr wrap="square" rtlCol="0">
            <a:spAutoFit/>
          </a:bodyPr>
          <a:lstStyle/>
          <a:p>
            <a:r>
              <a:rPr lang="en-US" dirty="0"/>
              <a:t>Animals and science are two of the most popular content categories, this shows that people enjoy "real-life" and "factual content the most. So I would recommend that you keep creating more contents relating to these two categories.</a:t>
            </a:r>
            <a:endParaRPr lang="en-IN" dirty="0"/>
          </a:p>
        </p:txBody>
      </p:sp>
      <p:sp>
        <p:nvSpPr>
          <p:cNvPr id="28" name="TextBox 27">
            <a:extLst>
              <a:ext uri="{FF2B5EF4-FFF2-40B4-BE49-F238E27FC236}">
                <a16:creationId xmlns:a16="http://schemas.microsoft.com/office/drawing/2014/main" id="{A54C80F8-3028-304E-8CD5-44CB15E82611}"/>
              </a:ext>
            </a:extLst>
          </p:cNvPr>
          <p:cNvSpPr txBox="1"/>
          <p:nvPr/>
        </p:nvSpPr>
        <p:spPr>
          <a:xfrm>
            <a:off x="10807398" y="4871410"/>
            <a:ext cx="4038600" cy="2031325"/>
          </a:xfrm>
          <a:prstGeom prst="rect">
            <a:avLst/>
          </a:prstGeom>
          <a:noFill/>
        </p:spPr>
        <p:txBody>
          <a:bodyPr wrap="square" rtlCol="0">
            <a:spAutoFit/>
          </a:bodyPr>
          <a:lstStyle/>
          <a:p>
            <a:r>
              <a:rPr lang="en-US"/>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endParaRPr lang="en-IN" dirty="0"/>
          </a:p>
        </p:txBody>
      </p:sp>
      <p:sp>
        <p:nvSpPr>
          <p:cNvPr id="29" name="TextBox 28">
            <a:extLst>
              <a:ext uri="{FF2B5EF4-FFF2-40B4-BE49-F238E27FC236}">
                <a16:creationId xmlns:a16="http://schemas.microsoft.com/office/drawing/2014/main" id="{209384DA-30F3-16F1-C6EC-A13C061021E8}"/>
              </a:ext>
            </a:extLst>
          </p:cNvPr>
          <p:cNvSpPr txBox="1"/>
          <p:nvPr/>
        </p:nvSpPr>
        <p:spPr>
          <a:xfrm>
            <a:off x="10834607" y="7832485"/>
            <a:ext cx="4012226" cy="2308324"/>
          </a:xfrm>
          <a:prstGeom prst="rect">
            <a:avLst/>
          </a:prstGeom>
          <a:noFill/>
        </p:spPr>
        <p:txBody>
          <a:bodyPr wrap="square" rtlCol="0">
            <a:spAutoFit/>
          </a:bodyPr>
          <a:lstStyle/>
          <a:p>
            <a:r>
              <a:rPr lang="en-US" dirty="0"/>
              <a:t>It should come as no surprise that technological content is among the top categories given the advancement of technology. It indicates that users like your technological material. Working with some of the biggest digital companies in the world is something I would suggest..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525</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VIVEK RAKAHDE</cp:lastModifiedBy>
  <cp:revision>10</cp:revision>
  <dcterms:created xsi:type="dcterms:W3CDTF">2006-08-16T00:00:00Z</dcterms:created>
  <dcterms:modified xsi:type="dcterms:W3CDTF">2024-05-27T08:38:57Z</dcterms:modified>
  <dc:identifier>DAEhDyfaYKE</dc:identifier>
</cp:coreProperties>
</file>