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0" r:id="rId3"/>
    <p:sldId id="1705" r:id="rId4"/>
    <p:sldId id="1706" r:id="rId5"/>
    <p:sldId id="272" r:id="rId6"/>
    <p:sldId id="1720" r:id="rId7"/>
    <p:sldId id="1723" r:id="rId8"/>
    <p:sldId id="1721" r:id="rId9"/>
    <p:sldId id="1722" r:id="rId10"/>
    <p:sldId id="1724" r:id="rId11"/>
    <p:sldId id="1725" r:id="rId12"/>
    <p:sldId id="1726" r:id="rId13"/>
    <p:sldId id="1707" r:id="rId14"/>
    <p:sldId id="1710" r:id="rId15"/>
    <p:sldId id="1712" r:id="rId16"/>
    <p:sldId id="1713" r:id="rId17"/>
    <p:sldId id="1714" r:id="rId18"/>
    <p:sldId id="1715" r:id="rId19"/>
    <p:sldId id="1716" r:id="rId20"/>
    <p:sldId id="1717" r:id="rId21"/>
    <p:sldId id="1718" r:id="rId22"/>
    <p:sldId id="1719" r:id="rId23"/>
    <p:sldId id="1727" r:id="rId24"/>
    <p:sldId id="26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E8CC4-1787-4453-BF29-7FA5D819E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F2729A-6BDE-494C-9E8C-F102DC069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E43F5-1198-43B4-9653-F7F46003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BC74-D2BE-41C5-9B02-8FF351076B9B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18759-101D-4F2C-AA2C-8212487A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169B9-CDD4-442B-9E14-655C59BB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9C63-6E35-408A-9E27-C0D65E42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61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93059-D068-4F38-A161-B08EF893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0A2470-A5E2-4A00-A78A-5CEDCEFEA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36D07-8728-4070-94EA-821DA1EA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BC74-D2BE-41C5-9B02-8FF351076B9B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2F27C-37AF-4DA2-9439-BCA8C89A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ABBA0-3C45-4107-B42A-AD817665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9C63-6E35-408A-9E27-C0D65E42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01B042-E3FD-4DBE-BF49-16CAF78F8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FB8AD4-C05A-4192-BF63-D65E735F8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41E22-47FE-45DF-8F34-A345182A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BC74-D2BE-41C5-9B02-8FF351076B9B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F05BE-D448-4E13-AFEB-3C7410BA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F919D-D364-4713-9245-867FAB04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9C63-6E35-408A-9E27-C0D65E42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97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1306513" y="1030288"/>
            <a:ext cx="3690938" cy="5827712"/>
            <a:chOff x="1306513" y="1030288"/>
            <a:chExt cx="3690938" cy="5827712"/>
          </a:xfrm>
          <a:solidFill>
            <a:schemeClr val="accent4"/>
          </a:solidFill>
        </p:grpSpPr>
        <p:sp>
          <p:nvSpPr>
            <p:cNvPr id="10" name="Freeform 26"/>
            <p:cNvSpPr>
              <a:spLocks noEditPoints="1"/>
            </p:cNvSpPr>
            <p:nvPr/>
          </p:nvSpPr>
          <p:spPr bwMode="auto">
            <a:xfrm>
              <a:off x="1306513" y="1030288"/>
              <a:ext cx="3690938" cy="4443413"/>
            </a:xfrm>
            <a:custGeom>
              <a:avLst/>
              <a:gdLst>
                <a:gd name="T0" fmla="*/ 970 w 1939"/>
                <a:gd name="T1" fmla="*/ 0 h 2332"/>
                <a:gd name="T2" fmla="*/ 0 w 1939"/>
                <a:gd name="T3" fmla="*/ 970 h 2332"/>
                <a:gd name="T4" fmla="*/ 248 w 1939"/>
                <a:gd name="T5" fmla="*/ 1617 h 2332"/>
                <a:gd name="T6" fmla="*/ 247 w 1939"/>
                <a:gd name="T7" fmla="*/ 1617 h 2332"/>
                <a:gd name="T8" fmla="*/ 251 w 1939"/>
                <a:gd name="T9" fmla="*/ 1620 h 2332"/>
                <a:gd name="T10" fmla="*/ 294 w 1939"/>
                <a:gd name="T11" fmla="*/ 1665 h 2332"/>
                <a:gd name="T12" fmla="*/ 518 w 1939"/>
                <a:gd name="T13" fmla="*/ 1945 h 2332"/>
                <a:gd name="T14" fmla="*/ 798 w 1939"/>
                <a:gd name="T15" fmla="*/ 2332 h 2332"/>
                <a:gd name="T16" fmla="*/ 945 w 1939"/>
                <a:gd name="T17" fmla="*/ 2332 h 2332"/>
                <a:gd name="T18" fmla="*/ 994 w 1939"/>
                <a:gd name="T19" fmla="*/ 2332 h 2332"/>
                <a:gd name="T20" fmla="*/ 1140 w 1939"/>
                <a:gd name="T21" fmla="*/ 2332 h 2332"/>
                <a:gd name="T22" fmla="*/ 1420 w 1939"/>
                <a:gd name="T23" fmla="*/ 1945 h 2332"/>
                <a:gd name="T24" fmla="*/ 1637 w 1939"/>
                <a:gd name="T25" fmla="*/ 1673 h 2332"/>
                <a:gd name="T26" fmla="*/ 1939 w 1939"/>
                <a:gd name="T27" fmla="*/ 970 h 2332"/>
                <a:gd name="T28" fmla="*/ 970 w 1939"/>
                <a:gd name="T29" fmla="*/ 0 h 2332"/>
                <a:gd name="T30" fmla="*/ 1331 w 1939"/>
                <a:gd name="T31" fmla="*/ 1403 h 2332"/>
                <a:gd name="T32" fmla="*/ 1214 w 1939"/>
                <a:gd name="T33" fmla="*/ 1559 h 2332"/>
                <a:gd name="T34" fmla="*/ 1062 w 1939"/>
                <a:gd name="T35" fmla="*/ 1782 h 2332"/>
                <a:gd name="T36" fmla="*/ 983 w 1939"/>
                <a:gd name="T37" fmla="*/ 1782 h 2332"/>
                <a:gd name="T38" fmla="*/ 956 w 1939"/>
                <a:gd name="T39" fmla="*/ 1782 h 2332"/>
                <a:gd name="T40" fmla="*/ 877 w 1939"/>
                <a:gd name="T41" fmla="*/ 1782 h 2332"/>
                <a:gd name="T42" fmla="*/ 725 w 1939"/>
                <a:gd name="T43" fmla="*/ 1559 h 2332"/>
                <a:gd name="T44" fmla="*/ 604 w 1939"/>
                <a:gd name="T45" fmla="*/ 1398 h 2332"/>
                <a:gd name="T46" fmla="*/ 581 w 1939"/>
                <a:gd name="T47" fmla="*/ 1373 h 2332"/>
                <a:gd name="T48" fmla="*/ 579 w 1939"/>
                <a:gd name="T49" fmla="*/ 1371 h 2332"/>
                <a:gd name="T50" fmla="*/ 579 w 1939"/>
                <a:gd name="T51" fmla="*/ 1371 h 2332"/>
                <a:gd name="T52" fmla="*/ 445 w 1939"/>
                <a:gd name="T53" fmla="*/ 998 h 2332"/>
                <a:gd name="T54" fmla="*/ 970 w 1939"/>
                <a:gd name="T55" fmla="*/ 440 h 2332"/>
                <a:gd name="T56" fmla="*/ 1494 w 1939"/>
                <a:gd name="T57" fmla="*/ 998 h 2332"/>
                <a:gd name="T58" fmla="*/ 1331 w 1939"/>
                <a:gd name="T59" fmla="*/ 1403 h 2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39" h="2332">
                  <a:moveTo>
                    <a:pt x="970" y="0"/>
                  </a:moveTo>
                  <a:cubicBezTo>
                    <a:pt x="434" y="0"/>
                    <a:pt x="0" y="434"/>
                    <a:pt x="0" y="970"/>
                  </a:cubicBezTo>
                  <a:cubicBezTo>
                    <a:pt x="0" y="1219"/>
                    <a:pt x="94" y="1445"/>
                    <a:pt x="248" y="1617"/>
                  </a:cubicBezTo>
                  <a:cubicBezTo>
                    <a:pt x="247" y="1617"/>
                    <a:pt x="247" y="1617"/>
                    <a:pt x="247" y="1617"/>
                  </a:cubicBezTo>
                  <a:cubicBezTo>
                    <a:pt x="247" y="1617"/>
                    <a:pt x="249" y="1618"/>
                    <a:pt x="251" y="1620"/>
                  </a:cubicBezTo>
                  <a:cubicBezTo>
                    <a:pt x="265" y="1636"/>
                    <a:pt x="279" y="1651"/>
                    <a:pt x="294" y="1665"/>
                  </a:cubicBezTo>
                  <a:cubicBezTo>
                    <a:pt x="352" y="1726"/>
                    <a:pt x="451" y="1837"/>
                    <a:pt x="518" y="1945"/>
                  </a:cubicBezTo>
                  <a:cubicBezTo>
                    <a:pt x="618" y="2105"/>
                    <a:pt x="568" y="2332"/>
                    <a:pt x="798" y="2332"/>
                  </a:cubicBezTo>
                  <a:cubicBezTo>
                    <a:pt x="945" y="2332"/>
                    <a:pt x="945" y="2332"/>
                    <a:pt x="945" y="2332"/>
                  </a:cubicBezTo>
                  <a:cubicBezTo>
                    <a:pt x="994" y="2332"/>
                    <a:pt x="994" y="2332"/>
                    <a:pt x="994" y="2332"/>
                  </a:cubicBezTo>
                  <a:cubicBezTo>
                    <a:pt x="1140" y="2332"/>
                    <a:pt x="1140" y="2332"/>
                    <a:pt x="1140" y="2332"/>
                  </a:cubicBezTo>
                  <a:cubicBezTo>
                    <a:pt x="1371" y="2332"/>
                    <a:pt x="1321" y="2105"/>
                    <a:pt x="1420" y="1945"/>
                  </a:cubicBezTo>
                  <a:cubicBezTo>
                    <a:pt x="1485" y="1841"/>
                    <a:pt x="1579" y="1735"/>
                    <a:pt x="1637" y="1673"/>
                  </a:cubicBezTo>
                  <a:cubicBezTo>
                    <a:pt x="1823" y="1496"/>
                    <a:pt x="1939" y="1247"/>
                    <a:pt x="1939" y="970"/>
                  </a:cubicBezTo>
                  <a:cubicBezTo>
                    <a:pt x="1939" y="434"/>
                    <a:pt x="1505" y="0"/>
                    <a:pt x="970" y="0"/>
                  </a:cubicBezTo>
                  <a:close/>
                  <a:moveTo>
                    <a:pt x="1331" y="1403"/>
                  </a:moveTo>
                  <a:cubicBezTo>
                    <a:pt x="1299" y="1439"/>
                    <a:pt x="1248" y="1500"/>
                    <a:pt x="1214" y="1559"/>
                  </a:cubicBezTo>
                  <a:cubicBezTo>
                    <a:pt x="1160" y="1652"/>
                    <a:pt x="1187" y="1782"/>
                    <a:pt x="1062" y="1782"/>
                  </a:cubicBezTo>
                  <a:cubicBezTo>
                    <a:pt x="983" y="1782"/>
                    <a:pt x="983" y="1782"/>
                    <a:pt x="983" y="1782"/>
                  </a:cubicBezTo>
                  <a:cubicBezTo>
                    <a:pt x="956" y="1782"/>
                    <a:pt x="956" y="1782"/>
                    <a:pt x="956" y="1782"/>
                  </a:cubicBezTo>
                  <a:cubicBezTo>
                    <a:pt x="877" y="1782"/>
                    <a:pt x="877" y="1782"/>
                    <a:pt x="877" y="1782"/>
                  </a:cubicBezTo>
                  <a:cubicBezTo>
                    <a:pt x="752" y="1782"/>
                    <a:pt x="779" y="1652"/>
                    <a:pt x="725" y="1559"/>
                  </a:cubicBezTo>
                  <a:cubicBezTo>
                    <a:pt x="689" y="1497"/>
                    <a:pt x="635" y="1434"/>
                    <a:pt x="604" y="1398"/>
                  </a:cubicBezTo>
                  <a:cubicBezTo>
                    <a:pt x="596" y="1390"/>
                    <a:pt x="588" y="1381"/>
                    <a:pt x="581" y="1373"/>
                  </a:cubicBezTo>
                  <a:cubicBezTo>
                    <a:pt x="579" y="1371"/>
                    <a:pt x="579" y="1371"/>
                    <a:pt x="579" y="1371"/>
                  </a:cubicBezTo>
                  <a:cubicBezTo>
                    <a:pt x="579" y="1371"/>
                    <a:pt x="579" y="1371"/>
                    <a:pt x="579" y="1371"/>
                  </a:cubicBezTo>
                  <a:cubicBezTo>
                    <a:pt x="496" y="1272"/>
                    <a:pt x="445" y="1141"/>
                    <a:pt x="445" y="998"/>
                  </a:cubicBezTo>
                  <a:cubicBezTo>
                    <a:pt x="445" y="690"/>
                    <a:pt x="680" y="440"/>
                    <a:pt x="970" y="440"/>
                  </a:cubicBezTo>
                  <a:cubicBezTo>
                    <a:pt x="1259" y="440"/>
                    <a:pt x="1494" y="690"/>
                    <a:pt x="1494" y="998"/>
                  </a:cubicBezTo>
                  <a:cubicBezTo>
                    <a:pt x="1494" y="1157"/>
                    <a:pt x="1432" y="1301"/>
                    <a:pt x="1331" y="14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2525713" y="5508625"/>
              <a:ext cx="1243013" cy="298450"/>
            </a:xfrm>
            <a:custGeom>
              <a:avLst/>
              <a:gdLst>
                <a:gd name="T0" fmla="*/ 652 w 652"/>
                <a:gd name="T1" fmla="*/ 80 h 156"/>
                <a:gd name="T2" fmla="*/ 575 w 652"/>
                <a:gd name="T3" fmla="*/ 156 h 156"/>
                <a:gd name="T4" fmla="*/ 68 w 652"/>
                <a:gd name="T5" fmla="*/ 156 h 156"/>
                <a:gd name="T6" fmla="*/ 0 w 652"/>
                <a:gd name="T7" fmla="*/ 80 h 156"/>
                <a:gd name="T8" fmla="*/ 0 w 652"/>
                <a:gd name="T9" fmla="*/ 77 h 156"/>
                <a:gd name="T10" fmla="*/ 68 w 652"/>
                <a:gd name="T11" fmla="*/ 0 h 156"/>
                <a:gd name="T12" fmla="*/ 575 w 652"/>
                <a:gd name="T13" fmla="*/ 0 h 156"/>
                <a:gd name="T14" fmla="*/ 652 w 652"/>
                <a:gd name="T15" fmla="*/ 77 h 156"/>
                <a:gd name="T16" fmla="*/ 652 w 652"/>
                <a:gd name="T17" fmla="*/ 8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2" h="156">
                  <a:moveTo>
                    <a:pt x="652" y="80"/>
                  </a:moveTo>
                  <a:cubicBezTo>
                    <a:pt x="652" y="117"/>
                    <a:pt x="615" y="156"/>
                    <a:pt x="575" y="156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29" y="156"/>
                    <a:pt x="0" y="117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40"/>
                    <a:pt x="29" y="0"/>
                    <a:pt x="68" y="0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615" y="0"/>
                    <a:pt x="652" y="40"/>
                    <a:pt x="652" y="77"/>
                  </a:cubicBezTo>
                  <a:lnTo>
                    <a:pt x="652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2525713" y="5859463"/>
              <a:ext cx="1243013" cy="271463"/>
            </a:xfrm>
            <a:custGeom>
              <a:avLst/>
              <a:gdLst>
                <a:gd name="T0" fmla="*/ 652 w 652"/>
                <a:gd name="T1" fmla="*/ 77 h 142"/>
                <a:gd name="T2" fmla="*/ 575 w 652"/>
                <a:gd name="T3" fmla="*/ 142 h 142"/>
                <a:gd name="T4" fmla="*/ 68 w 652"/>
                <a:gd name="T5" fmla="*/ 142 h 142"/>
                <a:gd name="T6" fmla="*/ 0 w 652"/>
                <a:gd name="T7" fmla="*/ 77 h 142"/>
                <a:gd name="T8" fmla="*/ 0 w 652"/>
                <a:gd name="T9" fmla="*/ 74 h 142"/>
                <a:gd name="T10" fmla="*/ 68 w 652"/>
                <a:gd name="T11" fmla="*/ 0 h 142"/>
                <a:gd name="T12" fmla="*/ 575 w 652"/>
                <a:gd name="T13" fmla="*/ 0 h 142"/>
                <a:gd name="T14" fmla="*/ 652 w 652"/>
                <a:gd name="T15" fmla="*/ 74 h 142"/>
                <a:gd name="T16" fmla="*/ 652 w 652"/>
                <a:gd name="T17" fmla="*/ 7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2" h="142">
                  <a:moveTo>
                    <a:pt x="652" y="77"/>
                  </a:moveTo>
                  <a:cubicBezTo>
                    <a:pt x="652" y="114"/>
                    <a:pt x="615" y="142"/>
                    <a:pt x="575" y="142"/>
                  </a:cubicBezTo>
                  <a:cubicBezTo>
                    <a:pt x="68" y="142"/>
                    <a:pt x="68" y="142"/>
                    <a:pt x="68" y="142"/>
                  </a:cubicBezTo>
                  <a:cubicBezTo>
                    <a:pt x="29" y="142"/>
                    <a:pt x="0" y="114"/>
                    <a:pt x="0" y="7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7"/>
                    <a:pt x="29" y="0"/>
                    <a:pt x="68" y="0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615" y="0"/>
                    <a:pt x="652" y="37"/>
                    <a:pt x="652" y="74"/>
                  </a:cubicBezTo>
                  <a:lnTo>
                    <a:pt x="652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2905125" y="6210300"/>
              <a:ext cx="430213" cy="647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2801938" y="6183313"/>
              <a:ext cx="642938" cy="320675"/>
            </a:xfrm>
            <a:custGeom>
              <a:avLst/>
              <a:gdLst>
                <a:gd name="T0" fmla="*/ 337 w 337"/>
                <a:gd name="T1" fmla="*/ 0 h 168"/>
                <a:gd name="T2" fmla="*/ 169 w 337"/>
                <a:gd name="T3" fmla="*/ 168 h 168"/>
                <a:gd name="T4" fmla="*/ 0 w 337"/>
                <a:gd name="T5" fmla="*/ 0 h 168"/>
                <a:gd name="T6" fmla="*/ 337 w 337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" h="168">
                  <a:moveTo>
                    <a:pt x="337" y="0"/>
                  </a:moveTo>
                  <a:cubicBezTo>
                    <a:pt x="337" y="99"/>
                    <a:pt x="261" y="168"/>
                    <a:pt x="169" y="168"/>
                  </a:cubicBezTo>
                  <a:cubicBezTo>
                    <a:pt x="76" y="168"/>
                    <a:pt x="0" y="99"/>
                    <a:pt x="0" y="0"/>
                  </a:cubicBez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5" name="副标题 2">
            <a:extLst>
              <a:ext uri="{FF2B5EF4-FFF2-40B4-BE49-F238E27FC236}">
                <a16:creationId xmlns:a16="http://schemas.microsoft.com/office/drawing/2014/main" id="{AD1C847E-11EC-4255-A748-48B34C209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5338" y="2987084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071D5527-2160-4F5C-AE65-2988348D2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5338" y="2288493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994538EC-3876-4CA2-9ABA-9633A44285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5338" y="4750392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8" name="文本占位符 13">
            <a:extLst>
              <a:ext uri="{FF2B5EF4-FFF2-40B4-BE49-F238E27FC236}">
                <a16:creationId xmlns:a16="http://schemas.microsoft.com/office/drawing/2014/main" id="{794696BA-7B58-46C2-B7FF-99C9772626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35338" y="5046663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392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24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 userDrawn="1"/>
        </p:nvSpPr>
        <p:spPr>
          <a:xfrm>
            <a:off x="0" y="1976169"/>
            <a:ext cx="10839402" cy="2009885"/>
          </a:xfrm>
          <a:prstGeom prst="roundRect">
            <a:avLst>
              <a:gd name="adj" fmla="val 0"/>
            </a:avLst>
          </a:prstGeom>
          <a:solidFill>
            <a:srgbClr val="0F1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10327689" y="2175637"/>
            <a:ext cx="852256" cy="10011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139692" y="1976169"/>
            <a:ext cx="1272946" cy="2009885"/>
            <a:chOff x="1306513" y="1030288"/>
            <a:chExt cx="3690938" cy="5827712"/>
          </a:xfrm>
          <a:solidFill>
            <a:schemeClr val="accent4"/>
          </a:solidFill>
        </p:grpSpPr>
        <p:sp>
          <p:nvSpPr>
            <p:cNvPr id="9" name="Freeform 26"/>
            <p:cNvSpPr>
              <a:spLocks noEditPoints="1"/>
            </p:cNvSpPr>
            <p:nvPr/>
          </p:nvSpPr>
          <p:spPr bwMode="auto">
            <a:xfrm>
              <a:off x="1306513" y="1030288"/>
              <a:ext cx="3690938" cy="4443413"/>
            </a:xfrm>
            <a:custGeom>
              <a:avLst/>
              <a:gdLst>
                <a:gd name="T0" fmla="*/ 970 w 1939"/>
                <a:gd name="T1" fmla="*/ 0 h 2332"/>
                <a:gd name="T2" fmla="*/ 0 w 1939"/>
                <a:gd name="T3" fmla="*/ 970 h 2332"/>
                <a:gd name="T4" fmla="*/ 248 w 1939"/>
                <a:gd name="T5" fmla="*/ 1617 h 2332"/>
                <a:gd name="T6" fmla="*/ 247 w 1939"/>
                <a:gd name="T7" fmla="*/ 1617 h 2332"/>
                <a:gd name="T8" fmla="*/ 251 w 1939"/>
                <a:gd name="T9" fmla="*/ 1620 h 2332"/>
                <a:gd name="T10" fmla="*/ 294 w 1939"/>
                <a:gd name="T11" fmla="*/ 1665 h 2332"/>
                <a:gd name="T12" fmla="*/ 518 w 1939"/>
                <a:gd name="T13" fmla="*/ 1945 h 2332"/>
                <a:gd name="T14" fmla="*/ 798 w 1939"/>
                <a:gd name="T15" fmla="*/ 2332 h 2332"/>
                <a:gd name="T16" fmla="*/ 945 w 1939"/>
                <a:gd name="T17" fmla="*/ 2332 h 2332"/>
                <a:gd name="T18" fmla="*/ 994 w 1939"/>
                <a:gd name="T19" fmla="*/ 2332 h 2332"/>
                <a:gd name="T20" fmla="*/ 1140 w 1939"/>
                <a:gd name="T21" fmla="*/ 2332 h 2332"/>
                <a:gd name="T22" fmla="*/ 1420 w 1939"/>
                <a:gd name="T23" fmla="*/ 1945 h 2332"/>
                <a:gd name="T24" fmla="*/ 1637 w 1939"/>
                <a:gd name="T25" fmla="*/ 1673 h 2332"/>
                <a:gd name="T26" fmla="*/ 1939 w 1939"/>
                <a:gd name="T27" fmla="*/ 970 h 2332"/>
                <a:gd name="T28" fmla="*/ 970 w 1939"/>
                <a:gd name="T29" fmla="*/ 0 h 2332"/>
                <a:gd name="T30" fmla="*/ 1331 w 1939"/>
                <a:gd name="T31" fmla="*/ 1403 h 2332"/>
                <a:gd name="T32" fmla="*/ 1214 w 1939"/>
                <a:gd name="T33" fmla="*/ 1559 h 2332"/>
                <a:gd name="T34" fmla="*/ 1062 w 1939"/>
                <a:gd name="T35" fmla="*/ 1782 h 2332"/>
                <a:gd name="T36" fmla="*/ 983 w 1939"/>
                <a:gd name="T37" fmla="*/ 1782 h 2332"/>
                <a:gd name="T38" fmla="*/ 956 w 1939"/>
                <a:gd name="T39" fmla="*/ 1782 h 2332"/>
                <a:gd name="T40" fmla="*/ 877 w 1939"/>
                <a:gd name="T41" fmla="*/ 1782 h 2332"/>
                <a:gd name="T42" fmla="*/ 725 w 1939"/>
                <a:gd name="T43" fmla="*/ 1559 h 2332"/>
                <a:gd name="T44" fmla="*/ 604 w 1939"/>
                <a:gd name="T45" fmla="*/ 1398 h 2332"/>
                <a:gd name="T46" fmla="*/ 581 w 1939"/>
                <a:gd name="T47" fmla="*/ 1373 h 2332"/>
                <a:gd name="T48" fmla="*/ 579 w 1939"/>
                <a:gd name="T49" fmla="*/ 1371 h 2332"/>
                <a:gd name="T50" fmla="*/ 579 w 1939"/>
                <a:gd name="T51" fmla="*/ 1371 h 2332"/>
                <a:gd name="T52" fmla="*/ 445 w 1939"/>
                <a:gd name="T53" fmla="*/ 998 h 2332"/>
                <a:gd name="T54" fmla="*/ 970 w 1939"/>
                <a:gd name="T55" fmla="*/ 440 h 2332"/>
                <a:gd name="T56" fmla="*/ 1494 w 1939"/>
                <a:gd name="T57" fmla="*/ 998 h 2332"/>
                <a:gd name="T58" fmla="*/ 1331 w 1939"/>
                <a:gd name="T59" fmla="*/ 1403 h 2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39" h="2332">
                  <a:moveTo>
                    <a:pt x="970" y="0"/>
                  </a:moveTo>
                  <a:cubicBezTo>
                    <a:pt x="434" y="0"/>
                    <a:pt x="0" y="434"/>
                    <a:pt x="0" y="970"/>
                  </a:cubicBezTo>
                  <a:cubicBezTo>
                    <a:pt x="0" y="1219"/>
                    <a:pt x="94" y="1445"/>
                    <a:pt x="248" y="1617"/>
                  </a:cubicBezTo>
                  <a:cubicBezTo>
                    <a:pt x="247" y="1617"/>
                    <a:pt x="247" y="1617"/>
                    <a:pt x="247" y="1617"/>
                  </a:cubicBezTo>
                  <a:cubicBezTo>
                    <a:pt x="247" y="1617"/>
                    <a:pt x="249" y="1618"/>
                    <a:pt x="251" y="1620"/>
                  </a:cubicBezTo>
                  <a:cubicBezTo>
                    <a:pt x="265" y="1636"/>
                    <a:pt x="279" y="1651"/>
                    <a:pt x="294" y="1665"/>
                  </a:cubicBezTo>
                  <a:cubicBezTo>
                    <a:pt x="352" y="1726"/>
                    <a:pt x="451" y="1837"/>
                    <a:pt x="518" y="1945"/>
                  </a:cubicBezTo>
                  <a:cubicBezTo>
                    <a:pt x="618" y="2105"/>
                    <a:pt x="568" y="2332"/>
                    <a:pt x="798" y="2332"/>
                  </a:cubicBezTo>
                  <a:cubicBezTo>
                    <a:pt x="945" y="2332"/>
                    <a:pt x="945" y="2332"/>
                    <a:pt x="945" y="2332"/>
                  </a:cubicBezTo>
                  <a:cubicBezTo>
                    <a:pt x="994" y="2332"/>
                    <a:pt x="994" y="2332"/>
                    <a:pt x="994" y="2332"/>
                  </a:cubicBezTo>
                  <a:cubicBezTo>
                    <a:pt x="1140" y="2332"/>
                    <a:pt x="1140" y="2332"/>
                    <a:pt x="1140" y="2332"/>
                  </a:cubicBezTo>
                  <a:cubicBezTo>
                    <a:pt x="1371" y="2332"/>
                    <a:pt x="1321" y="2105"/>
                    <a:pt x="1420" y="1945"/>
                  </a:cubicBezTo>
                  <a:cubicBezTo>
                    <a:pt x="1485" y="1841"/>
                    <a:pt x="1579" y="1735"/>
                    <a:pt x="1637" y="1673"/>
                  </a:cubicBezTo>
                  <a:cubicBezTo>
                    <a:pt x="1823" y="1496"/>
                    <a:pt x="1939" y="1247"/>
                    <a:pt x="1939" y="970"/>
                  </a:cubicBezTo>
                  <a:cubicBezTo>
                    <a:pt x="1939" y="434"/>
                    <a:pt x="1505" y="0"/>
                    <a:pt x="970" y="0"/>
                  </a:cubicBezTo>
                  <a:close/>
                  <a:moveTo>
                    <a:pt x="1331" y="1403"/>
                  </a:moveTo>
                  <a:cubicBezTo>
                    <a:pt x="1299" y="1439"/>
                    <a:pt x="1248" y="1500"/>
                    <a:pt x="1214" y="1559"/>
                  </a:cubicBezTo>
                  <a:cubicBezTo>
                    <a:pt x="1160" y="1652"/>
                    <a:pt x="1187" y="1782"/>
                    <a:pt x="1062" y="1782"/>
                  </a:cubicBezTo>
                  <a:cubicBezTo>
                    <a:pt x="983" y="1782"/>
                    <a:pt x="983" y="1782"/>
                    <a:pt x="983" y="1782"/>
                  </a:cubicBezTo>
                  <a:cubicBezTo>
                    <a:pt x="956" y="1782"/>
                    <a:pt x="956" y="1782"/>
                    <a:pt x="956" y="1782"/>
                  </a:cubicBezTo>
                  <a:cubicBezTo>
                    <a:pt x="877" y="1782"/>
                    <a:pt x="877" y="1782"/>
                    <a:pt x="877" y="1782"/>
                  </a:cubicBezTo>
                  <a:cubicBezTo>
                    <a:pt x="752" y="1782"/>
                    <a:pt x="779" y="1652"/>
                    <a:pt x="725" y="1559"/>
                  </a:cubicBezTo>
                  <a:cubicBezTo>
                    <a:pt x="689" y="1497"/>
                    <a:pt x="635" y="1434"/>
                    <a:pt x="604" y="1398"/>
                  </a:cubicBezTo>
                  <a:cubicBezTo>
                    <a:pt x="596" y="1390"/>
                    <a:pt x="588" y="1381"/>
                    <a:pt x="581" y="1373"/>
                  </a:cubicBezTo>
                  <a:cubicBezTo>
                    <a:pt x="579" y="1371"/>
                    <a:pt x="579" y="1371"/>
                    <a:pt x="579" y="1371"/>
                  </a:cubicBezTo>
                  <a:cubicBezTo>
                    <a:pt x="579" y="1371"/>
                    <a:pt x="579" y="1371"/>
                    <a:pt x="579" y="1371"/>
                  </a:cubicBezTo>
                  <a:cubicBezTo>
                    <a:pt x="496" y="1272"/>
                    <a:pt x="445" y="1141"/>
                    <a:pt x="445" y="998"/>
                  </a:cubicBezTo>
                  <a:cubicBezTo>
                    <a:pt x="445" y="690"/>
                    <a:pt x="680" y="440"/>
                    <a:pt x="970" y="440"/>
                  </a:cubicBezTo>
                  <a:cubicBezTo>
                    <a:pt x="1259" y="440"/>
                    <a:pt x="1494" y="690"/>
                    <a:pt x="1494" y="998"/>
                  </a:cubicBezTo>
                  <a:cubicBezTo>
                    <a:pt x="1494" y="1157"/>
                    <a:pt x="1432" y="1301"/>
                    <a:pt x="1331" y="14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Freeform 27"/>
            <p:cNvSpPr>
              <a:spLocks/>
            </p:cNvSpPr>
            <p:nvPr/>
          </p:nvSpPr>
          <p:spPr bwMode="auto">
            <a:xfrm>
              <a:off x="2525713" y="5508625"/>
              <a:ext cx="1243013" cy="298450"/>
            </a:xfrm>
            <a:custGeom>
              <a:avLst/>
              <a:gdLst>
                <a:gd name="T0" fmla="*/ 652 w 652"/>
                <a:gd name="T1" fmla="*/ 80 h 156"/>
                <a:gd name="T2" fmla="*/ 575 w 652"/>
                <a:gd name="T3" fmla="*/ 156 h 156"/>
                <a:gd name="T4" fmla="*/ 68 w 652"/>
                <a:gd name="T5" fmla="*/ 156 h 156"/>
                <a:gd name="T6" fmla="*/ 0 w 652"/>
                <a:gd name="T7" fmla="*/ 80 h 156"/>
                <a:gd name="T8" fmla="*/ 0 w 652"/>
                <a:gd name="T9" fmla="*/ 77 h 156"/>
                <a:gd name="T10" fmla="*/ 68 w 652"/>
                <a:gd name="T11" fmla="*/ 0 h 156"/>
                <a:gd name="T12" fmla="*/ 575 w 652"/>
                <a:gd name="T13" fmla="*/ 0 h 156"/>
                <a:gd name="T14" fmla="*/ 652 w 652"/>
                <a:gd name="T15" fmla="*/ 77 h 156"/>
                <a:gd name="T16" fmla="*/ 652 w 652"/>
                <a:gd name="T17" fmla="*/ 8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2" h="156">
                  <a:moveTo>
                    <a:pt x="652" y="80"/>
                  </a:moveTo>
                  <a:cubicBezTo>
                    <a:pt x="652" y="117"/>
                    <a:pt x="615" y="156"/>
                    <a:pt x="575" y="156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29" y="156"/>
                    <a:pt x="0" y="117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40"/>
                    <a:pt x="29" y="0"/>
                    <a:pt x="68" y="0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615" y="0"/>
                    <a:pt x="652" y="40"/>
                    <a:pt x="652" y="77"/>
                  </a:cubicBezTo>
                  <a:lnTo>
                    <a:pt x="652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Freeform 28"/>
            <p:cNvSpPr>
              <a:spLocks/>
            </p:cNvSpPr>
            <p:nvPr/>
          </p:nvSpPr>
          <p:spPr bwMode="auto">
            <a:xfrm>
              <a:off x="2525713" y="5859463"/>
              <a:ext cx="1243013" cy="271463"/>
            </a:xfrm>
            <a:custGeom>
              <a:avLst/>
              <a:gdLst>
                <a:gd name="T0" fmla="*/ 652 w 652"/>
                <a:gd name="T1" fmla="*/ 77 h 142"/>
                <a:gd name="T2" fmla="*/ 575 w 652"/>
                <a:gd name="T3" fmla="*/ 142 h 142"/>
                <a:gd name="T4" fmla="*/ 68 w 652"/>
                <a:gd name="T5" fmla="*/ 142 h 142"/>
                <a:gd name="T6" fmla="*/ 0 w 652"/>
                <a:gd name="T7" fmla="*/ 77 h 142"/>
                <a:gd name="T8" fmla="*/ 0 w 652"/>
                <a:gd name="T9" fmla="*/ 74 h 142"/>
                <a:gd name="T10" fmla="*/ 68 w 652"/>
                <a:gd name="T11" fmla="*/ 0 h 142"/>
                <a:gd name="T12" fmla="*/ 575 w 652"/>
                <a:gd name="T13" fmla="*/ 0 h 142"/>
                <a:gd name="T14" fmla="*/ 652 w 652"/>
                <a:gd name="T15" fmla="*/ 74 h 142"/>
                <a:gd name="T16" fmla="*/ 652 w 652"/>
                <a:gd name="T17" fmla="*/ 7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2" h="142">
                  <a:moveTo>
                    <a:pt x="652" y="77"/>
                  </a:moveTo>
                  <a:cubicBezTo>
                    <a:pt x="652" y="114"/>
                    <a:pt x="615" y="142"/>
                    <a:pt x="575" y="142"/>
                  </a:cubicBezTo>
                  <a:cubicBezTo>
                    <a:pt x="68" y="142"/>
                    <a:pt x="68" y="142"/>
                    <a:pt x="68" y="142"/>
                  </a:cubicBezTo>
                  <a:cubicBezTo>
                    <a:pt x="29" y="142"/>
                    <a:pt x="0" y="114"/>
                    <a:pt x="0" y="7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7"/>
                    <a:pt x="29" y="0"/>
                    <a:pt x="68" y="0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615" y="0"/>
                    <a:pt x="652" y="37"/>
                    <a:pt x="652" y="74"/>
                  </a:cubicBezTo>
                  <a:lnTo>
                    <a:pt x="652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Rectangle 29"/>
            <p:cNvSpPr>
              <a:spLocks noChangeArrowheads="1"/>
            </p:cNvSpPr>
            <p:nvPr/>
          </p:nvSpPr>
          <p:spPr bwMode="auto">
            <a:xfrm>
              <a:off x="2905125" y="6210300"/>
              <a:ext cx="430213" cy="647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2801938" y="6183313"/>
              <a:ext cx="642938" cy="320675"/>
            </a:xfrm>
            <a:custGeom>
              <a:avLst/>
              <a:gdLst>
                <a:gd name="T0" fmla="*/ 337 w 337"/>
                <a:gd name="T1" fmla="*/ 0 h 168"/>
                <a:gd name="T2" fmla="*/ 169 w 337"/>
                <a:gd name="T3" fmla="*/ 168 h 168"/>
                <a:gd name="T4" fmla="*/ 0 w 337"/>
                <a:gd name="T5" fmla="*/ 0 h 168"/>
                <a:gd name="T6" fmla="*/ 337 w 337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" h="168">
                  <a:moveTo>
                    <a:pt x="337" y="0"/>
                  </a:moveTo>
                  <a:cubicBezTo>
                    <a:pt x="337" y="99"/>
                    <a:pt x="261" y="168"/>
                    <a:pt x="169" y="168"/>
                  </a:cubicBezTo>
                  <a:cubicBezTo>
                    <a:pt x="76" y="168"/>
                    <a:pt x="0" y="99"/>
                    <a:pt x="0" y="0"/>
                  </a:cubicBez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3" name="标题 1">
            <a:extLst>
              <a:ext uri="{FF2B5EF4-FFF2-40B4-BE49-F238E27FC236}">
                <a16:creationId xmlns:a16="http://schemas.microsoft.com/office/drawing/2014/main" id="{BC8AEC7B-1516-4D16-BCF5-11D63A83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242" y="2075081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4B65C2CD-F470-4E2B-8BBA-A75C0657E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6358" y="2970431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3063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360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067896" y="217286"/>
            <a:ext cx="4205846" cy="6640714"/>
            <a:chOff x="1306513" y="1030288"/>
            <a:chExt cx="3690938" cy="5827712"/>
          </a:xfrm>
          <a:solidFill>
            <a:schemeClr val="accent4"/>
          </a:solidFill>
        </p:grpSpPr>
        <p:sp>
          <p:nvSpPr>
            <p:cNvPr id="8" name="Freeform 26"/>
            <p:cNvSpPr>
              <a:spLocks noEditPoints="1"/>
            </p:cNvSpPr>
            <p:nvPr/>
          </p:nvSpPr>
          <p:spPr bwMode="auto">
            <a:xfrm>
              <a:off x="1306513" y="1030288"/>
              <a:ext cx="3690938" cy="4443413"/>
            </a:xfrm>
            <a:custGeom>
              <a:avLst/>
              <a:gdLst>
                <a:gd name="T0" fmla="*/ 970 w 1939"/>
                <a:gd name="T1" fmla="*/ 0 h 2332"/>
                <a:gd name="T2" fmla="*/ 0 w 1939"/>
                <a:gd name="T3" fmla="*/ 970 h 2332"/>
                <a:gd name="T4" fmla="*/ 248 w 1939"/>
                <a:gd name="T5" fmla="*/ 1617 h 2332"/>
                <a:gd name="T6" fmla="*/ 247 w 1939"/>
                <a:gd name="T7" fmla="*/ 1617 h 2332"/>
                <a:gd name="T8" fmla="*/ 251 w 1939"/>
                <a:gd name="T9" fmla="*/ 1620 h 2332"/>
                <a:gd name="T10" fmla="*/ 294 w 1939"/>
                <a:gd name="T11" fmla="*/ 1665 h 2332"/>
                <a:gd name="T12" fmla="*/ 518 w 1939"/>
                <a:gd name="T13" fmla="*/ 1945 h 2332"/>
                <a:gd name="T14" fmla="*/ 798 w 1939"/>
                <a:gd name="T15" fmla="*/ 2332 h 2332"/>
                <a:gd name="T16" fmla="*/ 945 w 1939"/>
                <a:gd name="T17" fmla="*/ 2332 h 2332"/>
                <a:gd name="T18" fmla="*/ 994 w 1939"/>
                <a:gd name="T19" fmla="*/ 2332 h 2332"/>
                <a:gd name="T20" fmla="*/ 1140 w 1939"/>
                <a:gd name="T21" fmla="*/ 2332 h 2332"/>
                <a:gd name="T22" fmla="*/ 1420 w 1939"/>
                <a:gd name="T23" fmla="*/ 1945 h 2332"/>
                <a:gd name="T24" fmla="*/ 1637 w 1939"/>
                <a:gd name="T25" fmla="*/ 1673 h 2332"/>
                <a:gd name="T26" fmla="*/ 1939 w 1939"/>
                <a:gd name="T27" fmla="*/ 970 h 2332"/>
                <a:gd name="T28" fmla="*/ 970 w 1939"/>
                <a:gd name="T29" fmla="*/ 0 h 2332"/>
                <a:gd name="T30" fmla="*/ 1331 w 1939"/>
                <a:gd name="T31" fmla="*/ 1403 h 2332"/>
                <a:gd name="T32" fmla="*/ 1214 w 1939"/>
                <a:gd name="T33" fmla="*/ 1559 h 2332"/>
                <a:gd name="T34" fmla="*/ 1062 w 1939"/>
                <a:gd name="T35" fmla="*/ 1782 h 2332"/>
                <a:gd name="T36" fmla="*/ 983 w 1939"/>
                <a:gd name="T37" fmla="*/ 1782 h 2332"/>
                <a:gd name="T38" fmla="*/ 956 w 1939"/>
                <a:gd name="T39" fmla="*/ 1782 h 2332"/>
                <a:gd name="T40" fmla="*/ 877 w 1939"/>
                <a:gd name="T41" fmla="*/ 1782 h 2332"/>
                <a:gd name="T42" fmla="*/ 725 w 1939"/>
                <a:gd name="T43" fmla="*/ 1559 h 2332"/>
                <a:gd name="T44" fmla="*/ 604 w 1939"/>
                <a:gd name="T45" fmla="*/ 1398 h 2332"/>
                <a:gd name="T46" fmla="*/ 581 w 1939"/>
                <a:gd name="T47" fmla="*/ 1373 h 2332"/>
                <a:gd name="T48" fmla="*/ 579 w 1939"/>
                <a:gd name="T49" fmla="*/ 1371 h 2332"/>
                <a:gd name="T50" fmla="*/ 579 w 1939"/>
                <a:gd name="T51" fmla="*/ 1371 h 2332"/>
                <a:gd name="T52" fmla="*/ 445 w 1939"/>
                <a:gd name="T53" fmla="*/ 998 h 2332"/>
                <a:gd name="T54" fmla="*/ 970 w 1939"/>
                <a:gd name="T55" fmla="*/ 440 h 2332"/>
                <a:gd name="T56" fmla="*/ 1494 w 1939"/>
                <a:gd name="T57" fmla="*/ 998 h 2332"/>
                <a:gd name="T58" fmla="*/ 1331 w 1939"/>
                <a:gd name="T59" fmla="*/ 1403 h 2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39" h="2332">
                  <a:moveTo>
                    <a:pt x="970" y="0"/>
                  </a:moveTo>
                  <a:cubicBezTo>
                    <a:pt x="434" y="0"/>
                    <a:pt x="0" y="434"/>
                    <a:pt x="0" y="970"/>
                  </a:cubicBezTo>
                  <a:cubicBezTo>
                    <a:pt x="0" y="1219"/>
                    <a:pt x="94" y="1445"/>
                    <a:pt x="248" y="1617"/>
                  </a:cubicBezTo>
                  <a:cubicBezTo>
                    <a:pt x="247" y="1617"/>
                    <a:pt x="247" y="1617"/>
                    <a:pt x="247" y="1617"/>
                  </a:cubicBezTo>
                  <a:cubicBezTo>
                    <a:pt x="247" y="1617"/>
                    <a:pt x="249" y="1618"/>
                    <a:pt x="251" y="1620"/>
                  </a:cubicBezTo>
                  <a:cubicBezTo>
                    <a:pt x="265" y="1636"/>
                    <a:pt x="279" y="1651"/>
                    <a:pt x="294" y="1665"/>
                  </a:cubicBezTo>
                  <a:cubicBezTo>
                    <a:pt x="352" y="1726"/>
                    <a:pt x="451" y="1837"/>
                    <a:pt x="518" y="1945"/>
                  </a:cubicBezTo>
                  <a:cubicBezTo>
                    <a:pt x="618" y="2105"/>
                    <a:pt x="568" y="2332"/>
                    <a:pt x="798" y="2332"/>
                  </a:cubicBezTo>
                  <a:cubicBezTo>
                    <a:pt x="945" y="2332"/>
                    <a:pt x="945" y="2332"/>
                    <a:pt x="945" y="2332"/>
                  </a:cubicBezTo>
                  <a:cubicBezTo>
                    <a:pt x="994" y="2332"/>
                    <a:pt x="994" y="2332"/>
                    <a:pt x="994" y="2332"/>
                  </a:cubicBezTo>
                  <a:cubicBezTo>
                    <a:pt x="1140" y="2332"/>
                    <a:pt x="1140" y="2332"/>
                    <a:pt x="1140" y="2332"/>
                  </a:cubicBezTo>
                  <a:cubicBezTo>
                    <a:pt x="1371" y="2332"/>
                    <a:pt x="1321" y="2105"/>
                    <a:pt x="1420" y="1945"/>
                  </a:cubicBezTo>
                  <a:cubicBezTo>
                    <a:pt x="1485" y="1841"/>
                    <a:pt x="1579" y="1735"/>
                    <a:pt x="1637" y="1673"/>
                  </a:cubicBezTo>
                  <a:cubicBezTo>
                    <a:pt x="1823" y="1496"/>
                    <a:pt x="1939" y="1247"/>
                    <a:pt x="1939" y="970"/>
                  </a:cubicBezTo>
                  <a:cubicBezTo>
                    <a:pt x="1939" y="434"/>
                    <a:pt x="1505" y="0"/>
                    <a:pt x="970" y="0"/>
                  </a:cubicBezTo>
                  <a:close/>
                  <a:moveTo>
                    <a:pt x="1331" y="1403"/>
                  </a:moveTo>
                  <a:cubicBezTo>
                    <a:pt x="1299" y="1439"/>
                    <a:pt x="1248" y="1500"/>
                    <a:pt x="1214" y="1559"/>
                  </a:cubicBezTo>
                  <a:cubicBezTo>
                    <a:pt x="1160" y="1652"/>
                    <a:pt x="1187" y="1782"/>
                    <a:pt x="1062" y="1782"/>
                  </a:cubicBezTo>
                  <a:cubicBezTo>
                    <a:pt x="983" y="1782"/>
                    <a:pt x="983" y="1782"/>
                    <a:pt x="983" y="1782"/>
                  </a:cubicBezTo>
                  <a:cubicBezTo>
                    <a:pt x="956" y="1782"/>
                    <a:pt x="956" y="1782"/>
                    <a:pt x="956" y="1782"/>
                  </a:cubicBezTo>
                  <a:cubicBezTo>
                    <a:pt x="877" y="1782"/>
                    <a:pt x="877" y="1782"/>
                    <a:pt x="877" y="1782"/>
                  </a:cubicBezTo>
                  <a:cubicBezTo>
                    <a:pt x="752" y="1782"/>
                    <a:pt x="779" y="1652"/>
                    <a:pt x="725" y="1559"/>
                  </a:cubicBezTo>
                  <a:cubicBezTo>
                    <a:pt x="689" y="1497"/>
                    <a:pt x="635" y="1434"/>
                    <a:pt x="604" y="1398"/>
                  </a:cubicBezTo>
                  <a:cubicBezTo>
                    <a:pt x="596" y="1390"/>
                    <a:pt x="588" y="1381"/>
                    <a:pt x="581" y="1373"/>
                  </a:cubicBezTo>
                  <a:cubicBezTo>
                    <a:pt x="579" y="1371"/>
                    <a:pt x="579" y="1371"/>
                    <a:pt x="579" y="1371"/>
                  </a:cubicBezTo>
                  <a:cubicBezTo>
                    <a:pt x="579" y="1371"/>
                    <a:pt x="579" y="1371"/>
                    <a:pt x="579" y="1371"/>
                  </a:cubicBezTo>
                  <a:cubicBezTo>
                    <a:pt x="496" y="1272"/>
                    <a:pt x="445" y="1141"/>
                    <a:pt x="445" y="998"/>
                  </a:cubicBezTo>
                  <a:cubicBezTo>
                    <a:pt x="445" y="690"/>
                    <a:pt x="680" y="440"/>
                    <a:pt x="970" y="440"/>
                  </a:cubicBezTo>
                  <a:cubicBezTo>
                    <a:pt x="1259" y="440"/>
                    <a:pt x="1494" y="690"/>
                    <a:pt x="1494" y="998"/>
                  </a:cubicBezTo>
                  <a:cubicBezTo>
                    <a:pt x="1494" y="1157"/>
                    <a:pt x="1432" y="1301"/>
                    <a:pt x="1331" y="14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" name="Freeform 27"/>
            <p:cNvSpPr>
              <a:spLocks/>
            </p:cNvSpPr>
            <p:nvPr/>
          </p:nvSpPr>
          <p:spPr bwMode="auto">
            <a:xfrm>
              <a:off x="2525713" y="5508625"/>
              <a:ext cx="1243013" cy="298450"/>
            </a:xfrm>
            <a:custGeom>
              <a:avLst/>
              <a:gdLst>
                <a:gd name="T0" fmla="*/ 652 w 652"/>
                <a:gd name="T1" fmla="*/ 80 h 156"/>
                <a:gd name="T2" fmla="*/ 575 w 652"/>
                <a:gd name="T3" fmla="*/ 156 h 156"/>
                <a:gd name="T4" fmla="*/ 68 w 652"/>
                <a:gd name="T5" fmla="*/ 156 h 156"/>
                <a:gd name="T6" fmla="*/ 0 w 652"/>
                <a:gd name="T7" fmla="*/ 80 h 156"/>
                <a:gd name="T8" fmla="*/ 0 w 652"/>
                <a:gd name="T9" fmla="*/ 77 h 156"/>
                <a:gd name="T10" fmla="*/ 68 w 652"/>
                <a:gd name="T11" fmla="*/ 0 h 156"/>
                <a:gd name="T12" fmla="*/ 575 w 652"/>
                <a:gd name="T13" fmla="*/ 0 h 156"/>
                <a:gd name="T14" fmla="*/ 652 w 652"/>
                <a:gd name="T15" fmla="*/ 77 h 156"/>
                <a:gd name="T16" fmla="*/ 652 w 652"/>
                <a:gd name="T17" fmla="*/ 8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2" h="156">
                  <a:moveTo>
                    <a:pt x="652" y="80"/>
                  </a:moveTo>
                  <a:cubicBezTo>
                    <a:pt x="652" y="117"/>
                    <a:pt x="615" y="156"/>
                    <a:pt x="575" y="156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29" y="156"/>
                    <a:pt x="0" y="117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40"/>
                    <a:pt x="29" y="0"/>
                    <a:pt x="68" y="0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615" y="0"/>
                    <a:pt x="652" y="40"/>
                    <a:pt x="652" y="77"/>
                  </a:cubicBezTo>
                  <a:lnTo>
                    <a:pt x="652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Freeform 28"/>
            <p:cNvSpPr>
              <a:spLocks/>
            </p:cNvSpPr>
            <p:nvPr/>
          </p:nvSpPr>
          <p:spPr bwMode="auto">
            <a:xfrm>
              <a:off x="2525713" y="5859463"/>
              <a:ext cx="1243013" cy="271463"/>
            </a:xfrm>
            <a:custGeom>
              <a:avLst/>
              <a:gdLst>
                <a:gd name="T0" fmla="*/ 652 w 652"/>
                <a:gd name="T1" fmla="*/ 77 h 142"/>
                <a:gd name="T2" fmla="*/ 575 w 652"/>
                <a:gd name="T3" fmla="*/ 142 h 142"/>
                <a:gd name="T4" fmla="*/ 68 w 652"/>
                <a:gd name="T5" fmla="*/ 142 h 142"/>
                <a:gd name="T6" fmla="*/ 0 w 652"/>
                <a:gd name="T7" fmla="*/ 77 h 142"/>
                <a:gd name="T8" fmla="*/ 0 w 652"/>
                <a:gd name="T9" fmla="*/ 74 h 142"/>
                <a:gd name="T10" fmla="*/ 68 w 652"/>
                <a:gd name="T11" fmla="*/ 0 h 142"/>
                <a:gd name="T12" fmla="*/ 575 w 652"/>
                <a:gd name="T13" fmla="*/ 0 h 142"/>
                <a:gd name="T14" fmla="*/ 652 w 652"/>
                <a:gd name="T15" fmla="*/ 74 h 142"/>
                <a:gd name="T16" fmla="*/ 652 w 652"/>
                <a:gd name="T17" fmla="*/ 7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2" h="142">
                  <a:moveTo>
                    <a:pt x="652" y="77"/>
                  </a:moveTo>
                  <a:cubicBezTo>
                    <a:pt x="652" y="114"/>
                    <a:pt x="615" y="142"/>
                    <a:pt x="575" y="142"/>
                  </a:cubicBezTo>
                  <a:cubicBezTo>
                    <a:pt x="68" y="142"/>
                    <a:pt x="68" y="142"/>
                    <a:pt x="68" y="142"/>
                  </a:cubicBezTo>
                  <a:cubicBezTo>
                    <a:pt x="29" y="142"/>
                    <a:pt x="0" y="114"/>
                    <a:pt x="0" y="7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7"/>
                    <a:pt x="29" y="0"/>
                    <a:pt x="68" y="0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615" y="0"/>
                    <a:pt x="652" y="37"/>
                    <a:pt x="652" y="74"/>
                  </a:cubicBezTo>
                  <a:lnTo>
                    <a:pt x="652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2905125" y="6210300"/>
              <a:ext cx="430213" cy="647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2801938" y="6183313"/>
              <a:ext cx="642938" cy="320675"/>
            </a:xfrm>
            <a:custGeom>
              <a:avLst/>
              <a:gdLst>
                <a:gd name="T0" fmla="*/ 337 w 337"/>
                <a:gd name="T1" fmla="*/ 0 h 168"/>
                <a:gd name="T2" fmla="*/ 169 w 337"/>
                <a:gd name="T3" fmla="*/ 168 h 168"/>
                <a:gd name="T4" fmla="*/ 0 w 337"/>
                <a:gd name="T5" fmla="*/ 0 h 168"/>
                <a:gd name="T6" fmla="*/ 337 w 337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" h="168">
                  <a:moveTo>
                    <a:pt x="337" y="0"/>
                  </a:moveTo>
                  <a:cubicBezTo>
                    <a:pt x="337" y="99"/>
                    <a:pt x="261" y="168"/>
                    <a:pt x="169" y="168"/>
                  </a:cubicBezTo>
                  <a:cubicBezTo>
                    <a:pt x="76" y="168"/>
                    <a:pt x="0" y="99"/>
                    <a:pt x="0" y="0"/>
                  </a:cubicBez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D497BCB0-4BFA-4ED2-9908-A2A45B8B5C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9923" y="2354263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7" name="文本占位符 62">
            <a:extLst>
              <a:ext uri="{FF2B5EF4-FFF2-40B4-BE49-F238E27FC236}">
                <a16:creationId xmlns:a16="http://schemas.microsoft.com/office/drawing/2014/main" id="{5B6AEF31-6A91-4025-B952-EEDF8FE20C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9923" y="4660499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8" name="文本占位符 13">
            <a:extLst>
              <a:ext uri="{FF2B5EF4-FFF2-40B4-BE49-F238E27FC236}">
                <a16:creationId xmlns:a16="http://schemas.microsoft.com/office/drawing/2014/main" id="{B5B2E86B-7167-451F-A6F2-7D1025CFF2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4" y="4364228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3872795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0F169-BC01-48B4-9CFA-4027D638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96117-E66E-48F7-9787-BFF7EE98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F2588-77F9-44FE-A1C4-41CCD957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BC74-D2BE-41C5-9B02-8FF351076B9B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BA826-EA4D-48E1-90F6-8F37D0AB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4246F-18B5-4BE7-81CE-D6CE6174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9C63-6E35-408A-9E27-C0D65E42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7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EBD61-C84A-480F-9B79-08E799B5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E1A91-3F6A-4A20-ADF9-8611E8482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2AA09-9901-4017-95E5-01B55AED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BC74-D2BE-41C5-9B02-8FF351076B9B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1C881-F81F-427D-AAD2-EB46636E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C1ADB-5A21-4008-9DBD-FC86ABC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9C63-6E35-408A-9E27-C0D65E42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44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26D51-DF92-46E3-87FE-9F47EF92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3A49B-A72C-4680-A614-9E5C7E3FE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DA12C-84EB-45C3-BC00-12EBE5A5B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DF726-AA92-4DDD-A29E-FDC2A452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BC74-D2BE-41C5-9B02-8FF351076B9B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2CCAA3-5C29-4C2C-B30B-B9BD7AF4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0B8ADD-445B-4A26-B562-11E3E170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9C63-6E35-408A-9E27-C0D65E42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0F2CF-4F34-4824-83B1-828BF71A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129AC7-581D-4B3F-A114-16F70F6A3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E3B513-B293-4DA2-A827-F3182952E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222F31-2F23-4EE2-A803-79AE4F593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D95141-1561-4B93-8B5B-DEDED8EB5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8E0295-ADAB-4FA6-952A-A3ECA5C2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BC74-D2BE-41C5-9B02-8FF351076B9B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D03B82-6A04-48E4-885E-BE75A686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069BB1-F8EB-4E86-AA66-0F187E6F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9C63-6E35-408A-9E27-C0D65E42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10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B7A80-DD54-4A89-A881-D8823B8A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C477A2-A1DB-4463-93D4-28B1C375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BC74-D2BE-41C5-9B02-8FF351076B9B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0CC280-67C0-478F-83F6-712A5E7D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1CF298-CDDC-4C98-8726-3DF8F017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9C63-6E35-408A-9E27-C0D65E42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4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325E36-D67C-4DBB-B123-85399BDA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BC74-D2BE-41C5-9B02-8FF351076B9B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BC57E3-072C-4AC7-B45E-03FC1B47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2014D5-588E-44BD-A098-1FCC5E27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9C63-6E35-408A-9E27-C0D65E42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6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7CA3-C8C2-4529-B538-FAF947B0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8E865-900D-4EB5-934E-81507537A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D1F421-01A2-430E-900C-C33D882DB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5C2F85-2212-4A12-9BA4-3BDE8C1A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BC74-D2BE-41C5-9B02-8FF351076B9B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927EF9-32BB-42C8-A80B-B79522F9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0007E-B2DF-4E0C-9D8A-9150DC89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9C63-6E35-408A-9E27-C0D65E42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15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0D51B-FCB3-40D1-9CB5-7064D2D8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3B5DCE-5716-4F3F-A4E5-42CC60A5A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AFB31-5D68-42C2-B6DE-EB16CE082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BEBB14-6199-4552-B5C2-D686D2E5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BC74-D2BE-41C5-9B02-8FF351076B9B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A890F-1559-4214-A880-68E4A8E2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591030-99DA-48DB-BC9B-6257FCE5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9C63-6E35-408A-9E27-C0D65E42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9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E9AE20-DB14-401C-97BC-BBCE36AE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60FB46-0C50-4CD0-93F3-8C425A922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81A307-6B6C-4625-B069-B5DD7A40A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BC74-D2BE-41C5-9B02-8FF351076B9B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BC1C1-9D5D-41E1-A3B5-6AD8210DC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FDB7E-F079-4863-BF79-81FF501B3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9C63-6E35-408A-9E27-C0D65E42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12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">
            <a:extLst>
              <a:ext uri="{FF2B5EF4-FFF2-40B4-BE49-F238E27FC236}">
                <a16:creationId xmlns:a16="http://schemas.microsoft.com/office/drawing/2014/main" id="{5EF376FA-EE67-4483-9194-456F344B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76140B1D-B0FF-4424-A8D6-40B924C6D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18E1152-0ACC-418E-9760-1F9F35AAD16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D90FD84D-5580-4128-9895-C269A41D5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14" name="页脚占位符 4">
            <a:extLst>
              <a:ext uri="{FF2B5EF4-FFF2-40B4-BE49-F238E27FC236}">
                <a16:creationId xmlns:a16="http://schemas.microsoft.com/office/drawing/2014/main" id="{9A84BE4D-3B8D-45D7-83C9-39DA7BB3F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6E344D28-8EE8-43A4-9A38-9AA1165C9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68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08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5639645" y="5209526"/>
            <a:ext cx="1144588" cy="0"/>
          </a:xfrm>
          <a:prstGeom prst="line">
            <a:avLst/>
          </a:prstGeom>
          <a:noFill/>
          <a:ln w="7938" cap="flat">
            <a:solidFill>
              <a:srgbClr val="C1BFB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546725" y="2286006"/>
            <a:ext cx="4330140" cy="2179326"/>
            <a:chOff x="2558751" y="3258416"/>
            <a:chExt cx="3509169" cy="1361085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F8142D0-059B-4CF6-BED0-15DC2B7938E9}"/>
                </a:ext>
              </a:extLst>
            </p:cNvPr>
            <p:cNvSpPr txBox="1"/>
            <p:nvPr/>
          </p:nvSpPr>
          <p:spPr>
            <a:xfrm>
              <a:off x="2558753" y="3938687"/>
              <a:ext cx="3509167" cy="680814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solidFill>
                    <a:srgbClr val="B4CC27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预习报告</a:t>
              </a:r>
              <a:endPara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B4CC27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219A27C-2F31-4A37-997B-99FAB09DE565}"/>
                </a:ext>
              </a:extLst>
            </p:cNvPr>
            <p:cNvSpPr/>
            <p:nvPr/>
          </p:nvSpPr>
          <p:spPr>
            <a:xfrm>
              <a:off x="2558751" y="3258416"/>
              <a:ext cx="2621017" cy="553642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智能</a:t>
              </a:r>
              <a:r>
                <a:rPr kumimoji="0" lang="en-US" altLang="zh-CN" sz="1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1802</a:t>
              </a:r>
              <a:r>
                <a: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第三小组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Day 8</a:t>
              </a:r>
            </a:p>
          </p:txBody>
        </p:sp>
      </p:grpSp>
      <p:sp>
        <p:nvSpPr>
          <p:cNvPr id="12" name="文本占位符 5">
            <a:extLst>
              <a:ext uri="{FF2B5EF4-FFF2-40B4-BE49-F238E27FC236}">
                <a16:creationId xmlns:a16="http://schemas.microsoft.com/office/drawing/2014/main" id="{1F943C0F-80C1-4CF9-8992-2E028DA3F8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6724" y="5330825"/>
            <a:ext cx="5973764" cy="296271"/>
          </a:xfrm>
        </p:spPr>
        <p:txBody>
          <a:bodyPr/>
          <a:lstStyle/>
          <a:p>
            <a:r>
              <a:rPr lang="zh-CN" altLang="en-US" dirty="0"/>
              <a:t>汇报人：肖鹏</a:t>
            </a:r>
            <a:endParaRPr lang="en-US" altLang="zh-CN" dirty="0"/>
          </a:p>
        </p:txBody>
      </p: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1348DF15-9565-467D-8384-D1C5D9769F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6724" y="5627096"/>
            <a:ext cx="5973764" cy="296271"/>
          </a:xfrm>
        </p:spPr>
        <p:txBody>
          <a:bodyPr/>
          <a:lstStyle/>
          <a:p>
            <a:r>
              <a:rPr lang="en-US" altLang="zh-CN" dirty="0"/>
              <a:t>2020/11/19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550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1C865-2EBB-48D2-B83D-EFD78A01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完善鼠标控制</a:t>
            </a:r>
            <a:r>
              <a:rPr lang="en-US" altLang="zh-CN" dirty="0"/>
              <a:t>——section#4</a:t>
            </a: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实现移动鼠标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5C2E6-646F-4621-84B5-5003F323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02A033A-692A-428C-8849-8E2F53FAEA47}"/>
              </a:ext>
            </a:extLst>
          </p:cNvPr>
          <p:cNvSpPr txBox="1"/>
          <p:nvPr/>
        </p:nvSpPr>
        <p:spPr>
          <a:xfrm>
            <a:off x="669924" y="1445559"/>
            <a:ext cx="10850563" cy="470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D33610E-F80E-4B69-A977-DA80450CFD51}"/>
              </a:ext>
            </a:extLst>
          </p:cNvPr>
          <p:cNvSpPr txBox="1"/>
          <p:nvPr/>
        </p:nvSpPr>
        <p:spPr>
          <a:xfrm>
            <a:off x="669924" y="1078177"/>
            <a:ext cx="1085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当鼠标在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轴的移动量都获得了之后，移动鼠标变得很简单：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54879B-49BF-4F64-9495-DD8F9A95BF3C}"/>
              </a:ext>
            </a:extLst>
          </p:cNvPr>
          <p:cNvSpPr txBox="1"/>
          <p:nvPr/>
        </p:nvSpPr>
        <p:spPr>
          <a:xfrm>
            <a:off x="6938682" y="2181708"/>
            <a:ext cx="5163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代码注解：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①每次解析完一组数据之后，先刷新一下键值对的显示；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②然后在移动鼠标之前，把鼠标“隐形”；（为什么？）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③做一下边界检测，防止画出界了；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④把坐标打印出来；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⑤按新的坐标画出鼠标；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69792E-5101-49A8-8C12-A1A84A84B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0" t="35438"/>
          <a:stretch/>
        </p:blipFill>
        <p:spPr>
          <a:xfrm>
            <a:off x="470647" y="1724508"/>
            <a:ext cx="6468035" cy="37853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AC6A85-F69A-4410-94D7-DBFACF1B83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678" y="2288145"/>
            <a:ext cx="4089604" cy="26580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9E8468B-13C0-4569-9107-A7001287908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34859" y="2288145"/>
            <a:ext cx="4399206" cy="27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2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id="{D8B00F2C-6A91-47A4-91F4-41AB93B3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501" y="2505341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4"/>
                </a:solidFill>
              </a:rPr>
              <a:t>通往</a:t>
            </a:r>
            <a:r>
              <a:rPr lang="en-US" altLang="zh-CN" sz="4000" dirty="0">
                <a:solidFill>
                  <a:schemeClr val="accent4"/>
                </a:solidFill>
              </a:rPr>
              <a:t>32</a:t>
            </a:r>
            <a:r>
              <a:rPr lang="zh-CN" altLang="en-US" sz="4000" dirty="0">
                <a:solidFill>
                  <a:schemeClr val="accent4"/>
                </a:solidFill>
              </a:rPr>
              <a:t>位之路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EED985-C965-4AFF-B4C7-1AEFF543AB5F}"/>
              </a:ext>
            </a:extLst>
          </p:cNvPr>
          <p:cNvSpPr txBox="1"/>
          <p:nvPr/>
        </p:nvSpPr>
        <p:spPr>
          <a:xfrm>
            <a:off x="2393718" y="251078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B4CC27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/02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B4CC27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4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1C865-2EBB-48D2-B83D-EFD78A01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通往</a:t>
            </a:r>
            <a:r>
              <a:rPr lang="en-US" altLang="zh-CN" dirty="0"/>
              <a:t>32</a:t>
            </a:r>
            <a:r>
              <a:rPr lang="zh-CN" altLang="en-US" dirty="0"/>
              <a:t>位之路</a:t>
            </a:r>
            <a:r>
              <a:rPr lang="en-US" altLang="zh-CN" dirty="0"/>
              <a:t>——section#1 </a:t>
            </a:r>
            <a:r>
              <a:rPr lang="zh-CN" altLang="en-US" dirty="0"/>
              <a:t>（预处理）屏蔽中断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5C2E6-646F-4621-84B5-5003F323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02A033A-692A-428C-8849-8E2F53FAEA47}"/>
              </a:ext>
            </a:extLst>
          </p:cNvPr>
          <p:cNvSpPr txBox="1"/>
          <p:nvPr/>
        </p:nvSpPr>
        <p:spPr>
          <a:xfrm>
            <a:off x="669924" y="1445559"/>
            <a:ext cx="10850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Q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：为什么要屏蔽中断？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：“模式转换”这一步至关重要，不允许被中断干扰；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E5FD5D-5DCF-4A52-837A-90B2AAE20A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9924" y="2593665"/>
            <a:ext cx="6719235" cy="19274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A385D4-B0E1-4C15-97FE-76D9AFC9CB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9924" y="5210735"/>
            <a:ext cx="6719235" cy="10297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1721D7-2D40-44E8-89BA-2E6E8CE78F1B}"/>
              </a:ext>
            </a:extLst>
          </p:cNvPr>
          <p:cNvSpPr txBox="1"/>
          <p:nvPr/>
        </p:nvSpPr>
        <p:spPr>
          <a:xfrm>
            <a:off x="7389159" y="2591950"/>
            <a:ext cx="4793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代码注解：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NOP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指令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：避免连续执行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OUT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指令导致某些机型不能正常运行；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②把主、从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PIC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IMR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（中断屏蔽寄存器）寄存器全用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’1’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覆盖，表示屏蔽所有中断；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CLI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指令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CPU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的内部中断也全部屏蔽；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70A820-2A68-4B6E-ABA9-F759B9D9B275}"/>
              </a:ext>
            </a:extLst>
          </p:cNvPr>
          <p:cNvSpPr txBox="1"/>
          <p:nvPr/>
        </p:nvSpPr>
        <p:spPr>
          <a:xfrm>
            <a:off x="2187294" y="4733365"/>
            <a:ext cx="368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语义上等同于以下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299950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1C865-2EBB-48D2-B83D-EFD78A01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通往</a:t>
            </a:r>
            <a:r>
              <a:rPr lang="en-US" altLang="zh-CN" dirty="0"/>
              <a:t>32</a:t>
            </a:r>
            <a:r>
              <a:rPr lang="zh-CN" altLang="en-US" dirty="0"/>
              <a:t>位之路</a:t>
            </a:r>
            <a:r>
              <a:rPr lang="en-US" altLang="zh-CN" dirty="0"/>
              <a:t>——section#2 	</a:t>
            </a:r>
            <a:r>
              <a:rPr lang="zh-CN" altLang="en-US" dirty="0"/>
              <a:t>获得</a:t>
            </a:r>
            <a:r>
              <a:rPr lang="en-US" altLang="zh-CN" dirty="0"/>
              <a:t>1M</a:t>
            </a:r>
            <a:r>
              <a:rPr lang="zh-CN" altLang="en-US" dirty="0"/>
              <a:t>以上的内存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5C2E6-646F-4621-84B5-5003F323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02A033A-692A-428C-8849-8E2F53FAEA47}"/>
              </a:ext>
            </a:extLst>
          </p:cNvPr>
          <p:cNvSpPr txBox="1"/>
          <p:nvPr/>
        </p:nvSpPr>
        <p:spPr>
          <a:xfrm>
            <a:off x="107576" y="1848970"/>
            <a:ext cx="120844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没有中断打扰，可以安心地做模式切换啦！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既然是从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位切换到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位，首先变的肯定是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可用空间变多了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，所以肯定不能再沿用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位模式下的地址模式！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其实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位和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位模式下，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物理地址总线都是一样多的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！最初的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68A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Intel8088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68A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68A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68A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根总线（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68A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2^20=1M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68A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只不过当时是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位的地址模式（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2^16=64K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），为了充分利用这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，引入了分段！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后来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68A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Intel80826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68A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的时期，地址总线发展到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68A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68A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条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（从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开始计数，这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条总线分别记为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A0~A23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），最高寻址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16M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但是为了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兼容前期的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Intel8088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，推出了一个“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实模式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”的运行方式，在“实模式”下，就算地址寻址超过了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，也会被拿来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取余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，也就是说，用这种方式把多出来的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15M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给“阉割”了。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后来为了实现完全的兼容性，干脆设置了一个开关，开关关闭的时候，把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A20~A23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的这几条总线全给置“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”了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，直接弃用！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这就是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A20GATE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开关的由来！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当时只是随意的把这个开关安在了一个键盘控制器上的闲置端口上，后来毕竟这个开关和键盘没有一毛钱关系，所以就把这个开关安到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68A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芯片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上了，这样性能也提升了！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9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1C865-2EBB-48D2-B83D-EFD78A01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通往</a:t>
            </a:r>
            <a:r>
              <a:rPr lang="en-US" altLang="zh-CN" dirty="0"/>
              <a:t>32</a:t>
            </a:r>
            <a:r>
              <a:rPr lang="zh-CN" altLang="en-US" dirty="0"/>
              <a:t>位之路</a:t>
            </a:r>
            <a:r>
              <a:rPr lang="en-US" altLang="zh-CN" dirty="0"/>
              <a:t>——section#2 	</a:t>
            </a:r>
            <a:r>
              <a:rPr lang="zh-CN" altLang="en-US" dirty="0"/>
              <a:t>获得</a:t>
            </a:r>
            <a:r>
              <a:rPr lang="en-US" altLang="zh-CN" dirty="0"/>
              <a:t>1M</a:t>
            </a:r>
            <a:r>
              <a:rPr lang="zh-CN" altLang="en-US" dirty="0"/>
              <a:t>以上的内存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5C2E6-646F-4621-84B5-5003F323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08374B-BF0E-4CF7-97BC-796282470393}"/>
              </a:ext>
            </a:extLst>
          </p:cNvPr>
          <p:cNvSpPr txBox="1"/>
          <p:nvPr/>
        </p:nvSpPr>
        <p:spPr>
          <a:xfrm>
            <a:off x="669924" y="1465729"/>
            <a:ext cx="115846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所以，我们想进入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位模式，首先要做的就是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——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打开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A20GATE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，解救总线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A20~A23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现在有了这些知识再来看代码，就很好理解了！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上代码：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A52823-16ED-4944-8423-6D2ADF3A78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9952" y="2524173"/>
            <a:ext cx="5425253" cy="15391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ACBACBC-AA7A-4E30-968F-625E9B3CDD79}"/>
              </a:ext>
            </a:extLst>
          </p:cNvPr>
          <p:cNvSpPr txBox="1"/>
          <p:nvPr/>
        </p:nvSpPr>
        <p:spPr>
          <a:xfrm>
            <a:off x="1997636" y="3964840"/>
            <a:ext cx="368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语义上等同于以下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代码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9A23FF-D9F4-4CF3-9602-04D3B22C7D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9924" y="4399004"/>
            <a:ext cx="5246782" cy="24589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A8488D9-182E-446E-9F1D-6EBEEAD0BBE6}"/>
              </a:ext>
            </a:extLst>
          </p:cNvPr>
          <p:cNvSpPr txBox="1"/>
          <p:nvPr/>
        </p:nvSpPr>
        <p:spPr>
          <a:xfrm>
            <a:off x="6095205" y="2524173"/>
            <a:ext cx="59521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代码注解：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waitkbdout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指令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：由于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CPU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数据发的很快，所以每次想要对端口写数据时，都要先等键盘准备好了再发指令；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②先对键盘控制器发送一条指令，进入写端口数据的模式；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③再把我们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A20GATE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所在的端口给“打开”！大功告成，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A20~A23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这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条总线总算可以用了，可以访问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以上的内存空间了！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50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1C865-2EBB-48D2-B83D-EFD78A01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通往</a:t>
            </a:r>
            <a:r>
              <a:rPr lang="en-US" altLang="zh-CN" dirty="0"/>
              <a:t>32</a:t>
            </a:r>
            <a:r>
              <a:rPr lang="zh-CN" altLang="en-US" dirty="0"/>
              <a:t>位之路</a:t>
            </a:r>
            <a:r>
              <a:rPr lang="en-US" altLang="zh-CN" dirty="0"/>
              <a:t>——section#3 	</a:t>
            </a:r>
            <a:r>
              <a:rPr lang="zh-CN" altLang="en-US" dirty="0"/>
              <a:t>切换到“保护模式”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5C2E6-646F-4621-84B5-5003F323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08374B-BF0E-4CF7-97BC-796282470393}"/>
              </a:ext>
            </a:extLst>
          </p:cNvPr>
          <p:cNvSpPr txBox="1"/>
          <p:nvPr/>
        </p:nvSpPr>
        <p:spPr>
          <a:xfrm>
            <a:off x="669924" y="1250576"/>
            <a:ext cx="11311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之前说了，“实模式”是为了兼容运行才有的模式，那么到了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位，不用再“兼容”了，自然也就不需要呆在“实模式”之下了，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呆在“实模式”反而使用不到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以上的内存！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所以需要切换到“保护模式”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——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该模式下，就算地址超过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，也可以直接访问，不会被“取余”！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上代码：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46D5B9-86EC-417C-9421-DE45FBBA4A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1630" y="2727904"/>
            <a:ext cx="5743575" cy="31484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1C003DD-28A6-4ACF-A16C-24EBC40E2B8C}"/>
              </a:ext>
            </a:extLst>
          </p:cNvPr>
          <p:cNvSpPr txBox="1"/>
          <p:nvPr/>
        </p:nvSpPr>
        <p:spPr>
          <a:xfrm>
            <a:off x="6095205" y="2353235"/>
            <a:ext cx="60967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代码注解：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GDTR0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：临时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GDT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，这个时候还没有运行到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bootpack.c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呢，所以只能先用一个临时的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GDT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②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Instrset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指令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：为了使用“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LGDT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”、“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EAX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”、“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CR0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”这些关键字；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CR0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寄存器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：把最高位设为“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”、最低位设为“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”，就完成了到“不用分页的保护模式”的转换！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④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JMP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指令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：由于模式变了，段寄存器的意思也变了，不再是解释为“乘以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再加上偏移地址”了，现在的段寄存器中保存的是“段索引”！通过段索引，找到段表条目，获得段基址，再加上偏移地址得到完整的地址，就开始运行了！。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⑤“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*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：段索引，相当于“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gdt+1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”，即第一个段（引导扇区），但这个时候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GDTR0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这个临时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GDT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里面还是一团糟，还得等修改之后才能用。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187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1C865-2EBB-48D2-B83D-EFD78A01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通往</a:t>
            </a:r>
            <a:r>
              <a:rPr lang="en-US" altLang="zh-CN" dirty="0"/>
              <a:t>32</a:t>
            </a:r>
            <a:r>
              <a:rPr lang="zh-CN" altLang="en-US" dirty="0"/>
              <a:t>位之路</a:t>
            </a:r>
            <a:r>
              <a:rPr lang="en-US" altLang="zh-CN" dirty="0"/>
              <a:t>——section#4 	</a:t>
            </a:r>
            <a:r>
              <a:rPr lang="zh-CN" altLang="en-US" dirty="0"/>
              <a:t>搬运“</a:t>
            </a:r>
            <a:r>
              <a:rPr lang="en-US" altLang="zh-CN" dirty="0" err="1"/>
              <a:t>bootpack.c</a:t>
            </a:r>
            <a:r>
              <a:rPr lang="zh-CN" altLang="en-US" dirty="0"/>
              <a:t>”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5C2E6-646F-4621-84B5-5003F323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08374B-BF0E-4CF7-97BC-796282470393}"/>
              </a:ext>
            </a:extLst>
          </p:cNvPr>
          <p:cNvSpPr txBox="1"/>
          <p:nvPr/>
        </p:nvSpPr>
        <p:spPr>
          <a:xfrm>
            <a:off x="669924" y="1095935"/>
            <a:ext cx="113114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好了，进入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位模式的工作基本干完了，现在把用户数据也迁移到这个新模式里面来吧！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看看我们需要用哪些数据，只把需要用到的搬进来。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其实我们之前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位模式下的已经把所有要用的数据都读进来了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，在哪呢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——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内存的第一个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区域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里！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所以数据迁移工作就简单多了，只需要把那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空间里面保存到数据都转移出来就好了！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①首先是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bootpack.c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，肯定要用到的，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位的时候存在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0x2600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的位置（应该是吧？）；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位下我们专门在内存的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0x00280000~0x002FFFFF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为它预留空间，刚好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512KB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，不多不少！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②然后是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引导扇区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和我们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读入的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个柱面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，这些东西貌似不经常会用到了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——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引导扇区是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位时起作用的，现在在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位模式下，不再需要引导了；其他的柱面我们也应该用不到了；既然如此，就把他们这些“扇区”都放在一起，放在专门保存软盘数据的地方吧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——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0x00100000~0x00267FFF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，刚好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1440KB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，不多不少！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324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1C865-2EBB-48D2-B83D-EFD78A01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通往</a:t>
            </a:r>
            <a:r>
              <a:rPr lang="en-US" altLang="zh-CN" dirty="0"/>
              <a:t>32</a:t>
            </a:r>
            <a:r>
              <a:rPr lang="zh-CN" altLang="en-US" dirty="0"/>
              <a:t>位之路</a:t>
            </a:r>
            <a:r>
              <a:rPr lang="en-US" altLang="zh-CN" dirty="0"/>
              <a:t>——section#4 	</a:t>
            </a:r>
            <a:r>
              <a:rPr lang="zh-CN" altLang="en-US" dirty="0"/>
              <a:t>搬运“</a:t>
            </a:r>
            <a:r>
              <a:rPr lang="en-US" altLang="zh-CN" dirty="0" err="1"/>
              <a:t>bootpack.c</a:t>
            </a:r>
            <a:r>
              <a:rPr lang="zh-CN" altLang="en-US" dirty="0"/>
              <a:t>”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5C2E6-646F-4621-84B5-5003F323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08374B-BF0E-4CF7-97BC-796282470393}"/>
              </a:ext>
            </a:extLst>
          </p:cNvPr>
          <p:cNvSpPr txBox="1"/>
          <p:nvPr/>
        </p:nvSpPr>
        <p:spPr>
          <a:xfrm>
            <a:off x="669924" y="1095935"/>
            <a:ext cx="11311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示意图：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6B6A01E-58D5-4085-B335-BA76AF03C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19" b="26961"/>
          <a:stretch/>
        </p:blipFill>
        <p:spPr>
          <a:xfrm>
            <a:off x="2013277" y="1618745"/>
            <a:ext cx="7318982" cy="435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96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1C865-2EBB-48D2-B83D-EFD78A01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通往</a:t>
            </a:r>
            <a:r>
              <a:rPr lang="en-US" altLang="zh-CN" dirty="0"/>
              <a:t>32</a:t>
            </a:r>
            <a:r>
              <a:rPr lang="zh-CN" altLang="en-US" dirty="0"/>
              <a:t>位之路</a:t>
            </a:r>
            <a:r>
              <a:rPr lang="en-US" altLang="zh-CN" dirty="0"/>
              <a:t>——section#4 	</a:t>
            </a:r>
            <a:r>
              <a:rPr lang="zh-CN" altLang="en-US" dirty="0"/>
              <a:t>搬运“</a:t>
            </a:r>
            <a:r>
              <a:rPr lang="en-US" altLang="zh-CN" dirty="0" err="1"/>
              <a:t>bootpack.c</a:t>
            </a:r>
            <a:r>
              <a:rPr lang="zh-CN" altLang="en-US" dirty="0"/>
              <a:t>”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5C2E6-646F-4621-84B5-5003F323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08374B-BF0E-4CF7-97BC-796282470393}"/>
              </a:ext>
            </a:extLst>
          </p:cNvPr>
          <p:cNvSpPr txBox="1"/>
          <p:nvPr/>
        </p:nvSpPr>
        <p:spPr>
          <a:xfrm>
            <a:off x="669924" y="1095935"/>
            <a:ext cx="11311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上代码：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578A2E-0FB5-4033-B4F9-FA11FB84CA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8901" y="2006978"/>
            <a:ext cx="5670364" cy="43366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EB20BD4-6217-4B7B-B2DE-727EEABCB71A}"/>
              </a:ext>
            </a:extLst>
          </p:cNvPr>
          <p:cNvSpPr txBox="1"/>
          <p:nvPr/>
        </p:nvSpPr>
        <p:spPr>
          <a:xfrm>
            <a:off x="6689912" y="2272553"/>
            <a:ext cx="49531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代码注解：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为啥要“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/4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”？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memcpy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函数里，有一个保存“还要复制多少次”的寄存器，由于它每次复制都是以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4-bytes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为单位，所以就把总字节数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/4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，得到一个需要复制的次数，存在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ECX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里面，每次完成一次复制动作就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-1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②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MOV  CL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BYTE [CYLS]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：这个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CYLS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就是当初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Day 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的时候，我们写的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个柱面，现在把这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个柱面全部转移，那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memcpy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需要复制的次数就是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*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*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*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512/4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次了！当然，引导扇区刚刚复制了，就把它剪掉咯。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914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1C865-2EBB-48D2-B83D-EFD78A01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通往</a:t>
            </a:r>
            <a:r>
              <a:rPr lang="en-US" altLang="zh-CN" dirty="0"/>
              <a:t>32</a:t>
            </a:r>
            <a:r>
              <a:rPr lang="zh-CN" altLang="en-US" dirty="0"/>
              <a:t>位之路</a:t>
            </a:r>
            <a:r>
              <a:rPr lang="en-US" altLang="zh-CN" dirty="0"/>
              <a:t>——section#5 	</a:t>
            </a:r>
            <a:r>
              <a:rPr lang="zh-CN" altLang="en-US" dirty="0"/>
              <a:t> 为</a:t>
            </a:r>
            <a:r>
              <a:rPr lang="en-US" altLang="zh-CN" dirty="0" err="1"/>
              <a:t>bootpack.c</a:t>
            </a:r>
            <a:r>
              <a:rPr lang="zh-CN" altLang="en-US" dirty="0"/>
              <a:t>准备运行的栈空间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5C2E6-646F-4621-84B5-5003F323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08374B-BF0E-4CF7-97BC-796282470393}"/>
              </a:ext>
            </a:extLst>
          </p:cNvPr>
          <p:cNvSpPr txBox="1"/>
          <p:nvPr/>
        </p:nvSpPr>
        <p:spPr>
          <a:xfrm>
            <a:off x="669924" y="1095935"/>
            <a:ext cx="113114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程序要运行，那就要栈嘛！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保存一些需要用的的数据、代码段啥的。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所以这一步要做的，就是让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bootpack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有栈，让它好运行！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这里不罗嗦了，直接上代码：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B20BD4-6217-4B7B-B2DE-727EEABCB71A}"/>
              </a:ext>
            </a:extLst>
          </p:cNvPr>
          <p:cNvSpPr txBox="1"/>
          <p:nvPr/>
        </p:nvSpPr>
        <p:spPr>
          <a:xfrm>
            <a:off x="7648715" y="1750402"/>
            <a:ext cx="41656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代码注解：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咋晓得这个程序的栈里面要放些啥？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：取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bootpack.hrb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里的第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号地址开始的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，做个“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n+3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”、再“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n/4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”，如果运算结果“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n=0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”，就说明栈里没东西，跳到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skip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，让“栈底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栈顶”；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如果“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n!=0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”，说明它栈里有数据，需要从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src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往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复制东西，一共要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memcpy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复制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次！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②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JMP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指令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：既然栈准备好了，就运行吧！这个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JMP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很特别，它会把段表索引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——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*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放到段寄存器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里，然后根据“段基址”和“偏移量”拼凑得到的地址， “砰”就跳到了要运行的地方。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嗯，厉害！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等等！哪来的段表？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8A1EB7-C952-4927-AC6D-E73C0C56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1" y="2529749"/>
            <a:ext cx="7271124" cy="32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CF6DA95-5E2C-44A6-93AD-8B1DF0D997ED}"/>
              </a:ext>
            </a:extLst>
          </p:cNvPr>
          <p:cNvGrpSpPr/>
          <p:nvPr/>
        </p:nvGrpSpPr>
        <p:grpSpPr>
          <a:xfrm>
            <a:off x="0" y="1768233"/>
            <a:ext cx="10807254" cy="3708000"/>
            <a:chOff x="0" y="1768233"/>
            <a:chExt cx="10807254" cy="3708000"/>
          </a:xfrm>
        </p:grpSpPr>
        <p:sp>
          <p:nvSpPr>
            <p:cNvPr id="3" name="îṩlïdê">
              <a:extLst>
                <a:ext uri="{FF2B5EF4-FFF2-40B4-BE49-F238E27FC236}">
                  <a16:creationId xmlns:a16="http://schemas.microsoft.com/office/drawing/2014/main" id="{6E2D3F6B-ABEB-4271-A34A-AB244DA8566E}"/>
                </a:ext>
              </a:extLst>
            </p:cNvPr>
            <p:cNvSpPr/>
            <p:nvPr/>
          </p:nvSpPr>
          <p:spPr>
            <a:xfrm>
              <a:off x="0" y="2006383"/>
              <a:ext cx="4576718" cy="1916489"/>
            </a:xfrm>
            <a:prstGeom prst="rect">
              <a:avLst/>
            </a:prstGeom>
            <a:blipFill>
              <a:blip r:embed="rId2"/>
              <a:stretch>
                <a:fillRect t="-29486" b="-29098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D1DADD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" name="išḷiďe">
              <a:extLst>
                <a:ext uri="{FF2B5EF4-FFF2-40B4-BE49-F238E27FC236}">
                  <a16:creationId xmlns:a16="http://schemas.microsoft.com/office/drawing/2014/main" id="{A9B972A5-D57D-400C-871B-34AE96CF29E0}"/>
                </a:ext>
              </a:extLst>
            </p:cNvPr>
            <p:cNvSpPr/>
            <p:nvPr/>
          </p:nvSpPr>
          <p:spPr>
            <a:xfrm>
              <a:off x="669925" y="1994034"/>
              <a:ext cx="3906793" cy="194329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î$ľídê">
              <a:extLst>
                <a:ext uri="{FF2B5EF4-FFF2-40B4-BE49-F238E27FC236}">
                  <a16:creationId xmlns:a16="http://schemas.microsoft.com/office/drawing/2014/main" id="{916C4CDC-D681-4004-A222-8F27BA5357BA}"/>
                </a:ext>
              </a:extLst>
            </p:cNvPr>
            <p:cNvSpPr txBox="1"/>
            <p:nvPr/>
          </p:nvSpPr>
          <p:spPr>
            <a:xfrm>
              <a:off x="2191718" y="2333330"/>
              <a:ext cx="2385000" cy="1237896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CONTENTS</a:t>
              </a:r>
            </a:p>
          </p:txBody>
        </p:sp>
        <p:sp>
          <p:nvSpPr>
            <p:cNvPr id="10" name="isļîdê">
              <a:extLst>
                <a:ext uri="{FF2B5EF4-FFF2-40B4-BE49-F238E27FC236}">
                  <a16:creationId xmlns:a16="http://schemas.microsoft.com/office/drawing/2014/main" id="{25ED2A5B-44D0-462A-B75A-83CFD2669A2F}"/>
                </a:ext>
              </a:extLst>
            </p:cNvPr>
            <p:cNvSpPr/>
            <p:nvPr/>
          </p:nvSpPr>
          <p:spPr>
            <a:xfrm>
              <a:off x="6492083" y="4178221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/>
                  <a:cs typeface="+mn-cs"/>
                </a:rPr>
                <a:t>02</a:t>
              </a:r>
            </a:p>
          </p:txBody>
        </p:sp>
        <p:sp>
          <p:nvSpPr>
            <p:cNvPr id="17" name="íSľïḓe">
              <a:extLst>
                <a:ext uri="{FF2B5EF4-FFF2-40B4-BE49-F238E27FC236}">
                  <a16:creationId xmlns:a16="http://schemas.microsoft.com/office/drawing/2014/main" id="{1FE491B2-D7DE-4A5A-AB69-4EB42EB945F6}"/>
                </a:ext>
              </a:extLst>
            </p:cNvPr>
            <p:cNvSpPr txBox="1"/>
            <p:nvPr/>
          </p:nvSpPr>
          <p:spPr>
            <a:xfrm>
              <a:off x="7131000" y="4213319"/>
              <a:ext cx="3676254" cy="399292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通往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32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位模式</a:t>
              </a:r>
            </a:p>
          </p:txBody>
        </p:sp>
        <p:sp>
          <p:nvSpPr>
            <p:cNvPr id="12" name="îṡḻïďe">
              <a:extLst>
                <a:ext uri="{FF2B5EF4-FFF2-40B4-BE49-F238E27FC236}">
                  <a16:creationId xmlns:a16="http://schemas.microsoft.com/office/drawing/2014/main" id="{BCE6474C-86A7-45B9-A202-EAC116C06FED}"/>
                </a:ext>
              </a:extLst>
            </p:cNvPr>
            <p:cNvSpPr/>
            <p:nvPr/>
          </p:nvSpPr>
          <p:spPr>
            <a:xfrm>
              <a:off x="6492083" y="2066515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/>
                  <a:cs typeface="+mn-cs"/>
                </a:rPr>
                <a:t>01</a:t>
              </a:r>
            </a:p>
          </p:txBody>
        </p:sp>
        <p:sp>
          <p:nvSpPr>
            <p:cNvPr id="15" name="ïSḷiďê">
              <a:extLst>
                <a:ext uri="{FF2B5EF4-FFF2-40B4-BE49-F238E27FC236}">
                  <a16:creationId xmlns:a16="http://schemas.microsoft.com/office/drawing/2014/main" id="{0F4E95A3-A044-4974-A13F-BD4DD3CFBCB5}"/>
                </a:ext>
              </a:extLst>
            </p:cNvPr>
            <p:cNvSpPr txBox="1"/>
            <p:nvPr/>
          </p:nvSpPr>
          <p:spPr>
            <a:xfrm>
              <a:off x="7131000" y="2115058"/>
              <a:ext cx="3676254" cy="399292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完善鼠标控制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7041AFE-291F-4002-B9CF-E8BDD9408877}"/>
                </a:ext>
              </a:extLst>
            </p:cNvPr>
            <p:cNvCxnSpPr/>
            <p:nvPr/>
          </p:nvCxnSpPr>
          <p:spPr>
            <a:xfrm>
              <a:off x="6186000" y="1768233"/>
              <a:ext cx="0" cy="3708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1BFF53F1-5763-4A97-848B-A7946FC76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93" y="3949680"/>
            <a:ext cx="38957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1C865-2EBB-48D2-B83D-EFD78A01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通往</a:t>
            </a:r>
            <a:r>
              <a:rPr lang="en-US" altLang="zh-CN" dirty="0"/>
              <a:t>32</a:t>
            </a:r>
            <a:r>
              <a:rPr lang="zh-CN" altLang="en-US" dirty="0"/>
              <a:t>位之路</a:t>
            </a:r>
            <a:r>
              <a:rPr lang="en-US" altLang="zh-CN" dirty="0"/>
              <a:t>——section#6 	</a:t>
            </a:r>
            <a:r>
              <a:rPr lang="zh-CN" altLang="en-US" dirty="0"/>
              <a:t> 建个临时</a:t>
            </a:r>
            <a:r>
              <a:rPr lang="en-US" altLang="zh-CN" dirty="0"/>
              <a:t>GDT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5C2E6-646F-4621-84B5-5003F323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08374B-BF0E-4CF7-97BC-796282470393}"/>
              </a:ext>
            </a:extLst>
          </p:cNvPr>
          <p:cNvSpPr txBox="1"/>
          <p:nvPr/>
        </p:nvSpPr>
        <p:spPr>
          <a:xfrm>
            <a:off x="669924" y="1095935"/>
            <a:ext cx="11311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乖乖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~~~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段表都没设置就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跳转，怕是要出事噢！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赶紧上代码：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B20BD4-6217-4B7B-B2DE-727EEABCB71A}"/>
              </a:ext>
            </a:extLst>
          </p:cNvPr>
          <p:cNvSpPr txBox="1"/>
          <p:nvPr/>
        </p:nvSpPr>
        <p:spPr>
          <a:xfrm>
            <a:off x="7430060" y="2296264"/>
            <a:ext cx="4165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代码注解：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GDT0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：谁说没有段表的！这不是嘛！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②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RESB 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指令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：很早之前接触过的指令，作用是用“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”填充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个字节的空间；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DW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指令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：每个操作数当成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2-bytes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，所以后面就有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8-bytes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；其实这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8-bytes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就是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段的信息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了；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有兴趣的同学可以验证一哈！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715455-5D84-4489-828F-A0D76DB4DA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300" y="1763164"/>
            <a:ext cx="6571317" cy="19383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2AC05EC-B17C-4BA3-90F3-3A7C9973EF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0300" y="5595157"/>
            <a:ext cx="7001624" cy="9571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F728049-1600-44AC-A6AA-665B206D5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99" y="3701476"/>
            <a:ext cx="3778471" cy="189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40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1C865-2EBB-48D2-B83D-EFD78A01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通往</a:t>
            </a:r>
            <a:r>
              <a:rPr lang="en-US" altLang="zh-CN" dirty="0"/>
              <a:t>32</a:t>
            </a:r>
            <a:r>
              <a:rPr lang="zh-CN" altLang="en-US" dirty="0"/>
              <a:t>位之路</a:t>
            </a:r>
            <a:r>
              <a:rPr lang="en-US" altLang="zh-CN" dirty="0"/>
              <a:t>——section#7 	</a:t>
            </a:r>
            <a:r>
              <a:rPr lang="zh-CN" altLang="en-US" dirty="0"/>
              <a:t>路走完了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5C2E6-646F-4621-84B5-5003F323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08374B-BF0E-4CF7-97BC-796282470393}"/>
              </a:ext>
            </a:extLst>
          </p:cNvPr>
          <p:cNvSpPr txBox="1"/>
          <p:nvPr/>
        </p:nvSpPr>
        <p:spPr>
          <a:xfrm>
            <a:off x="669924" y="1095935"/>
            <a:ext cx="11311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到这里，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asmhead.nas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做到工作已经结束了，总算大功告成了！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但是在这里还遗留了一个问题，就是我们用的段表还是个“临时段表”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——GDT0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初期阶段用临时的凑合凑合还行，现在发育起来了，肯定要大刀阔斧改成正式的！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再想想，除了要建新的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GDT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，还有什么事没干？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…………….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恢复中断！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这其实就是我们在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HariMain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函数里面做的初始化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61DC20-CA8C-4158-BCC2-A4CAD182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3157210"/>
            <a:ext cx="6100004" cy="230832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F67A698-6AFB-4DB0-A6DD-AD0E24A40D1A}"/>
              </a:ext>
            </a:extLst>
          </p:cNvPr>
          <p:cNvSpPr txBox="1"/>
          <p:nvPr/>
        </p:nvSpPr>
        <p:spPr>
          <a:xfrm>
            <a:off x="7010066" y="3168505"/>
            <a:ext cx="3201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代码注解：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①声明完变量后马不停蹄地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重建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GDT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IDT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、恢复中断！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总算干完了，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我直接好家伙！</a:t>
            </a:r>
          </a:p>
        </p:txBody>
      </p:sp>
    </p:spTree>
    <p:extLst>
      <p:ext uri="{BB962C8B-B14F-4D97-AF65-F5344CB8AC3E}">
        <p14:creationId xmlns:p14="http://schemas.microsoft.com/office/powerpoint/2010/main" val="270733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AFE78-5A8E-47A6-9B61-7E5D3437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通往</a:t>
            </a:r>
            <a:r>
              <a:rPr lang="en-US" altLang="zh-CN" dirty="0"/>
              <a:t>32</a:t>
            </a:r>
            <a:r>
              <a:rPr lang="zh-CN" altLang="en-US" dirty="0"/>
              <a:t>位之路</a:t>
            </a:r>
            <a:r>
              <a:rPr lang="en-US" altLang="zh-CN" dirty="0"/>
              <a:t>——section#8 	</a:t>
            </a:r>
            <a:r>
              <a:rPr lang="zh-CN" altLang="en-US" dirty="0"/>
              <a:t>总结一哈，路上都干了啥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994B2-0118-4C16-B840-667BCB32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" name="1eaa21c4-6215-4ee7-a1a1-6e58671863d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182CF64-044F-4ADF-A98F-7CD9774B9A7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340074"/>
            <a:ext cx="10845800" cy="4596952"/>
            <a:chOff x="673100" y="1340074"/>
            <a:chExt cx="10845800" cy="4596952"/>
          </a:xfrm>
        </p:grpSpPr>
        <p:grpSp>
          <p:nvGrpSpPr>
            <p:cNvPr id="6" name="îSḻíḑe">
              <a:extLst>
                <a:ext uri="{FF2B5EF4-FFF2-40B4-BE49-F238E27FC236}">
                  <a16:creationId xmlns:a16="http://schemas.microsoft.com/office/drawing/2014/main" id="{BE987E90-8EF6-4465-AF6B-DB99EC218468}"/>
                </a:ext>
              </a:extLst>
            </p:cNvPr>
            <p:cNvGrpSpPr/>
            <p:nvPr/>
          </p:nvGrpSpPr>
          <p:grpSpPr>
            <a:xfrm>
              <a:off x="4400533" y="1771651"/>
              <a:ext cx="3390931" cy="3702582"/>
              <a:chOff x="4242675" y="1593157"/>
              <a:chExt cx="3717870" cy="4059569"/>
            </a:xfrm>
          </p:grpSpPr>
          <p:grpSp>
            <p:nvGrpSpPr>
              <p:cNvPr id="19" name="í$ľíďe">
                <a:extLst>
                  <a:ext uri="{FF2B5EF4-FFF2-40B4-BE49-F238E27FC236}">
                    <a16:creationId xmlns:a16="http://schemas.microsoft.com/office/drawing/2014/main" id="{210DB4F5-4515-4C0E-8BDE-9B7997CA7A43}"/>
                  </a:ext>
                </a:extLst>
              </p:cNvPr>
              <p:cNvGrpSpPr/>
              <p:nvPr/>
            </p:nvGrpSpPr>
            <p:grpSpPr>
              <a:xfrm>
                <a:off x="4522656" y="1824575"/>
                <a:ext cx="3146501" cy="3627950"/>
                <a:chOff x="4522656" y="1824575"/>
                <a:chExt cx="3146501" cy="3627950"/>
              </a:xfrm>
            </p:grpSpPr>
            <p:sp>
              <p:nvSpPr>
                <p:cNvPr id="41" name="îşľîḑe">
                  <a:extLst>
                    <a:ext uri="{FF2B5EF4-FFF2-40B4-BE49-F238E27FC236}">
                      <a16:creationId xmlns:a16="http://schemas.microsoft.com/office/drawing/2014/main" id="{D95C1773-8D11-4830-8C44-623404D5F8BF}"/>
                    </a:ext>
                  </a:extLst>
                </p:cNvPr>
                <p:cNvSpPr/>
                <p:nvPr/>
              </p:nvSpPr>
              <p:spPr>
                <a:xfrm>
                  <a:off x="4524959" y="1824575"/>
                  <a:ext cx="3141897" cy="36279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21600" y="5400"/>
                      </a:lnTo>
                      <a:lnTo>
                        <a:pt x="21600" y="16200"/>
                      </a:lnTo>
                      <a:lnTo>
                        <a:pt x="10800" y="21600"/>
                      </a:lnTo>
                      <a:lnTo>
                        <a:pt x="0" y="162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127000">
                  <a:solidFill>
                    <a:schemeClr val="tx2">
                      <a:lumMod val="20000"/>
                      <a:lumOff val="80000"/>
                    </a:schemeClr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marL="0" marR="0" lvl="0" indent="0" algn="l" defTabSz="8255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200"/>
                  </a:pPr>
                  <a:endParaRPr kumimoji="0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" name="îṡḷiḑè">
                  <a:extLst>
                    <a:ext uri="{FF2B5EF4-FFF2-40B4-BE49-F238E27FC236}">
                      <a16:creationId xmlns:a16="http://schemas.microsoft.com/office/drawing/2014/main" id="{2AA484B1-00C8-4E78-9E63-AEADBBCEC6FB}"/>
                    </a:ext>
                  </a:extLst>
                </p:cNvPr>
                <p:cNvSpPr/>
                <p:nvPr/>
              </p:nvSpPr>
              <p:spPr>
                <a:xfrm flipV="1">
                  <a:off x="4522656" y="2736377"/>
                  <a:ext cx="3146501" cy="1804346"/>
                </a:xfrm>
                <a:prstGeom prst="line">
                  <a:avLst/>
                </a:prstGeom>
                <a:ln w="127000">
                  <a:solidFill>
                    <a:schemeClr val="tx2">
                      <a:lumMod val="20000"/>
                      <a:lumOff val="80000"/>
                    </a:schemeClr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marL="0" marR="0" lvl="0" indent="0" algn="l" defTabSz="8255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200">
                      <a:solidFill>
                        <a:srgbClr val="000000"/>
                      </a:solidFill>
                    </a:defRPr>
                  </a:pPr>
                  <a:endParaRPr kumimoji="0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" name="íSļïḑê">
                  <a:extLst>
                    <a:ext uri="{FF2B5EF4-FFF2-40B4-BE49-F238E27FC236}">
                      <a16:creationId xmlns:a16="http://schemas.microsoft.com/office/drawing/2014/main" id="{17BA20A2-64A6-4B4E-AD92-824F427F8AFB}"/>
                    </a:ext>
                  </a:extLst>
                </p:cNvPr>
                <p:cNvSpPr/>
                <p:nvPr/>
              </p:nvSpPr>
              <p:spPr>
                <a:xfrm>
                  <a:off x="4599178" y="2771541"/>
                  <a:ext cx="2993458" cy="1734017"/>
                </a:xfrm>
                <a:prstGeom prst="line">
                  <a:avLst/>
                </a:prstGeom>
                <a:ln w="127000">
                  <a:solidFill>
                    <a:schemeClr val="tx2">
                      <a:lumMod val="20000"/>
                      <a:lumOff val="80000"/>
                    </a:schemeClr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marL="0" marR="0" lvl="0" indent="0" algn="l" defTabSz="8255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200">
                      <a:solidFill>
                        <a:srgbClr val="000000"/>
                      </a:solidFill>
                    </a:defRPr>
                  </a:pPr>
                  <a:endParaRPr kumimoji="0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" name="iṧḷîḋe">
                  <a:extLst>
                    <a:ext uri="{FF2B5EF4-FFF2-40B4-BE49-F238E27FC236}">
                      <a16:creationId xmlns:a16="http://schemas.microsoft.com/office/drawing/2014/main" id="{FF098205-F40E-4804-8C5E-47EDF775EA7E}"/>
                    </a:ext>
                  </a:extLst>
                </p:cNvPr>
                <p:cNvSpPr/>
                <p:nvPr/>
              </p:nvSpPr>
              <p:spPr>
                <a:xfrm flipH="1">
                  <a:off x="6089530" y="1913721"/>
                  <a:ext cx="1" cy="3449657"/>
                </a:xfrm>
                <a:prstGeom prst="line">
                  <a:avLst/>
                </a:prstGeom>
                <a:ln w="127000">
                  <a:solidFill>
                    <a:schemeClr val="tx2">
                      <a:lumMod val="20000"/>
                      <a:lumOff val="80000"/>
                    </a:schemeClr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marL="0" marR="0" lvl="0" indent="0" algn="l" defTabSz="8255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200">
                      <a:solidFill>
                        <a:srgbClr val="000000"/>
                      </a:solidFill>
                    </a:defRPr>
                  </a:pPr>
                  <a:endParaRPr kumimoji="0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grpSp>
            <p:nvGrpSpPr>
              <p:cNvPr id="20" name="îş1íḋê">
                <a:extLst>
                  <a:ext uri="{FF2B5EF4-FFF2-40B4-BE49-F238E27FC236}">
                    <a16:creationId xmlns:a16="http://schemas.microsoft.com/office/drawing/2014/main" id="{6B82130B-6E19-44F6-866D-EB4EB7991278}"/>
                  </a:ext>
                </a:extLst>
              </p:cNvPr>
              <p:cNvGrpSpPr/>
              <p:nvPr/>
            </p:nvGrpSpPr>
            <p:grpSpPr>
              <a:xfrm>
                <a:off x="5709322" y="3251847"/>
                <a:ext cx="773168" cy="773406"/>
                <a:chOff x="5709322" y="3251847"/>
                <a:chExt cx="773168" cy="773406"/>
              </a:xfrm>
            </p:grpSpPr>
            <p:sp>
              <p:nvSpPr>
                <p:cNvPr id="39" name="íşliḑè">
                  <a:extLst>
                    <a:ext uri="{FF2B5EF4-FFF2-40B4-BE49-F238E27FC236}">
                      <a16:creationId xmlns:a16="http://schemas.microsoft.com/office/drawing/2014/main" id="{0AF33217-9CC3-4D16-A581-9D4A630D79D2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accent1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999" b="0" i="0" u="none" strike="noStrike" kern="1200" cap="none" spc="0" normalizeH="0" baseline="0" noProof="1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40" name="íš1îḑè">
                  <a:extLst>
                    <a:ext uri="{FF2B5EF4-FFF2-40B4-BE49-F238E27FC236}">
                      <a16:creationId xmlns:a16="http://schemas.microsoft.com/office/drawing/2014/main" id="{8A361C40-E434-4F40-B051-ABA2CD21F6BE}"/>
                    </a:ext>
                  </a:extLst>
                </p:cNvPr>
                <p:cNvSpPr/>
                <p:nvPr/>
              </p:nvSpPr>
              <p:spPr bwMode="auto">
                <a:xfrm>
                  <a:off x="5895787" y="3445828"/>
                  <a:ext cx="400238" cy="385444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399" b="0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grpSp>
            <p:nvGrpSpPr>
              <p:cNvPr id="21" name="ïṧľiḍé">
                <a:extLst>
                  <a:ext uri="{FF2B5EF4-FFF2-40B4-BE49-F238E27FC236}">
                    <a16:creationId xmlns:a16="http://schemas.microsoft.com/office/drawing/2014/main" id="{EFF34822-6AEA-4FF9-BC87-4C9E5DD2044C}"/>
                  </a:ext>
                </a:extLst>
              </p:cNvPr>
              <p:cNvGrpSpPr/>
              <p:nvPr/>
            </p:nvGrpSpPr>
            <p:grpSpPr>
              <a:xfrm>
                <a:off x="4242675" y="2495550"/>
                <a:ext cx="551812" cy="551982"/>
                <a:chOff x="5709322" y="3251847"/>
                <a:chExt cx="773168" cy="773406"/>
              </a:xfrm>
            </p:grpSpPr>
            <p:sp>
              <p:nvSpPr>
                <p:cNvPr id="37" name="ïśḷiḓê">
                  <a:extLst>
                    <a:ext uri="{FF2B5EF4-FFF2-40B4-BE49-F238E27FC236}">
                      <a16:creationId xmlns:a16="http://schemas.microsoft.com/office/drawing/2014/main" id="{4FCE0D68-9F15-4770-9F6E-3550C1DA65C1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999" b="0" i="0" u="none" strike="noStrike" kern="1200" cap="none" spc="0" normalizeH="0" baseline="0" noProof="1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8" name="ïš1iḑê">
                  <a:extLst>
                    <a:ext uri="{FF2B5EF4-FFF2-40B4-BE49-F238E27FC236}">
                      <a16:creationId xmlns:a16="http://schemas.microsoft.com/office/drawing/2014/main" id="{6237FFB2-B1FB-4F07-9C47-06EF8EB415F3}"/>
                    </a:ext>
                  </a:extLst>
                </p:cNvPr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399" b="0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grpSp>
            <p:nvGrpSpPr>
              <p:cNvPr id="22" name="íSļîḓê">
                <a:extLst>
                  <a:ext uri="{FF2B5EF4-FFF2-40B4-BE49-F238E27FC236}">
                    <a16:creationId xmlns:a16="http://schemas.microsoft.com/office/drawing/2014/main" id="{6E3DE845-F5E3-459C-9CA3-1D66EE5662FA}"/>
                  </a:ext>
                </a:extLst>
              </p:cNvPr>
              <p:cNvGrpSpPr/>
              <p:nvPr/>
            </p:nvGrpSpPr>
            <p:grpSpPr>
              <a:xfrm>
                <a:off x="4242675" y="4282315"/>
                <a:ext cx="551812" cy="551982"/>
                <a:chOff x="5709322" y="3251847"/>
                <a:chExt cx="773168" cy="773406"/>
              </a:xfrm>
            </p:grpSpPr>
            <p:sp>
              <p:nvSpPr>
                <p:cNvPr id="35" name="ísḻíḓé">
                  <a:extLst>
                    <a:ext uri="{FF2B5EF4-FFF2-40B4-BE49-F238E27FC236}">
                      <a16:creationId xmlns:a16="http://schemas.microsoft.com/office/drawing/2014/main" id="{6A0D2E83-C035-4838-8DCE-95B3F523727E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999" b="0" i="0" u="none" strike="noStrike" kern="1200" cap="none" spc="0" normalizeH="0" baseline="0" noProof="1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" name="ïsļíḋé">
                  <a:extLst>
                    <a:ext uri="{FF2B5EF4-FFF2-40B4-BE49-F238E27FC236}">
                      <a16:creationId xmlns:a16="http://schemas.microsoft.com/office/drawing/2014/main" id="{210DE2AC-3AB9-45BF-B1ED-7A274E5D12D4}"/>
                    </a:ext>
                  </a:extLst>
                </p:cNvPr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399" b="0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grpSp>
            <p:nvGrpSpPr>
              <p:cNvPr id="23" name="ïṧ1iḓé">
                <a:extLst>
                  <a:ext uri="{FF2B5EF4-FFF2-40B4-BE49-F238E27FC236}">
                    <a16:creationId xmlns:a16="http://schemas.microsoft.com/office/drawing/2014/main" id="{D325D466-1486-4F4C-9245-2545AEC7A0E2}"/>
                  </a:ext>
                </a:extLst>
              </p:cNvPr>
              <p:cNvGrpSpPr/>
              <p:nvPr/>
            </p:nvGrpSpPr>
            <p:grpSpPr>
              <a:xfrm>
                <a:off x="7408733" y="2495550"/>
                <a:ext cx="551812" cy="551982"/>
                <a:chOff x="5709322" y="3251847"/>
                <a:chExt cx="773168" cy="773406"/>
              </a:xfrm>
            </p:grpSpPr>
            <p:sp>
              <p:nvSpPr>
                <p:cNvPr id="33" name="ïṡḷiďé">
                  <a:extLst>
                    <a:ext uri="{FF2B5EF4-FFF2-40B4-BE49-F238E27FC236}">
                      <a16:creationId xmlns:a16="http://schemas.microsoft.com/office/drawing/2014/main" id="{7747D9F1-F537-439F-B227-3F5A695826B5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999" b="0" i="0" u="none" strike="noStrike" kern="1200" cap="none" spc="0" normalizeH="0" baseline="0" noProof="1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" name="íṧļide">
                  <a:extLst>
                    <a:ext uri="{FF2B5EF4-FFF2-40B4-BE49-F238E27FC236}">
                      <a16:creationId xmlns:a16="http://schemas.microsoft.com/office/drawing/2014/main" id="{6C317C8A-5D04-4C17-8E0D-61541DF7D90A}"/>
                    </a:ext>
                  </a:extLst>
                </p:cNvPr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399" b="0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grpSp>
            <p:nvGrpSpPr>
              <p:cNvPr id="24" name="íšliďê">
                <a:extLst>
                  <a:ext uri="{FF2B5EF4-FFF2-40B4-BE49-F238E27FC236}">
                    <a16:creationId xmlns:a16="http://schemas.microsoft.com/office/drawing/2014/main" id="{EA10E52F-714B-490D-9653-BE41DF70C81F}"/>
                  </a:ext>
                </a:extLst>
              </p:cNvPr>
              <p:cNvGrpSpPr/>
              <p:nvPr/>
            </p:nvGrpSpPr>
            <p:grpSpPr>
              <a:xfrm>
                <a:off x="7408733" y="4282315"/>
                <a:ext cx="551812" cy="551982"/>
                <a:chOff x="5709322" y="3251847"/>
                <a:chExt cx="773168" cy="773406"/>
              </a:xfrm>
            </p:grpSpPr>
            <p:sp>
              <p:nvSpPr>
                <p:cNvPr id="31" name="iş1ïḓè">
                  <a:extLst>
                    <a:ext uri="{FF2B5EF4-FFF2-40B4-BE49-F238E27FC236}">
                      <a16:creationId xmlns:a16="http://schemas.microsoft.com/office/drawing/2014/main" id="{476809A2-326B-4CFA-9091-573C0E3FB56E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999" b="0" i="0" u="none" strike="noStrike" kern="1200" cap="none" spc="0" normalizeH="0" baseline="0" noProof="1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" name="ï$ľîďè">
                  <a:extLst>
                    <a:ext uri="{FF2B5EF4-FFF2-40B4-BE49-F238E27FC236}">
                      <a16:creationId xmlns:a16="http://schemas.microsoft.com/office/drawing/2014/main" id="{396518F2-EC15-464C-93D5-047050DADCA5}"/>
                    </a:ext>
                  </a:extLst>
                </p:cNvPr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399" b="0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grpSp>
            <p:nvGrpSpPr>
              <p:cNvPr id="25" name="ísļîḋe">
                <a:extLst>
                  <a:ext uri="{FF2B5EF4-FFF2-40B4-BE49-F238E27FC236}">
                    <a16:creationId xmlns:a16="http://schemas.microsoft.com/office/drawing/2014/main" id="{3F71F559-5DC1-4345-85B9-CEE8EACB1329}"/>
                  </a:ext>
                </a:extLst>
              </p:cNvPr>
              <p:cNvGrpSpPr/>
              <p:nvPr/>
            </p:nvGrpSpPr>
            <p:grpSpPr>
              <a:xfrm>
                <a:off x="5820000" y="1593157"/>
                <a:ext cx="551812" cy="551982"/>
                <a:chOff x="5709322" y="3251847"/>
                <a:chExt cx="773168" cy="773406"/>
              </a:xfrm>
            </p:grpSpPr>
            <p:sp>
              <p:nvSpPr>
                <p:cNvPr id="29" name="íş1íďè">
                  <a:extLst>
                    <a:ext uri="{FF2B5EF4-FFF2-40B4-BE49-F238E27FC236}">
                      <a16:creationId xmlns:a16="http://schemas.microsoft.com/office/drawing/2014/main" id="{23DB5003-33EE-4C8B-8823-1DC63ADD6106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999" b="0" i="0" u="none" strike="noStrike" kern="1200" cap="none" spc="0" normalizeH="0" baseline="0" noProof="1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0" name="ïṩ1iḍè">
                  <a:extLst>
                    <a:ext uri="{FF2B5EF4-FFF2-40B4-BE49-F238E27FC236}">
                      <a16:creationId xmlns:a16="http://schemas.microsoft.com/office/drawing/2014/main" id="{604A1FAF-BE76-4971-92AF-AF6D51EA3739}"/>
                    </a:ext>
                  </a:extLst>
                </p:cNvPr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399" b="0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grpSp>
            <p:nvGrpSpPr>
              <p:cNvPr id="26" name="işḻiḋe">
                <a:extLst>
                  <a:ext uri="{FF2B5EF4-FFF2-40B4-BE49-F238E27FC236}">
                    <a16:creationId xmlns:a16="http://schemas.microsoft.com/office/drawing/2014/main" id="{0201A976-8460-403C-9CE0-E21EAD45B3B7}"/>
                  </a:ext>
                </a:extLst>
              </p:cNvPr>
              <p:cNvGrpSpPr/>
              <p:nvPr/>
            </p:nvGrpSpPr>
            <p:grpSpPr>
              <a:xfrm>
                <a:off x="5820000" y="5100744"/>
                <a:ext cx="551812" cy="551982"/>
                <a:chOff x="5709322" y="3251847"/>
                <a:chExt cx="773168" cy="773406"/>
              </a:xfrm>
            </p:grpSpPr>
            <p:sp>
              <p:nvSpPr>
                <p:cNvPr id="27" name="iṣ1íḓê">
                  <a:extLst>
                    <a:ext uri="{FF2B5EF4-FFF2-40B4-BE49-F238E27FC236}">
                      <a16:creationId xmlns:a16="http://schemas.microsoft.com/office/drawing/2014/main" id="{39CE6F9E-DBDB-40E3-A0C0-EFEE37CB894D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999" b="0" i="0" u="none" strike="noStrike" kern="1200" cap="none" spc="0" normalizeH="0" baseline="0" noProof="1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" name="i$1ïḋê">
                  <a:extLst>
                    <a:ext uri="{FF2B5EF4-FFF2-40B4-BE49-F238E27FC236}">
                      <a16:creationId xmlns:a16="http://schemas.microsoft.com/office/drawing/2014/main" id="{BAA338A3-7450-444D-8202-2A8EEB7A5940}"/>
                    </a:ext>
                  </a:extLst>
                </p:cNvPr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399" b="0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</p:grpSp>
        <p:sp>
          <p:nvSpPr>
            <p:cNvPr id="7" name="îşľíḍe">
              <a:extLst>
                <a:ext uri="{FF2B5EF4-FFF2-40B4-BE49-F238E27FC236}">
                  <a16:creationId xmlns:a16="http://schemas.microsoft.com/office/drawing/2014/main" id="{E25349A8-F998-4823-8542-59D7569753C1}"/>
                </a:ext>
              </a:extLst>
            </p:cNvPr>
            <p:cNvSpPr/>
            <p:nvPr/>
          </p:nvSpPr>
          <p:spPr bwMode="auto">
            <a:xfrm>
              <a:off x="673100" y="18310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不能让中断打扰我们的路程！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" name="i$ľíḓê">
              <a:extLst>
                <a:ext uri="{FF2B5EF4-FFF2-40B4-BE49-F238E27FC236}">
                  <a16:creationId xmlns:a16="http://schemas.microsoft.com/office/drawing/2014/main" id="{716E5488-D394-42EE-9436-BC8A9D0304DE}"/>
                </a:ext>
              </a:extLst>
            </p:cNvPr>
            <p:cNvSpPr txBox="1"/>
            <p:nvPr/>
          </p:nvSpPr>
          <p:spPr bwMode="auto">
            <a:xfrm>
              <a:off x="673100" y="13400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屏蔽中断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" name="íšḻiḍé">
              <a:extLst>
                <a:ext uri="{FF2B5EF4-FFF2-40B4-BE49-F238E27FC236}">
                  <a16:creationId xmlns:a16="http://schemas.microsoft.com/office/drawing/2014/main" id="{F76C27B7-4B8F-4863-9E4D-76FB0E7E6AA4}"/>
                </a:ext>
              </a:extLst>
            </p:cNvPr>
            <p:cNvSpPr/>
            <p:nvPr/>
          </p:nvSpPr>
          <p:spPr bwMode="auto">
            <a:xfrm>
              <a:off x="673100" y="34846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“释放总线”，让我们可以达到最大寻址！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işļîḓe">
              <a:extLst>
                <a:ext uri="{FF2B5EF4-FFF2-40B4-BE49-F238E27FC236}">
                  <a16:creationId xmlns:a16="http://schemas.microsoft.com/office/drawing/2014/main" id="{041FA6C8-75C7-4E2E-BB05-C77ABBE5C4B2}"/>
                </a:ext>
              </a:extLst>
            </p:cNvPr>
            <p:cNvSpPr txBox="1"/>
            <p:nvPr/>
          </p:nvSpPr>
          <p:spPr bwMode="auto">
            <a:xfrm>
              <a:off x="673100" y="29936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打开“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A20GATE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”、切换到“保护模式”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íṩľîḋé">
              <a:extLst>
                <a:ext uri="{FF2B5EF4-FFF2-40B4-BE49-F238E27FC236}">
                  <a16:creationId xmlns:a16="http://schemas.microsoft.com/office/drawing/2014/main" id="{E976244E-475A-4D14-B4B9-88566BB06D95}"/>
                </a:ext>
              </a:extLst>
            </p:cNvPr>
            <p:cNvSpPr/>
            <p:nvPr/>
          </p:nvSpPr>
          <p:spPr bwMode="auto">
            <a:xfrm>
              <a:off x="673100" y="51382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内存空间已就位，进行数据迁移！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íŝļíḓê">
              <a:extLst>
                <a:ext uri="{FF2B5EF4-FFF2-40B4-BE49-F238E27FC236}">
                  <a16:creationId xmlns:a16="http://schemas.microsoft.com/office/drawing/2014/main" id="{8259EA9A-4381-4045-A59A-0AD2466120F7}"/>
                </a:ext>
              </a:extLst>
            </p:cNvPr>
            <p:cNvSpPr txBox="1"/>
            <p:nvPr/>
          </p:nvSpPr>
          <p:spPr bwMode="auto">
            <a:xfrm>
              <a:off x="673100" y="46472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装载“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bootpack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”、搬运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10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个柱面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" name="iṩ1ide">
              <a:extLst>
                <a:ext uri="{FF2B5EF4-FFF2-40B4-BE49-F238E27FC236}">
                  <a16:creationId xmlns:a16="http://schemas.microsoft.com/office/drawing/2014/main" id="{103250F0-DC57-4C10-B2B2-890812B6CA1D}"/>
                </a:ext>
              </a:extLst>
            </p:cNvPr>
            <p:cNvSpPr/>
            <p:nvPr/>
          </p:nvSpPr>
          <p:spPr bwMode="auto">
            <a:xfrm>
              <a:off x="7740134" y="18310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r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程序具备，运行只欠“栈”！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0" marR="0" lvl="0" indent="0" algn="r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" name="ïŝḷidê">
              <a:extLst>
                <a:ext uri="{FF2B5EF4-FFF2-40B4-BE49-F238E27FC236}">
                  <a16:creationId xmlns:a16="http://schemas.microsoft.com/office/drawing/2014/main" id="{323ABCA0-E6AA-43C2-9E05-F3B024021FD8}"/>
                </a:ext>
              </a:extLst>
            </p:cNvPr>
            <p:cNvSpPr txBox="1"/>
            <p:nvPr/>
          </p:nvSpPr>
          <p:spPr bwMode="auto">
            <a:xfrm>
              <a:off x="7740134" y="13400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rPr>
                <a:t>准备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rPr>
                <a:t>运行所需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rPr>
                <a:t>“栈”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ïsḻíḑè">
              <a:extLst>
                <a:ext uri="{FF2B5EF4-FFF2-40B4-BE49-F238E27FC236}">
                  <a16:creationId xmlns:a16="http://schemas.microsoft.com/office/drawing/2014/main" id="{7571D65B-2F0B-4315-B632-18A5612ACBCD}"/>
                </a:ext>
              </a:extLst>
            </p:cNvPr>
            <p:cNvSpPr/>
            <p:nvPr/>
          </p:nvSpPr>
          <p:spPr bwMode="auto">
            <a:xfrm>
              <a:off x="7740134" y="34846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r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临时段表，记录程序在哪里！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iş1idê">
              <a:extLst>
                <a:ext uri="{FF2B5EF4-FFF2-40B4-BE49-F238E27FC236}">
                  <a16:creationId xmlns:a16="http://schemas.microsoft.com/office/drawing/2014/main" id="{7ADD58AF-8087-4404-BD00-E4A114A7089E}"/>
                </a:ext>
              </a:extLst>
            </p:cNvPr>
            <p:cNvSpPr txBox="1"/>
            <p:nvPr/>
          </p:nvSpPr>
          <p:spPr bwMode="auto">
            <a:xfrm>
              <a:off x="7740134" y="29936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建立“临时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GDT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”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îṩḻïde">
              <a:extLst>
                <a:ext uri="{FF2B5EF4-FFF2-40B4-BE49-F238E27FC236}">
                  <a16:creationId xmlns:a16="http://schemas.microsoft.com/office/drawing/2014/main" id="{786E0AA0-0488-441D-A52A-3DC0ADA56904}"/>
                </a:ext>
              </a:extLst>
            </p:cNvPr>
            <p:cNvSpPr/>
            <p:nvPr/>
          </p:nvSpPr>
          <p:spPr bwMode="auto">
            <a:xfrm>
              <a:off x="7740134" y="51382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r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一切完成，重建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GDT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、开中断！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íS1idê">
              <a:extLst>
                <a:ext uri="{FF2B5EF4-FFF2-40B4-BE49-F238E27FC236}">
                  <a16:creationId xmlns:a16="http://schemas.microsoft.com/office/drawing/2014/main" id="{678CDF34-1D98-4BD7-AFA8-55136F6F5AB5}"/>
                </a:ext>
              </a:extLst>
            </p:cNvPr>
            <p:cNvSpPr txBox="1"/>
            <p:nvPr/>
          </p:nvSpPr>
          <p:spPr bwMode="auto">
            <a:xfrm>
              <a:off x="7740134" y="46472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正式阶段：重建“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GDT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”、开中断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033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>
            <a:cxnSpLocks/>
          </p:cNvCxnSpPr>
          <p:nvPr/>
        </p:nvCxnSpPr>
        <p:spPr>
          <a:xfrm>
            <a:off x="669925" y="6112380"/>
            <a:ext cx="74323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6"/>
          <p:cNvSpPr txBox="1"/>
          <p:nvPr/>
        </p:nvSpPr>
        <p:spPr>
          <a:xfrm>
            <a:off x="1490924" y="2501481"/>
            <a:ext cx="4605076" cy="927519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THANKS</a:t>
            </a:r>
            <a:endParaRPr kumimoji="0" lang="zh-CN" altLang="en-US" sz="16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8AD642DE-94D8-4822-BBE7-BC2F9F1DE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495" y="4490871"/>
            <a:ext cx="5426076" cy="1621509"/>
          </a:xfrm>
        </p:spPr>
        <p:txBody>
          <a:bodyPr>
            <a:normAutofit/>
          </a:bodyPr>
          <a:lstStyle/>
          <a:p>
            <a:b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4"/>
                </a:solidFill>
              </a:rPr>
              <a:t>Edited by </a:t>
            </a:r>
            <a:r>
              <a:rPr lang="zh-CN" altLang="en-US" dirty="0">
                <a:solidFill>
                  <a:schemeClr val="accent4"/>
                </a:solidFill>
              </a:rPr>
              <a:t>肖鹏</a:t>
            </a:r>
            <a:br>
              <a:rPr lang="en-US" altLang="zh-CN" dirty="0">
                <a:solidFill>
                  <a:schemeClr val="accent4"/>
                </a:solidFill>
              </a:rPr>
            </a:br>
            <a:r>
              <a:rPr lang="en-US" altLang="zh-CN" dirty="0">
                <a:solidFill>
                  <a:schemeClr val="accent4"/>
                </a:solidFill>
              </a:rPr>
              <a:t>2020/11/18</a:t>
            </a:r>
            <a:endParaRPr lang="zh-CN" altLang="en-US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79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id="{D8B00F2C-6A91-47A4-91F4-41AB93B3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012" y="2515622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4"/>
                </a:solidFill>
              </a:rPr>
              <a:t>完善鼠标控制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EED985-C965-4AFF-B4C7-1AEFF543AB5F}"/>
              </a:ext>
            </a:extLst>
          </p:cNvPr>
          <p:cNvSpPr txBox="1"/>
          <p:nvPr/>
        </p:nvSpPr>
        <p:spPr>
          <a:xfrm>
            <a:off x="2393718" y="251078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B4CC27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/01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B4CC27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8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1C865-2EBB-48D2-B83D-EFD78A01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完善鼠标控制</a:t>
            </a:r>
            <a:r>
              <a:rPr lang="en-US" altLang="zh-CN" dirty="0"/>
              <a:t>——section#1</a:t>
            </a: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数据收集</a:t>
            </a:r>
            <a:r>
              <a:rPr lang="en-US" altLang="zh-CN" dirty="0"/>
              <a:t>&amp;</a:t>
            </a:r>
            <a:r>
              <a:rPr lang="zh-CN" altLang="en-US" dirty="0"/>
              <a:t>保存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5C2E6-646F-4621-84B5-5003F323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02A033A-692A-428C-8849-8E2F53FAEA47}"/>
              </a:ext>
            </a:extLst>
          </p:cNvPr>
          <p:cNvSpPr txBox="1"/>
          <p:nvPr/>
        </p:nvSpPr>
        <p:spPr>
          <a:xfrm>
            <a:off x="669924" y="1445559"/>
            <a:ext cx="10850563" cy="470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D33610E-F80E-4B69-A977-DA80450CFD51}"/>
              </a:ext>
            </a:extLst>
          </p:cNvPr>
          <p:cNvSpPr txBox="1"/>
          <p:nvPr/>
        </p:nvSpPr>
        <p:spPr>
          <a:xfrm>
            <a:off x="669924" y="1283229"/>
            <a:ext cx="104575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背景：通过第七天的实验，已经能从鼠标取得数据，但只能保存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1-bytes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现在需要收集一组（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3-bytes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）数据；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HariMain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舍弃最初读到的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0xfa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鼠标传来一组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字节的数据，显示到屏幕上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第一个字节和按键有关；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第二个字节和左右移动有关；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第三个字节和上下移动有关。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mouse_phase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：记住接收鼠标数据的工作阶段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（记录鼠标的一组数据接收到第几个）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mouse_dbuf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[3]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：存放接收的数据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6BFA81-F2B5-49E7-9B01-4BCCDCDE4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1" t="33529" b="786"/>
          <a:stretch/>
        </p:blipFill>
        <p:spPr>
          <a:xfrm>
            <a:off x="5604386" y="1814757"/>
            <a:ext cx="5742503" cy="39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9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1C865-2EBB-48D2-B83D-EFD78A01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完善鼠标控制</a:t>
            </a:r>
            <a:r>
              <a:rPr lang="en-US" altLang="zh-CN" dirty="0"/>
              <a:t>——section#2</a:t>
            </a: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“稍”事整理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5C2E6-646F-4621-84B5-5003F323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02A033A-692A-428C-8849-8E2F53FAEA47}"/>
              </a:ext>
            </a:extLst>
          </p:cNvPr>
          <p:cNvSpPr txBox="1"/>
          <p:nvPr/>
        </p:nvSpPr>
        <p:spPr>
          <a:xfrm>
            <a:off x="669924" y="1445559"/>
            <a:ext cx="10850563" cy="470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D33610E-F80E-4B69-A977-DA80450CFD51}"/>
              </a:ext>
            </a:extLst>
          </p:cNvPr>
          <p:cNvSpPr txBox="1"/>
          <p:nvPr/>
        </p:nvSpPr>
        <p:spPr>
          <a:xfrm>
            <a:off x="669923" y="1283229"/>
            <a:ext cx="10850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创建一个结构体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MOUSE_DEC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mouse_decode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），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把保存数据的数组和用来计数的参数放在一个结构体。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enable_mouse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函数中，在最后将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phase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做归零处理。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43D95D-9F1E-4000-AA5A-A616E37F8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2" y="4028221"/>
            <a:ext cx="5636318" cy="24186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84CC31-7DAC-4863-8F0E-2B52C7DCB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2" y="1989523"/>
            <a:ext cx="3674224" cy="11052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7475D4-A80E-43EF-96CF-96D41B5FE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918" y="1989523"/>
            <a:ext cx="4764389" cy="45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4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1C865-2EBB-48D2-B83D-EFD78A01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完善鼠标控制</a:t>
            </a:r>
            <a:r>
              <a:rPr lang="en-US" altLang="zh-CN" dirty="0"/>
              <a:t>——section#2</a:t>
            </a: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“稍”事整理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5C2E6-646F-4621-84B5-5003F323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02A033A-692A-428C-8849-8E2F53FAEA47}"/>
              </a:ext>
            </a:extLst>
          </p:cNvPr>
          <p:cNvSpPr txBox="1"/>
          <p:nvPr/>
        </p:nvSpPr>
        <p:spPr>
          <a:xfrm>
            <a:off x="669924" y="1445559"/>
            <a:ext cx="10850563" cy="470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D33610E-F80E-4B69-A977-DA80450CFD51}"/>
              </a:ext>
            </a:extLst>
          </p:cNvPr>
          <p:cNvSpPr txBox="1"/>
          <p:nvPr/>
        </p:nvSpPr>
        <p:spPr>
          <a:xfrm>
            <a:off x="669924" y="1357125"/>
            <a:ext cx="61648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鼠标的解读放到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mouse_decode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函数中，在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HariMain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中调用。使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HariMain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恢复简单清晰。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三个返回值：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0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：没接收够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个字节的数据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1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：接收了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个字节的数据，可以显示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-1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：发生意外错误，没有激活鼠标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个字节的一组数据凑齐后，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mouse_decode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函数执行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return 1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，显示数据。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通过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if (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mouse_decode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(&amp;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mdec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 != 0)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语句判断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53D2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个字节的数据是否准备好了。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453D2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7475D4-A80E-43EF-96CF-96D41B5FE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524" y="1243643"/>
            <a:ext cx="4764389" cy="45793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53BCD6-3927-425B-B09D-9271547D2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285" r="618"/>
          <a:stretch/>
        </p:blipFill>
        <p:spPr>
          <a:xfrm>
            <a:off x="241854" y="5192352"/>
            <a:ext cx="6679096" cy="126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1C865-2EBB-48D2-B83D-EFD78A01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完善鼠标控制</a:t>
            </a:r>
            <a:r>
              <a:rPr lang="en-US" altLang="zh-CN" dirty="0"/>
              <a:t>——section#3</a:t>
            </a: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数据解读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5C2E6-646F-4621-84B5-5003F323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02A033A-692A-428C-8849-8E2F53FAEA47}"/>
              </a:ext>
            </a:extLst>
          </p:cNvPr>
          <p:cNvSpPr txBox="1"/>
          <p:nvPr/>
        </p:nvSpPr>
        <p:spPr>
          <a:xfrm>
            <a:off x="669924" y="1445559"/>
            <a:ext cx="10850563" cy="470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D33610E-F80E-4B69-A977-DA80450CFD51}"/>
              </a:ext>
            </a:extLst>
          </p:cNvPr>
          <p:cNvSpPr txBox="1"/>
          <p:nvPr/>
        </p:nvSpPr>
        <p:spPr>
          <a:xfrm>
            <a:off x="669923" y="1283229"/>
            <a:ext cx="108505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保存的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3-bytes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数据的意义：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所以既然第一字节有范围限制，就需要在收集的时候做“合法性”检测：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145A1D-D4E9-4614-9A43-29995498B146}"/>
              </a:ext>
            </a:extLst>
          </p:cNvPr>
          <p:cNvPicPr/>
          <p:nvPr/>
        </p:nvPicPr>
        <p:blipFill rotWithShape="1">
          <a:blip r:embed="rId2"/>
          <a:srcRect l="4302" t="8857" r="1853"/>
          <a:stretch/>
        </p:blipFill>
        <p:spPr bwMode="auto">
          <a:xfrm>
            <a:off x="669922" y="1913195"/>
            <a:ext cx="4625789" cy="17242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B4A030-40E1-4004-9012-FB49822F1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81" y="4537244"/>
            <a:ext cx="3496119" cy="17357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D07D91-6FE5-4D87-9AB8-0D70038E0CB7}"/>
              </a:ext>
            </a:extLst>
          </p:cNvPr>
          <p:cNvPicPr/>
          <p:nvPr/>
        </p:nvPicPr>
        <p:blipFill rotWithShape="1">
          <a:blip r:embed="rId4"/>
          <a:srcRect l="5411" r="9985"/>
          <a:stretch/>
        </p:blipFill>
        <p:spPr bwMode="auto">
          <a:xfrm>
            <a:off x="6095204" y="1913195"/>
            <a:ext cx="4625788" cy="17242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862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1C865-2EBB-48D2-B83D-EFD78A01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完善鼠标控制</a:t>
            </a:r>
            <a:r>
              <a:rPr lang="en-US" altLang="zh-CN" dirty="0"/>
              <a:t>——section#3		</a:t>
            </a:r>
            <a:r>
              <a:rPr lang="zh-CN" altLang="en-US" dirty="0"/>
              <a:t>数据解读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5C2E6-646F-4621-84B5-5003F323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02A033A-692A-428C-8849-8E2F53FAEA47}"/>
              </a:ext>
            </a:extLst>
          </p:cNvPr>
          <p:cNvSpPr txBox="1"/>
          <p:nvPr/>
        </p:nvSpPr>
        <p:spPr>
          <a:xfrm>
            <a:off x="669924" y="1445559"/>
            <a:ext cx="10850563" cy="470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D33610E-F80E-4B69-A977-DA80450CFD51}"/>
              </a:ext>
            </a:extLst>
          </p:cNvPr>
          <p:cNvSpPr txBox="1"/>
          <p:nvPr/>
        </p:nvSpPr>
        <p:spPr>
          <a:xfrm>
            <a:off x="669923" y="1283229"/>
            <a:ext cx="10850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当三个数据都收集且保存在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medc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-&gt;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buf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[0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2]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中后，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开始解析数据：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BC5E87-DD84-46F6-945C-A71072D39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5" t="25984"/>
          <a:stretch/>
        </p:blipFill>
        <p:spPr>
          <a:xfrm>
            <a:off x="669923" y="3429000"/>
            <a:ext cx="5553636" cy="20301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454879B-49BF-4F64-9495-DD8F9A95BF3C}"/>
              </a:ext>
            </a:extLst>
          </p:cNvPr>
          <p:cNvSpPr txBox="1"/>
          <p:nvPr/>
        </p:nvSpPr>
        <p:spPr>
          <a:xfrm>
            <a:off x="6223559" y="3462894"/>
            <a:ext cx="58989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代码注解：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①鼠标案件信息：直接取第一字节数据的低三位；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②鼠标的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轴移动量：先直接赋予第二、三字节的数据，之后再根据第一字节中与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轴位移相关的字节做出相应处理；特殊的对于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要取反；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根据这些信息，我们能够把鼠标这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3-bytes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的数据以一种可读的形式表现出来。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683B30-372E-4B9B-977D-E9F51BF19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2" y="2147747"/>
            <a:ext cx="3236448" cy="7964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FA127A-0593-4C4F-96F8-A1755A1095A8}"/>
              </a:ext>
            </a:extLst>
          </p:cNvPr>
          <p:cNvPicPr/>
          <p:nvPr/>
        </p:nvPicPr>
        <p:blipFill rotWithShape="1">
          <a:blip r:embed="rId4"/>
          <a:srcRect l="4302" t="8857" r="1853"/>
          <a:stretch/>
        </p:blipFill>
        <p:spPr bwMode="auto">
          <a:xfrm>
            <a:off x="6223559" y="1680331"/>
            <a:ext cx="4843373" cy="16277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02C5B70-7C32-4CA6-B8EC-2E26618AE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700" y="6082111"/>
            <a:ext cx="3543482" cy="6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9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1C865-2EBB-48D2-B83D-EFD78A01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完善鼠标控制</a:t>
            </a:r>
            <a:r>
              <a:rPr lang="en-US" altLang="zh-CN" dirty="0"/>
              <a:t>——section#4</a:t>
            </a: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实现移动鼠标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5C2E6-646F-4621-84B5-5003F323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02A033A-692A-428C-8849-8E2F53FAEA47}"/>
              </a:ext>
            </a:extLst>
          </p:cNvPr>
          <p:cNvSpPr txBox="1"/>
          <p:nvPr/>
        </p:nvSpPr>
        <p:spPr>
          <a:xfrm>
            <a:off x="669924" y="1445559"/>
            <a:ext cx="10850563" cy="470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D33610E-F80E-4B69-A977-DA80450CFD51}"/>
              </a:ext>
            </a:extLst>
          </p:cNvPr>
          <p:cNvSpPr txBox="1"/>
          <p:nvPr/>
        </p:nvSpPr>
        <p:spPr>
          <a:xfrm>
            <a:off x="669924" y="1078177"/>
            <a:ext cx="1085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当鼠标在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轴的移动量都获得了之后，移动鼠标变得很简单：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54879B-49BF-4F64-9495-DD8F9A95BF3C}"/>
              </a:ext>
            </a:extLst>
          </p:cNvPr>
          <p:cNvSpPr txBox="1"/>
          <p:nvPr/>
        </p:nvSpPr>
        <p:spPr>
          <a:xfrm>
            <a:off x="6938682" y="2463019"/>
            <a:ext cx="5163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代码注解：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①每次解析完一组数据之后，先刷新一下键值对的显示；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②然后在移动鼠标之前，把鼠标“隐形”；（为什么？）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③做一下边界检测，防止画出界了；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④把坐标打印出来；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⑤按新的坐标画出鼠标；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69792E-5101-49A8-8C12-A1A84A84B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0" t="35438"/>
          <a:stretch/>
        </p:blipFill>
        <p:spPr>
          <a:xfrm>
            <a:off x="470647" y="1724508"/>
            <a:ext cx="6468035" cy="378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642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eaa21c4-6215-4ee7-a1a1-6e58671863db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自定义 35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981D"/>
      </a:accent1>
      <a:accent2>
        <a:srgbClr val="0F172F"/>
      </a:accent2>
      <a:accent3>
        <a:srgbClr val="979797"/>
      </a:accent3>
      <a:accent4>
        <a:srgbClr val="B4CC27"/>
      </a:accent4>
      <a:accent5>
        <a:srgbClr val="2A4083"/>
      </a:accent5>
      <a:accent6>
        <a:srgbClr val="979797"/>
      </a:accent6>
      <a:hlink>
        <a:srgbClr val="FFD23C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2511</Words>
  <Application>Microsoft Office PowerPoint</Application>
  <PresentationFormat>宽屏</PresentationFormat>
  <Paragraphs>229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微软雅黑</vt:lpstr>
      <vt:lpstr>Arial</vt:lpstr>
      <vt:lpstr>Calibri</vt:lpstr>
      <vt:lpstr>Impact</vt:lpstr>
      <vt:lpstr>Office 主题​​</vt:lpstr>
      <vt:lpstr>主题5</vt:lpstr>
      <vt:lpstr>PowerPoint 演示文稿</vt:lpstr>
      <vt:lpstr>PowerPoint 演示文稿</vt:lpstr>
      <vt:lpstr>完善鼠标控制</vt:lpstr>
      <vt:lpstr>完善鼠标控制——section#1  数据收集&amp;保存</vt:lpstr>
      <vt:lpstr>完善鼠标控制——section#2  “稍”事整理</vt:lpstr>
      <vt:lpstr>完善鼠标控制——section#2  “稍”事整理</vt:lpstr>
      <vt:lpstr>完善鼠标控制——section#3  数据解读</vt:lpstr>
      <vt:lpstr>完善鼠标控制——section#3  数据解读</vt:lpstr>
      <vt:lpstr>完善鼠标控制——section#4  实现移动鼠标</vt:lpstr>
      <vt:lpstr>完善鼠标控制——section#4  实现移动鼠标</vt:lpstr>
      <vt:lpstr>通往32位之路</vt:lpstr>
      <vt:lpstr>通往32位之路——section#1 （预处理）屏蔽中断</vt:lpstr>
      <vt:lpstr>通往32位之路——section#2  获得1M以上的内存</vt:lpstr>
      <vt:lpstr>通往32位之路——section#2  获得1M以上的内存</vt:lpstr>
      <vt:lpstr>通往32位之路——section#3  切换到“保护模式”</vt:lpstr>
      <vt:lpstr>通往32位之路——section#4  搬运“bootpack.c”</vt:lpstr>
      <vt:lpstr>通往32位之路——section#4  搬运“bootpack.c”</vt:lpstr>
      <vt:lpstr>通往32位之路——section#4  搬运“bootpack.c”</vt:lpstr>
      <vt:lpstr>通往32位之路——section#5   为bootpack.c准备运行的栈空间</vt:lpstr>
      <vt:lpstr>通往32位之路——section#6   建个临时GDT</vt:lpstr>
      <vt:lpstr>通往32位之路——section#7  路走完了</vt:lpstr>
      <vt:lpstr>通往32位之路——section#8  总结一哈，路上都干了啥</vt:lpstr>
      <vt:lpstr> Edited by 肖鹏 2020/11/18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man Napping</dc:creator>
  <cp:lastModifiedBy>man Napping</cp:lastModifiedBy>
  <cp:revision>2</cp:revision>
  <dcterms:created xsi:type="dcterms:W3CDTF">2020-11-19T12:02:16Z</dcterms:created>
  <dcterms:modified xsi:type="dcterms:W3CDTF">2020-11-25T03:16:00Z</dcterms:modified>
</cp:coreProperties>
</file>