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4"/>
  </p:handoutMasterIdLst>
  <p:sldIdLst>
    <p:sldId id="256" r:id="rId3"/>
    <p:sldId id="257" r:id="rId5"/>
    <p:sldId id="258" r:id="rId6"/>
    <p:sldId id="268" r:id="rId7"/>
    <p:sldId id="261" r:id="rId8"/>
    <p:sldId id="262" r:id="rId9"/>
    <p:sldId id="263" r:id="rId10"/>
    <p:sldId id="264" r:id="rId11"/>
    <p:sldId id="265" r:id="rId12"/>
    <p:sldId id="267" r:id="rId13"/>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80" autoAdjust="0"/>
    <p:restoredTop sz="86374"/>
  </p:normalViewPr>
  <p:slideViewPr>
    <p:cSldViewPr snapToGrid="0" showGuides="1">
      <p:cViewPr varScale="1">
        <p:scale>
          <a:sx n="127" d="100"/>
          <a:sy n="127" d="100"/>
        </p:scale>
        <p:origin x="1952" y="184"/>
      </p:cViewPr>
      <p:guideLst>
        <p:guide orient="horz" pos="2115"/>
        <p:guide pos="3840"/>
      </p:guideLst>
    </p:cSldViewPr>
  </p:slideViewPr>
  <p:outlineViewPr>
    <p:cViewPr>
      <p:scale>
        <a:sx n="33" d="100"/>
        <a:sy n="33" d="100"/>
      </p:scale>
      <p:origin x="0" y="0"/>
    </p:cViewPr>
  </p:outlin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gradFill rotWithShape="1">
          <a:gsLst>
            <a:gs pos="0">
              <a:schemeClr val="bg1"/>
            </a:gs>
            <a:gs pos="100000">
              <a:schemeClr val="bg1">
                <a:lumMod val="85000"/>
              </a:schemeClr>
            </a:gs>
          </a:gsLst>
          <a:lin ang="5400000" scaled="0"/>
        </a:grad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2400">
                <a:solidFill>
                  <a:schemeClr val="tx1">
                    <a:lumMod val="65000"/>
                    <a:lumOff val="35000"/>
                  </a:schemeClr>
                </a:solidFill>
                <a:effectLst/>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4400" b="0">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800">
                <a:solidFill>
                  <a:schemeClr val="tx1">
                    <a:lumMod val="75000"/>
                    <a:lumOff val="25000"/>
                  </a:schemeClr>
                </a:solidFill>
              </a:defRPr>
            </a:lvl1pPr>
            <a:lvl2pPr>
              <a:defRPr sz="2400">
                <a:solidFill>
                  <a:schemeClr val="tx1">
                    <a:lumMod val="75000"/>
                    <a:lumOff val="25000"/>
                  </a:schemeClr>
                </a:solidFill>
              </a:defRPr>
            </a:lvl2pPr>
            <a:lvl3pPr>
              <a:defRPr sz="2000">
                <a:solidFill>
                  <a:schemeClr val="tx1">
                    <a:lumMod val="75000"/>
                    <a:lumOff val="25000"/>
                  </a:schemeClr>
                </a:solidFill>
              </a:defRPr>
            </a:lvl3pPr>
            <a:lvl4pPr>
              <a:defRPr sz="1800">
                <a:solidFill>
                  <a:schemeClr val="tx1">
                    <a:lumMod val="75000"/>
                    <a:lumOff val="25000"/>
                  </a:schemeClr>
                </a:solidFill>
              </a:defRPr>
            </a:lvl4pPr>
            <a:lvl5pPr>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49" y="469127"/>
            <a:ext cx="10307927" cy="4093347"/>
          </a:xfrm>
        </p:spPr>
        <p:txBody>
          <a:bodyPr anchor="b">
            <a:normAutofit/>
          </a:bodyPr>
          <a:lstStyle>
            <a:lvl1pPr>
              <a:defRPr sz="6000">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10307926" cy="647555"/>
          </a:xfrm>
        </p:spPr>
        <p:txBody>
          <a:bodyPr>
            <a:normAutofit/>
          </a:bodyPr>
          <a:lstStyle>
            <a:lvl1pPr marL="0" indent="0">
              <a:buNone/>
              <a:defRPr sz="2400">
                <a:solidFill>
                  <a:schemeClr val="tx1">
                    <a:lumMod val="65000"/>
                    <a:lumOff val="3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4400" b="0" i="0">
                <a:solidFill>
                  <a:schemeClr val="tx1">
                    <a:lumMod val="85000"/>
                    <a:lumOff val="15000"/>
                  </a:schemeClr>
                </a:solidFill>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90000"/>
              </a:lnSpc>
              <a:defRPr sz="2800">
                <a:solidFill>
                  <a:schemeClr val="tx1">
                    <a:lumMod val="65000"/>
                    <a:lumOff val="35000"/>
                  </a:schemeClr>
                </a:solidFill>
              </a:defRPr>
            </a:lvl1pPr>
            <a:lvl2pPr>
              <a:lnSpc>
                <a:spcPct val="90000"/>
              </a:lnSpc>
              <a:defRPr sz="2400">
                <a:solidFill>
                  <a:schemeClr val="tx1">
                    <a:lumMod val="65000"/>
                    <a:lumOff val="35000"/>
                  </a:schemeClr>
                </a:solidFill>
              </a:defRPr>
            </a:lvl2pPr>
            <a:lvl3pPr>
              <a:lnSpc>
                <a:spcPct val="90000"/>
              </a:lnSpc>
              <a:defRPr sz="2000">
                <a:solidFill>
                  <a:schemeClr val="tx1">
                    <a:lumMod val="65000"/>
                    <a:lumOff val="35000"/>
                  </a:schemeClr>
                </a:solidFill>
              </a:defRPr>
            </a:lvl3pPr>
            <a:lvl4pPr>
              <a:lnSpc>
                <a:spcPct val="90000"/>
              </a:lnSpc>
              <a:defRPr sz="1800">
                <a:solidFill>
                  <a:schemeClr val="tx1">
                    <a:lumMod val="65000"/>
                    <a:lumOff val="35000"/>
                  </a:schemeClr>
                </a:solidFill>
              </a:defRPr>
            </a:lvl4pPr>
            <a:lvl5pPr>
              <a:lnSpc>
                <a:spcPct val="90000"/>
              </a:lnSpc>
              <a:defRPr sz="1800">
                <a:solidFill>
                  <a:schemeClr val="tx1">
                    <a:lumMod val="65000"/>
                    <a:lumOff val="3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90000"/>
              </a:lnSpc>
              <a:defRPr sz="2800">
                <a:solidFill>
                  <a:schemeClr val="tx1">
                    <a:lumMod val="65000"/>
                    <a:lumOff val="35000"/>
                  </a:schemeClr>
                </a:solidFill>
              </a:defRPr>
            </a:lvl1pPr>
            <a:lvl2pPr>
              <a:lnSpc>
                <a:spcPct val="90000"/>
              </a:lnSpc>
              <a:defRPr sz="2400">
                <a:solidFill>
                  <a:schemeClr val="tx1">
                    <a:lumMod val="65000"/>
                    <a:lumOff val="35000"/>
                  </a:schemeClr>
                </a:solidFill>
              </a:defRPr>
            </a:lvl2pPr>
            <a:lvl3pPr>
              <a:lnSpc>
                <a:spcPct val="90000"/>
              </a:lnSpc>
              <a:defRPr sz="2000">
                <a:solidFill>
                  <a:schemeClr val="tx1">
                    <a:lumMod val="65000"/>
                    <a:lumOff val="35000"/>
                  </a:schemeClr>
                </a:solidFill>
              </a:defRPr>
            </a:lvl3pPr>
            <a:lvl4pPr>
              <a:lnSpc>
                <a:spcPct val="90000"/>
              </a:lnSpc>
              <a:defRPr sz="1800">
                <a:solidFill>
                  <a:schemeClr val="tx1">
                    <a:lumMod val="65000"/>
                    <a:lumOff val="35000"/>
                  </a:schemeClr>
                </a:solidFill>
              </a:defRPr>
            </a:lvl4pPr>
            <a:lvl5pPr>
              <a:lnSpc>
                <a:spcPct val="90000"/>
              </a:lnSpc>
              <a:defRPr sz="1800">
                <a:solidFill>
                  <a:schemeClr val="tx1">
                    <a:lumMod val="65000"/>
                    <a:lumOff val="3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9788" y="1744961"/>
            <a:ext cx="5157787"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400" b="0">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3200" b="0">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4400"/>
            </a:lvl1pPr>
          </a:lstStyle>
          <a:p>
            <a:r>
              <a:rPr lang="zh-CN" altLang="en-US" dirty="0"/>
              <a:t>单击此处编辑母版标题样式</a:t>
            </a:r>
            <a:endParaRPr lang="zh-CN" altLang="en-US" dirty="0"/>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1.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1"/>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xml"/><Relationship Id="rId2" Type="http://schemas.openxmlformats.org/officeDocument/2006/relationships/image" Target="../media/image16.png"/><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1.xml"/><Relationship Id="rId4" Type="http://schemas.openxmlformats.org/officeDocument/2006/relationships/image" Target="../media/image11.png"/><Relationship Id="rId3" Type="http://schemas.openxmlformats.org/officeDocument/2006/relationships/tags" Target="../tags/tag3.xml"/><Relationship Id="rId2" Type="http://schemas.openxmlformats.org/officeDocument/2006/relationships/image" Target="../media/image10.png"/><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image" Target="../media/image14.png"/><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2037715" y="3106420"/>
            <a:ext cx="8467090" cy="645795"/>
          </a:xfrm>
        </p:spPr>
        <p:txBody>
          <a:bodyPr>
            <a:normAutofit fontScale="90000"/>
          </a:bodyPr>
          <a:lstStyle/>
          <a:p>
            <a:r>
              <a:rPr lang="zh-CN" altLang="en-US" dirty="0">
                <a:effectLst/>
              </a:rPr>
              <a:t>分布式训练计算优化</a:t>
            </a:r>
            <a:r>
              <a:rPr lang="zh-CN" altLang="en-US" dirty="0">
                <a:effectLst/>
              </a:rPr>
              <a:t>概述</a:t>
            </a:r>
            <a:endParaRPr lang="zh-CN" altLang="en-US" dirty="0">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标题 3"/>
          <p:cNvSpPr>
            <a:spLocks noGrp="1"/>
          </p:cNvSpPr>
          <p:nvPr>
            <p:ph type="ctrTitle"/>
          </p:nvPr>
        </p:nvSpPr>
        <p:spPr>
          <a:xfrm>
            <a:off x="311785" y="314325"/>
            <a:ext cx="4850765" cy="929005"/>
          </a:xfrm>
        </p:spPr>
        <p:txBody>
          <a:bodyPr>
            <a:normAutofit fontScale="90000"/>
          </a:bodyPr>
          <a:p>
            <a:pPr algn="l"/>
            <a:r>
              <a:rPr lang="zh-CN" altLang="en-US" sz="2400" dirty="0">
                <a:effectLst/>
              </a:rPr>
              <a:t>图算融合和自动并行</a:t>
            </a:r>
            <a:br>
              <a:rPr lang="en-US" altLang="zh-CN" sz="2400" dirty="0">
                <a:solidFill>
                  <a:schemeClr val="bg1">
                    <a:lumMod val="65000"/>
                  </a:schemeClr>
                </a:solidFill>
                <a:effectLst/>
              </a:rPr>
            </a:br>
            <a:r>
              <a:rPr lang="en-US" altLang="zh-CN" sz="2400" dirty="0">
                <a:solidFill>
                  <a:schemeClr val="bg1">
                    <a:lumMod val="65000"/>
                  </a:schemeClr>
                </a:solidFill>
                <a:effectLst/>
              </a:rPr>
              <a:t>- </a:t>
            </a:r>
            <a:r>
              <a:rPr lang="zh-CN" altLang="en-US" sz="2400" dirty="0">
                <a:solidFill>
                  <a:schemeClr val="bg1">
                    <a:lumMod val="65000"/>
                  </a:schemeClr>
                </a:solidFill>
                <a:effectLst/>
              </a:rPr>
              <a:t>联合优化</a:t>
            </a:r>
            <a:endParaRPr lang="zh-CN" altLang="en-US" sz="2400" dirty="0">
              <a:solidFill>
                <a:schemeClr val="bg1">
                  <a:lumMod val="65000"/>
                </a:schemeClr>
              </a:solidFill>
              <a:effectLst/>
            </a:endParaRPr>
          </a:p>
        </p:txBody>
      </p:sp>
      <p:pic>
        <p:nvPicPr>
          <p:cNvPr id="2" name="图片 1"/>
          <p:cNvPicPr>
            <a:picLocks noChangeAspect="1"/>
          </p:cNvPicPr>
          <p:nvPr/>
        </p:nvPicPr>
        <p:blipFill>
          <a:blip r:embed="rId1"/>
          <a:stretch>
            <a:fillRect/>
          </a:stretch>
        </p:blipFill>
        <p:spPr>
          <a:xfrm>
            <a:off x="1801495" y="1607185"/>
            <a:ext cx="3510280" cy="3643630"/>
          </a:xfrm>
          <a:prstGeom prst="rect">
            <a:avLst/>
          </a:prstGeom>
        </p:spPr>
      </p:pic>
      <p:pic>
        <p:nvPicPr>
          <p:cNvPr id="3" name="图片 2"/>
          <p:cNvPicPr>
            <a:picLocks noChangeAspect="1"/>
          </p:cNvPicPr>
          <p:nvPr/>
        </p:nvPicPr>
        <p:blipFill>
          <a:blip r:embed="rId2"/>
          <a:stretch>
            <a:fillRect/>
          </a:stretch>
        </p:blipFill>
        <p:spPr>
          <a:xfrm>
            <a:off x="6211570" y="812165"/>
            <a:ext cx="3574415" cy="523367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标题 3"/>
          <p:cNvSpPr>
            <a:spLocks noGrp="1"/>
          </p:cNvSpPr>
          <p:nvPr>
            <p:ph type="ctrTitle"/>
          </p:nvPr>
        </p:nvSpPr>
        <p:spPr>
          <a:xfrm>
            <a:off x="311785" y="314325"/>
            <a:ext cx="3705860" cy="929005"/>
          </a:xfrm>
        </p:spPr>
        <p:txBody>
          <a:bodyPr>
            <a:normAutofit/>
          </a:bodyPr>
          <a:p>
            <a:pPr algn="l"/>
            <a:r>
              <a:rPr lang="zh-CN" altLang="en-US" sz="2400" dirty="0">
                <a:effectLst/>
              </a:rPr>
              <a:t>自动并行</a:t>
            </a:r>
            <a:br>
              <a:rPr lang="zh-CN" altLang="en-US" sz="2400" dirty="0">
                <a:effectLst/>
              </a:rPr>
            </a:br>
            <a:r>
              <a:rPr lang="en-US" altLang="zh-CN" sz="1800" dirty="0">
                <a:solidFill>
                  <a:schemeClr val="bg1">
                    <a:lumMod val="65000"/>
                  </a:schemeClr>
                </a:solidFill>
                <a:effectLst/>
              </a:rPr>
              <a:t>-</a:t>
            </a:r>
            <a:r>
              <a:rPr lang="zh-CN" altLang="en-US" sz="1800" dirty="0">
                <a:solidFill>
                  <a:schemeClr val="bg1">
                    <a:lumMod val="65000"/>
                  </a:schemeClr>
                </a:solidFill>
                <a:effectLst/>
              </a:rPr>
              <a:t>总览</a:t>
            </a:r>
            <a:endParaRPr lang="zh-CN" altLang="en-US" sz="1800" dirty="0">
              <a:solidFill>
                <a:schemeClr val="bg1">
                  <a:lumMod val="65000"/>
                </a:schemeClr>
              </a:solidFill>
              <a:effectLst/>
            </a:endParaRPr>
          </a:p>
        </p:txBody>
      </p:sp>
      <p:pic>
        <p:nvPicPr>
          <p:cNvPr id="6" name="图片 5" descr="auto_parallel"/>
          <p:cNvPicPr>
            <a:picLocks noChangeAspect="1"/>
          </p:cNvPicPr>
          <p:nvPr/>
        </p:nvPicPr>
        <p:blipFill>
          <a:blip r:embed="rId1"/>
          <a:stretch>
            <a:fillRect/>
          </a:stretch>
        </p:blipFill>
        <p:spPr>
          <a:xfrm>
            <a:off x="504190" y="1510030"/>
            <a:ext cx="5273675" cy="4614545"/>
          </a:xfrm>
          <a:prstGeom prst="rect">
            <a:avLst/>
          </a:prstGeom>
        </p:spPr>
      </p:pic>
      <p:sp>
        <p:nvSpPr>
          <p:cNvPr id="7" name="文本框 6"/>
          <p:cNvSpPr txBox="1"/>
          <p:nvPr/>
        </p:nvSpPr>
        <p:spPr>
          <a:xfrm>
            <a:off x="6338570" y="1998345"/>
            <a:ext cx="5276215" cy="2861310"/>
          </a:xfrm>
          <a:prstGeom prst="rect">
            <a:avLst/>
          </a:prstGeom>
          <a:noFill/>
        </p:spPr>
        <p:txBody>
          <a:bodyPr wrap="square" rtlCol="0">
            <a:spAutoFit/>
          </a:bodyPr>
          <a:p>
            <a:r>
              <a:rPr lang="zh-CN" altLang="en-US"/>
              <a:t>自动并行模块</a:t>
            </a:r>
            <a:r>
              <a:rPr lang="zh-CN" altLang="en-US"/>
              <a:t>流程</a:t>
            </a:r>
            <a:endParaRPr lang="zh-CN" altLang="en-US"/>
          </a:p>
          <a:p>
            <a:endParaRPr lang="zh-CN" altLang="en-US"/>
          </a:p>
          <a:p>
            <a:r>
              <a:rPr lang="en-US" altLang="zh-CN"/>
              <a:t>- </a:t>
            </a:r>
            <a:r>
              <a:rPr lang="zh-CN" altLang="en-US"/>
              <a:t>围绕硬件平台建立固定输入下，固定算子的代价模型，包括了算子在不同</a:t>
            </a:r>
            <a:r>
              <a:rPr lang="zh-CN" altLang="en-US"/>
              <a:t>切分策略下的计算开销，内存开销和通信</a:t>
            </a:r>
            <a:r>
              <a:rPr lang="zh-CN" altLang="en-US"/>
              <a:t>开销</a:t>
            </a:r>
            <a:endParaRPr lang="zh-CN" altLang="en-US"/>
          </a:p>
          <a:p>
            <a:endParaRPr lang="zh-CN" altLang="en-US"/>
          </a:p>
          <a:p>
            <a:r>
              <a:rPr lang="en-US" altLang="zh-CN"/>
              <a:t>- </a:t>
            </a:r>
            <a:r>
              <a:rPr lang="zh-CN" altLang="en-US"/>
              <a:t>利用策略搜索算法对由计算图和众多切分策略组成的策略空间进行最优策略的搜索。</a:t>
            </a:r>
            <a:endParaRPr lang="zh-CN" altLang="en-US"/>
          </a:p>
          <a:p>
            <a:endParaRPr lang="zh-CN" altLang="en-US"/>
          </a:p>
          <a:p>
            <a:r>
              <a:rPr lang="en-US" altLang="zh-CN"/>
              <a:t>- </a:t>
            </a:r>
            <a:r>
              <a:rPr lang="zh-CN" altLang="en-US"/>
              <a:t>最后输出切分后的</a:t>
            </a:r>
            <a:r>
              <a:rPr lang="zh-CN" altLang="en-US"/>
              <a:t>计算图</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标题 3"/>
          <p:cNvSpPr>
            <a:spLocks noGrp="1"/>
          </p:cNvSpPr>
          <p:nvPr>
            <p:ph type="ctrTitle"/>
          </p:nvPr>
        </p:nvSpPr>
        <p:spPr>
          <a:xfrm>
            <a:off x="311785" y="314325"/>
            <a:ext cx="3705860" cy="929005"/>
          </a:xfrm>
        </p:spPr>
        <p:txBody>
          <a:bodyPr>
            <a:normAutofit/>
          </a:bodyPr>
          <a:p>
            <a:pPr algn="l"/>
            <a:r>
              <a:rPr lang="zh-CN" altLang="en-US" sz="2400" dirty="0">
                <a:effectLst/>
              </a:rPr>
              <a:t>自动并行</a:t>
            </a:r>
            <a:br>
              <a:rPr lang="zh-CN" altLang="en-US" sz="2400" dirty="0">
                <a:effectLst/>
              </a:rPr>
            </a:br>
            <a:r>
              <a:rPr lang="en-US" altLang="zh-CN" sz="1800" dirty="0">
                <a:solidFill>
                  <a:schemeClr val="bg1">
                    <a:lumMod val="65000"/>
                  </a:schemeClr>
                </a:solidFill>
                <a:effectLst/>
              </a:rPr>
              <a:t>-</a:t>
            </a:r>
            <a:r>
              <a:rPr lang="zh-CN" altLang="en-US" sz="1800" dirty="0">
                <a:solidFill>
                  <a:schemeClr val="bg1">
                    <a:lumMod val="65000"/>
                  </a:schemeClr>
                </a:solidFill>
                <a:effectLst/>
              </a:rPr>
              <a:t>分布式算子和张量排布</a:t>
            </a:r>
            <a:r>
              <a:rPr lang="zh-CN" altLang="en-US" sz="1800" dirty="0">
                <a:solidFill>
                  <a:schemeClr val="bg1">
                    <a:lumMod val="65000"/>
                  </a:schemeClr>
                </a:solidFill>
                <a:effectLst/>
              </a:rPr>
              <a:t>模型</a:t>
            </a:r>
            <a:endParaRPr lang="zh-CN" altLang="en-US" sz="1800" dirty="0">
              <a:solidFill>
                <a:schemeClr val="bg1">
                  <a:lumMod val="65000"/>
                </a:schemeClr>
              </a:solidFill>
              <a:effectLst/>
            </a:endParaRPr>
          </a:p>
        </p:txBody>
      </p:sp>
      <p:pic>
        <p:nvPicPr>
          <p:cNvPr id="2" name="图片 1" descr="operator_split"/>
          <p:cNvPicPr>
            <a:picLocks noChangeAspect="1"/>
          </p:cNvPicPr>
          <p:nvPr/>
        </p:nvPicPr>
        <p:blipFill>
          <a:blip r:embed="rId1"/>
          <a:stretch>
            <a:fillRect/>
          </a:stretch>
        </p:blipFill>
        <p:spPr>
          <a:xfrm>
            <a:off x="809625" y="1278255"/>
            <a:ext cx="4867275" cy="2457450"/>
          </a:xfrm>
          <a:prstGeom prst="rect">
            <a:avLst/>
          </a:prstGeom>
        </p:spPr>
      </p:pic>
      <p:sp>
        <p:nvSpPr>
          <p:cNvPr id="3" name="文本框 2"/>
          <p:cNvSpPr txBox="1"/>
          <p:nvPr/>
        </p:nvSpPr>
        <p:spPr>
          <a:xfrm>
            <a:off x="6116955" y="1278255"/>
            <a:ext cx="5241290" cy="2306955"/>
          </a:xfrm>
          <a:prstGeom prst="rect">
            <a:avLst/>
          </a:prstGeom>
          <a:noFill/>
        </p:spPr>
        <p:txBody>
          <a:bodyPr wrap="square" rtlCol="0">
            <a:spAutoFit/>
          </a:bodyPr>
          <a:p>
            <a:r>
              <a:rPr lang="en-US" altLang="zh-CN"/>
              <a:t>mindspore</a:t>
            </a:r>
            <a:r>
              <a:rPr lang="zh-CN" altLang="en-US"/>
              <a:t>中，模型中可以切分的维度是模型参数和输入输出的张量的各个维度。</a:t>
            </a:r>
            <a:endParaRPr lang="zh-CN" altLang="en-US"/>
          </a:p>
          <a:p>
            <a:endParaRPr lang="zh-CN" altLang="en-US"/>
          </a:p>
          <a:p>
            <a:r>
              <a:rPr lang="zh-CN" altLang="en-US"/>
              <a:t>基于分布式训练任务的硬件通常具有对称性的假设，在每个可切分维度上的切分的数量是</a:t>
            </a:r>
            <a:r>
              <a:rPr lang="en-US" altLang="zh-CN"/>
              <a:t>2</a:t>
            </a:r>
            <a:r>
              <a:rPr lang="zh-CN" altLang="en-US"/>
              <a:t>的</a:t>
            </a:r>
            <a:r>
              <a:rPr lang="zh-CN" altLang="en-US"/>
              <a:t>幂。</a:t>
            </a:r>
            <a:endParaRPr lang="zh-CN" altLang="en-US"/>
          </a:p>
          <a:p>
            <a:endParaRPr lang="zh-CN" altLang="en-US"/>
          </a:p>
          <a:p>
            <a:r>
              <a:rPr lang="zh-CN" altLang="en-US"/>
              <a:t>分布式算子包括了设备矩阵形状，张量的形状和设备和张量维度之间的映射</a:t>
            </a:r>
            <a:r>
              <a:rPr lang="zh-CN" altLang="en-US"/>
              <a:t>关系。</a:t>
            </a:r>
            <a:endParaRPr lang="zh-CN" altLang="en-US"/>
          </a:p>
        </p:txBody>
      </p:sp>
      <p:pic>
        <p:nvPicPr>
          <p:cNvPr id="5" name="图片 4" descr="tensor_redistribution1"/>
          <p:cNvPicPr>
            <a:picLocks noChangeAspect="1"/>
          </p:cNvPicPr>
          <p:nvPr/>
        </p:nvPicPr>
        <p:blipFill>
          <a:blip r:embed="rId2"/>
          <a:stretch>
            <a:fillRect/>
          </a:stretch>
        </p:blipFill>
        <p:spPr>
          <a:xfrm>
            <a:off x="4230370" y="3585210"/>
            <a:ext cx="7714615" cy="3092450"/>
          </a:xfrm>
          <a:prstGeom prst="rect">
            <a:avLst/>
          </a:prstGeom>
        </p:spPr>
      </p:pic>
      <p:sp>
        <p:nvSpPr>
          <p:cNvPr id="8" name="文本框 7"/>
          <p:cNvSpPr txBox="1"/>
          <p:nvPr/>
        </p:nvSpPr>
        <p:spPr>
          <a:xfrm>
            <a:off x="635000" y="4308475"/>
            <a:ext cx="3382645" cy="2030095"/>
          </a:xfrm>
          <a:prstGeom prst="rect">
            <a:avLst/>
          </a:prstGeom>
          <a:noFill/>
        </p:spPr>
        <p:txBody>
          <a:bodyPr wrap="square" rtlCol="0">
            <a:spAutoFit/>
          </a:bodyPr>
          <a:p>
            <a:r>
              <a:rPr lang="zh-CN" altLang="en-US"/>
              <a:t>若先后两个算子的输入输出张量形状对应不上，张量排布模型会插入额外的通信操作。</a:t>
            </a:r>
            <a:endParaRPr lang="zh-CN" altLang="en-US"/>
          </a:p>
          <a:p>
            <a:endParaRPr lang="zh-CN" altLang="en-US"/>
          </a:p>
          <a:p>
            <a:r>
              <a:rPr lang="zh-CN" altLang="en-US"/>
              <a:t>旁边这个例子就是先在数据并行再模型并行，导致中间需要插入</a:t>
            </a:r>
            <a:r>
              <a:rPr lang="en-US" altLang="zh-CN"/>
              <a:t>allgather</a:t>
            </a:r>
            <a:r>
              <a:rPr lang="zh-CN" altLang="en-US"/>
              <a:t>。</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标题 3"/>
          <p:cNvSpPr>
            <a:spLocks noGrp="1"/>
          </p:cNvSpPr>
          <p:nvPr>
            <p:ph type="ctrTitle"/>
          </p:nvPr>
        </p:nvSpPr>
        <p:spPr>
          <a:xfrm>
            <a:off x="311785" y="314325"/>
            <a:ext cx="3705860" cy="929005"/>
          </a:xfrm>
        </p:spPr>
        <p:txBody>
          <a:bodyPr>
            <a:normAutofit/>
          </a:bodyPr>
          <a:p>
            <a:pPr algn="l"/>
            <a:r>
              <a:rPr lang="zh-CN" altLang="en-US" sz="2400" dirty="0">
                <a:effectLst/>
              </a:rPr>
              <a:t>自动并行</a:t>
            </a:r>
            <a:br>
              <a:rPr lang="zh-CN" altLang="en-US" sz="2400" dirty="0">
                <a:effectLst/>
              </a:rPr>
            </a:br>
            <a:r>
              <a:rPr lang="en-US" altLang="zh-CN" sz="1800" dirty="0">
                <a:solidFill>
                  <a:schemeClr val="bg1">
                    <a:lumMod val="65000"/>
                  </a:schemeClr>
                </a:solidFill>
                <a:effectLst/>
              </a:rPr>
              <a:t>-</a:t>
            </a:r>
            <a:r>
              <a:rPr lang="zh-CN" altLang="en-US" sz="1800" dirty="0">
                <a:solidFill>
                  <a:schemeClr val="bg1">
                    <a:lumMod val="65000"/>
                  </a:schemeClr>
                </a:solidFill>
                <a:effectLst/>
              </a:rPr>
              <a:t>支持的并行</a:t>
            </a:r>
            <a:r>
              <a:rPr lang="zh-CN" altLang="en-US" sz="1800" dirty="0">
                <a:solidFill>
                  <a:schemeClr val="bg1">
                    <a:lumMod val="65000"/>
                  </a:schemeClr>
                </a:solidFill>
                <a:effectLst/>
              </a:rPr>
              <a:t>类型</a:t>
            </a:r>
            <a:endParaRPr lang="zh-CN" altLang="en-US" sz="1800" dirty="0">
              <a:solidFill>
                <a:schemeClr val="bg1">
                  <a:lumMod val="65000"/>
                </a:schemeClr>
              </a:solidFill>
              <a:effectLst/>
            </a:endParaRPr>
          </a:p>
        </p:txBody>
      </p:sp>
      <p:pic>
        <p:nvPicPr>
          <p:cNvPr id="6" name="图片 5"/>
          <p:cNvPicPr>
            <a:picLocks noChangeAspect="1"/>
          </p:cNvPicPr>
          <p:nvPr/>
        </p:nvPicPr>
        <p:blipFill>
          <a:blip r:embed="rId1"/>
          <a:stretch>
            <a:fillRect/>
          </a:stretch>
        </p:blipFill>
        <p:spPr>
          <a:xfrm>
            <a:off x="2724785" y="1095375"/>
            <a:ext cx="6743065" cy="46672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标题 3"/>
          <p:cNvSpPr>
            <a:spLocks noGrp="1"/>
          </p:cNvSpPr>
          <p:nvPr>
            <p:ph type="ctrTitle"/>
          </p:nvPr>
        </p:nvSpPr>
        <p:spPr>
          <a:xfrm>
            <a:off x="311785" y="314325"/>
            <a:ext cx="3705860" cy="929005"/>
          </a:xfrm>
        </p:spPr>
        <p:txBody>
          <a:bodyPr>
            <a:normAutofit/>
          </a:bodyPr>
          <a:p>
            <a:pPr algn="l"/>
            <a:r>
              <a:rPr lang="zh-CN" altLang="en-US" sz="2400" dirty="0">
                <a:effectLst/>
              </a:rPr>
              <a:t>自动并行</a:t>
            </a:r>
            <a:br>
              <a:rPr lang="zh-CN" altLang="en-US" sz="2400" dirty="0">
                <a:effectLst/>
              </a:rPr>
            </a:br>
            <a:r>
              <a:rPr lang="en-US" altLang="zh-CN" sz="1800" dirty="0">
                <a:solidFill>
                  <a:schemeClr val="bg1">
                    <a:lumMod val="65000"/>
                  </a:schemeClr>
                </a:solidFill>
                <a:effectLst/>
              </a:rPr>
              <a:t>-</a:t>
            </a:r>
            <a:r>
              <a:rPr lang="zh-CN" altLang="en-US" sz="1800" dirty="0">
                <a:solidFill>
                  <a:schemeClr val="bg1">
                    <a:lumMod val="65000"/>
                  </a:schemeClr>
                </a:solidFill>
                <a:effectLst/>
              </a:rPr>
              <a:t>策略搜索算法</a:t>
            </a:r>
            <a:r>
              <a:rPr lang="en-US" altLang="zh-CN" sz="1800" dirty="0">
                <a:solidFill>
                  <a:schemeClr val="bg1">
                    <a:lumMod val="65000"/>
                  </a:schemeClr>
                </a:solidFill>
                <a:effectLst/>
              </a:rPr>
              <a:t> </a:t>
            </a:r>
            <a:r>
              <a:rPr lang="en-US" altLang="zh-CN" sz="1800" dirty="0">
                <a:solidFill>
                  <a:schemeClr val="bg1">
                    <a:lumMod val="65000"/>
                  </a:schemeClr>
                </a:solidFill>
                <a:effectLst/>
              </a:rPr>
              <a:t>DP</a:t>
            </a:r>
            <a:endParaRPr lang="en-US" altLang="zh-CN" sz="1800" dirty="0">
              <a:solidFill>
                <a:schemeClr val="bg1">
                  <a:lumMod val="65000"/>
                </a:schemeClr>
              </a:solidFill>
              <a:effectLst/>
            </a:endParaRPr>
          </a:p>
        </p:txBody>
      </p:sp>
      <p:pic>
        <p:nvPicPr>
          <p:cNvPr id="6" name="图片 5" descr="Screenshot 2023-03-13 at 10.50.02"/>
          <p:cNvPicPr>
            <a:picLocks noChangeAspect="1"/>
          </p:cNvPicPr>
          <p:nvPr>
            <p:custDataLst>
              <p:tags r:id="rId1"/>
            </p:custDataLst>
          </p:nvPr>
        </p:nvPicPr>
        <p:blipFill>
          <a:blip r:embed="rId2"/>
          <a:stretch>
            <a:fillRect/>
          </a:stretch>
        </p:blipFill>
        <p:spPr>
          <a:xfrm>
            <a:off x="1590675" y="1243330"/>
            <a:ext cx="9283065" cy="2131695"/>
          </a:xfrm>
          <a:prstGeom prst="rect">
            <a:avLst/>
          </a:prstGeom>
        </p:spPr>
      </p:pic>
      <p:sp>
        <p:nvSpPr>
          <p:cNvPr id="7" name="文本框 6"/>
          <p:cNvSpPr txBox="1"/>
          <p:nvPr/>
        </p:nvSpPr>
        <p:spPr>
          <a:xfrm>
            <a:off x="890270" y="3636010"/>
            <a:ext cx="10683875" cy="2799715"/>
          </a:xfrm>
          <a:prstGeom prst="rect">
            <a:avLst/>
          </a:prstGeom>
          <a:noFill/>
        </p:spPr>
        <p:txBody>
          <a:bodyPr wrap="square" rtlCol="0">
            <a:spAutoFit/>
          </a:bodyPr>
          <a:p>
            <a:r>
              <a:rPr lang="en-US" altLang="zh-CN" sz="1600"/>
              <a:t>DP</a:t>
            </a:r>
            <a:r>
              <a:rPr lang="zh-CN" altLang="en-US" sz="1600"/>
              <a:t>算法搜索的时间开销比较高，是算子</a:t>
            </a:r>
            <a:r>
              <a:rPr lang="zh-CN" altLang="en-US" sz="1600"/>
              <a:t>数量的指数级别和设备数量的线性级别。所以一般不对原始图进行整图的策略</a:t>
            </a:r>
            <a:r>
              <a:rPr lang="zh-CN" altLang="en-US" sz="1600"/>
              <a:t>搜索。</a:t>
            </a:r>
            <a:endParaRPr lang="zh-CN" altLang="en-US" sz="1600"/>
          </a:p>
          <a:p>
            <a:endParaRPr lang="zh-CN" altLang="en-US" sz="1600"/>
          </a:p>
          <a:p>
            <a:r>
              <a:rPr lang="zh-CN" altLang="en-US" sz="1600"/>
              <a:t>在</a:t>
            </a:r>
            <a:r>
              <a:rPr lang="en-US" altLang="zh-CN" sz="1600"/>
              <a:t>mindspore</a:t>
            </a:r>
            <a:r>
              <a:rPr lang="zh-CN" altLang="en-US" sz="1600"/>
              <a:t>中，会先对图进行收缩操作，将原始数据流图收缩成由几个关键节点组成的</a:t>
            </a:r>
            <a:r>
              <a:rPr lang="zh-CN" altLang="en-US" sz="1600"/>
              <a:t>数据流图。</a:t>
            </a:r>
            <a:endParaRPr lang="zh-CN" altLang="en-US" sz="1600"/>
          </a:p>
          <a:p>
            <a:endParaRPr lang="zh-CN" altLang="en-US" sz="1600"/>
          </a:p>
          <a:p>
            <a:r>
              <a:rPr lang="zh-CN" altLang="en-US" sz="1600"/>
              <a:t>然后进行动态规划，搜索最佳的分布式策略。在这一步通过枚举代价模型计算出的时间代价，找到能带来最小时间代价的所有节点的分布式策略。</a:t>
            </a:r>
            <a:endParaRPr lang="zh-CN" altLang="en-US" sz="1600"/>
          </a:p>
          <a:p>
            <a:endParaRPr lang="zh-CN" altLang="en-US" sz="1600"/>
          </a:p>
          <a:p>
            <a:r>
              <a:rPr lang="zh-CN" altLang="en-US" sz="1600"/>
              <a:t>再展开收缩图为原始数据流图，同时在展开时对不存在收缩图中的节点搜索最优分布策略。</a:t>
            </a:r>
            <a:endParaRPr lang="zh-CN" altLang="en-US" sz="1600"/>
          </a:p>
          <a:p>
            <a:endParaRPr lang="zh-CN" altLang="en-US" sz="1600"/>
          </a:p>
          <a:p>
            <a:r>
              <a:rPr lang="zh-CN" altLang="en-US" sz="1600"/>
              <a:t>保证搜索到最优策略。</a:t>
            </a:r>
            <a:endParaRPr lang="zh-CN" altLang="en-US"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标题 3"/>
          <p:cNvSpPr>
            <a:spLocks noGrp="1"/>
          </p:cNvSpPr>
          <p:nvPr>
            <p:ph type="ctrTitle"/>
          </p:nvPr>
        </p:nvSpPr>
        <p:spPr>
          <a:xfrm>
            <a:off x="311785" y="314325"/>
            <a:ext cx="3705860" cy="929005"/>
          </a:xfrm>
        </p:spPr>
        <p:txBody>
          <a:bodyPr>
            <a:normAutofit/>
          </a:bodyPr>
          <a:p>
            <a:pPr algn="l"/>
            <a:r>
              <a:rPr lang="zh-CN" altLang="en-US" sz="2400" dirty="0">
                <a:effectLst/>
              </a:rPr>
              <a:t>自动并行</a:t>
            </a:r>
            <a:br>
              <a:rPr lang="zh-CN" altLang="en-US" sz="2400" dirty="0">
                <a:effectLst/>
              </a:rPr>
            </a:br>
            <a:r>
              <a:rPr lang="en-US" altLang="zh-CN" sz="1800" dirty="0">
                <a:solidFill>
                  <a:schemeClr val="bg1">
                    <a:lumMod val="65000"/>
                  </a:schemeClr>
                </a:solidFill>
                <a:effectLst/>
              </a:rPr>
              <a:t>-</a:t>
            </a:r>
            <a:r>
              <a:rPr lang="zh-CN" altLang="en-US" sz="1800" dirty="0">
                <a:solidFill>
                  <a:schemeClr val="bg1">
                    <a:lumMod val="65000"/>
                  </a:schemeClr>
                </a:solidFill>
                <a:effectLst/>
              </a:rPr>
              <a:t>策略搜索算法</a:t>
            </a:r>
            <a:r>
              <a:rPr lang="en-US" altLang="zh-CN" sz="1800" dirty="0">
                <a:solidFill>
                  <a:schemeClr val="bg1">
                    <a:lumMod val="65000"/>
                  </a:schemeClr>
                </a:solidFill>
                <a:effectLst/>
              </a:rPr>
              <a:t> </a:t>
            </a:r>
            <a:r>
              <a:rPr lang="zh-CN" altLang="en-US" sz="1800" dirty="0">
                <a:solidFill>
                  <a:schemeClr val="bg1">
                    <a:lumMod val="65000"/>
                  </a:schemeClr>
                </a:solidFill>
                <a:effectLst/>
              </a:rPr>
              <a:t>双</a:t>
            </a:r>
            <a:r>
              <a:rPr lang="zh-CN" altLang="en-US" sz="1800" dirty="0">
                <a:solidFill>
                  <a:schemeClr val="bg1">
                    <a:lumMod val="65000"/>
                  </a:schemeClr>
                </a:solidFill>
                <a:effectLst/>
              </a:rPr>
              <a:t>递归</a:t>
            </a:r>
            <a:endParaRPr lang="zh-CN" altLang="en-US" sz="1800" dirty="0">
              <a:solidFill>
                <a:schemeClr val="bg1">
                  <a:lumMod val="65000"/>
                </a:schemeClr>
              </a:solidFill>
              <a:effectLst/>
            </a:endParaRPr>
          </a:p>
        </p:txBody>
      </p:sp>
      <p:pic>
        <p:nvPicPr>
          <p:cNvPr id="2" name="图片 1" descr="Screenshot 2023-03-13 at 11.11.02"/>
          <p:cNvPicPr>
            <a:picLocks noChangeAspect="1"/>
          </p:cNvPicPr>
          <p:nvPr/>
        </p:nvPicPr>
        <p:blipFill>
          <a:blip r:embed="rId1"/>
          <a:stretch>
            <a:fillRect/>
          </a:stretch>
        </p:blipFill>
        <p:spPr>
          <a:xfrm>
            <a:off x="311785" y="1443355"/>
            <a:ext cx="4576445" cy="1804035"/>
          </a:xfrm>
          <a:prstGeom prst="rect">
            <a:avLst/>
          </a:prstGeom>
        </p:spPr>
      </p:pic>
      <p:sp>
        <p:nvSpPr>
          <p:cNvPr id="3" name="文本框 2"/>
          <p:cNvSpPr txBox="1"/>
          <p:nvPr/>
        </p:nvSpPr>
        <p:spPr>
          <a:xfrm>
            <a:off x="5505450" y="1607185"/>
            <a:ext cx="5861685" cy="1476375"/>
          </a:xfrm>
          <a:prstGeom prst="rect">
            <a:avLst/>
          </a:prstGeom>
          <a:noFill/>
        </p:spPr>
        <p:txBody>
          <a:bodyPr wrap="square" rtlCol="0">
            <a:spAutoFit/>
          </a:bodyPr>
          <a:p>
            <a:r>
              <a:rPr lang="zh-CN" altLang="en-US"/>
              <a:t>双递归算法的效率比</a:t>
            </a:r>
            <a:r>
              <a:rPr lang="en-US" altLang="zh-CN"/>
              <a:t>DP</a:t>
            </a:r>
            <a:r>
              <a:rPr lang="zh-CN" altLang="en-US"/>
              <a:t>要高得多。可以支持更多节点和更大模型参数的分布式策略搜索。同时和</a:t>
            </a:r>
            <a:r>
              <a:rPr lang="en-US" altLang="zh-CN"/>
              <a:t>DP</a:t>
            </a:r>
            <a:r>
              <a:rPr lang="zh-CN" altLang="en-US"/>
              <a:t>算法搜出来的策略性能</a:t>
            </a:r>
            <a:r>
              <a:rPr lang="zh-CN" altLang="en-US"/>
              <a:t>差不多。</a:t>
            </a:r>
            <a:endParaRPr lang="zh-CN" altLang="en-US"/>
          </a:p>
          <a:p>
            <a:endParaRPr lang="zh-CN" altLang="en-US"/>
          </a:p>
          <a:p>
            <a:r>
              <a:rPr lang="zh-CN" altLang="en-US"/>
              <a:t>但限制是只能在具有对称性和同质</a:t>
            </a:r>
            <a:r>
              <a:rPr lang="zh-CN" altLang="en-US"/>
              <a:t>性的设备上</a:t>
            </a:r>
            <a:r>
              <a:rPr lang="zh-CN" altLang="en-US"/>
              <a:t>搜索。</a:t>
            </a:r>
            <a:endParaRPr lang="zh-CN" altLang="en-US"/>
          </a:p>
        </p:txBody>
      </p:sp>
      <p:pic>
        <p:nvPicPr>
          <p:cNvPr id="5" name="图片 4" descr="Screenshot 2023-03-13 at 11.16.15"/>
          <p:cNvPicPr>
            <a:picLocks noChangeAspect="1"/>
          </p:cNvPicPr>
          <p:nvPr/>
        </p:nvPicPr>
        <p:blipFill>
          <a:blip r:embed="rId2"/>
          <a:stretch>
            <a:fillRect/>
          </a:stretch>
        </p:blipFill>
        <p:spPr>
          <a:xfrm>
            <a:off x="449580" y="3447415"/>
            <a:ext cx="4575810" cy="2650490"/>
          </a:xfrm>
          <a:prstGeom prst="rect">
            <a:avLst/>
          </a:prstGeom>
        </p:spPr>
      </p:pic>
      <p:pic>
        <p:nvPicPr>
          <p:cNvPr id="8" name="图片 7" descr="Screenshot 2023-03-13 at 11.19.42"/>
          <p:cNvPicPr>
            <a:picLocks noChangeAspect="1"/>
          </p:cNvPicPr>
          <p:nvPr/>
        </p:nvPicPr>
        <p:blipFill>
          <a:blip r:embed="rId3"/>
          <a:stretch>
            <a:fillRect/>
          </a:stretch>
        </p:blipFill>
        <p:spPr>
          <a:xfrm>
            <a:off x="5259070" y="3928745"/>
            <a:ext cx="6681470" cy="20891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标题 3"/>
          <p:cNvSpPr>
            <a:spLocks noGrp="1"/>
          </p:cNvSpPr>
          <p:nvPr>
            <p:ph type="ctrTitle"/>
          </p:nvPr>
        </p:nvSpPr>
        <p:spPr>
          <a:xfrm>
            <a:off x="311785" y="314325"/>
            <a:ext cx="3705860" cy="929005"/>
          </a:xfrm>
        </p:spPr>
        <p:txBody>
          <a:bodyPr>
            <a:normAutofit/>
          </a:bodyPr>
          <a:p>
            <a:pPr algn="l"/>
            <a:r>
              <a:rPr lang="zh-CN" altLang="en-US" sz="2400" dirty="0">
                <a:effectLst/>
              </a:rPr>
              <a:t>自动并行</a:t>
            </a:r>
            <a:br>
              <a:rPr lang="zh-CN" altLang="en-US" sz="2400" dirty="0">
                <a:effectLst/>
              </a:rPr>
            </a:br>
            <a:r>
              <a:rPr lang="en-US" altLang="zh-CN" sz="1800" dirty="0">
                <a:solidFill>
                  <a:schemeClr val="bg1">
                    <a:lumMod val="65000"/>
                  </a:schemeClr>
                </a:solidFill>
                <a:effectLst/>
              </a:rPr>
              <a:t>-</a:t>
            </a:r>
            <a:r>
              <a:rPr lang="zh-CN" altLang="en-US" sz="1800" dirty="0">
                <a:solidFill>
                  <a:schemeClr val="bg1">
                    <a:lumMod val="65000"/>
                  </a:schemeClr>
                </a:solidFill>
                <a:effectLst/>
              </a:rPr>
              <a:t>策略搜索算法</a:t>
            </a:r>
            <a:r>
              <a:rPr lang="en-US" altLang="zh-CN" sz="1800" dirty="0">
                <a:solidFill>
                  <a:schemeClr val="bg1">
                    <a:lumMod val="65000"/>
                  </a:schemeClr>
                </a:solidFill>
                <a:effectLst/>
              </a:rPr>
              <a:t> </a:t>
            </a:r>
            <a:r>
              <a:rPr lang="zh-CN" altLang="en-US" sz="1800" dirty="0">
                <a:solidFill>
                  <a:schemeClr val="bg1">
                    <a:lumMod val="65000"/>
                  </a:schemeClr>
                </a:solidFill>
                <a:effectLst/>
              </a:rPr>
              <a:t>双</a:t>
            </a:r>
            <a:r>
              <a:rPr lang="zh-CN" altLang="en-US" sz="1800" dirty="0">
                <a:solidFill>
                  <a:schemeClr val="bg1">
                    <a:lumMod val="65000"/>
                  </a:schemeClr>
                </a:solidFill>
                <a:effectLst/>
              </a:rPr>
              <a:t>递归</a:t>
            </a:r>
            <a:endParaRPr lang="zh-CN" altLang="en-US" sz="1800" dirty="0">
              <a:solidFill>
                <a:schemeClr val="bg1">
                  <a:lumMod val="65000"/>
                </a:schemeClr>
              </a:solidFill>
              <a:effectLst/>
            </a:endParaRPr>
          </a:p>
        </p:txBody>
      </p:sp>
      <p:sp>
        <p:nvSpPr>
          <p:cNvPr id="6" name="文本框 5"/>
          <p:cNvSpPr txBox="1"/>
          <p:nvPr/>
        </p:nvSpPr>
        <p:spPr>
          <a:xfrm>
            <a:off x="1134110" y="1376045"/>
            <a:ext cx="4820920" cy="5354320"/>
          </a:xfrm>
          <a:prstGeom prst="rect">
            <a:avLst/>
          </a:prstGeom>
          <a:noFill/>
        </p:spPr>
        <p:txBody>
          <a:bodyPr wrap="square" rtlCol="0">
            <a:spAutoFit/>
          </a:bodyPr>
          <a:p>
            <a:r>
              <a:rPr lang="zh-CN" altLang="en-US"/>
              <a:t>双递归算法基于分布策略不改变模型计算量的假设，将优化目标转移为：在保证所有设备计算量相等且不考虑通信计算掩盖的</a:t>
            </a:r>
            <a:r>
              <a:rPr lang="zh-CN" altLang="en-US"/>
              <a:t>场景，优化数据传输</a:t>
            </a:r>
            <a:r>
              <a:rPr lang="zh-CN" altLang="en-US"/>
              <a:t>量。</a:t>
            </a:r>
            <a:endParaRPr lang="zh-CN" altLang="en-US"/>
          </a:p>
          <a:p>
            <a:endParaRPr lang="zh-CN" altLang="en-US"/>
          </a:p>
          <a:p>
            <a:r>
              <a:rPr lang="zh-CN" altLang="en-US"/>
              <a:t>双递归算法将数据传输量分为算子内的和算子间的。</a:t>
            </a:r>
            <a:endParaRPr lang="zh-CN" altLang="en-US"/>
          </a:p>
          <a:p>
            <a:endParaRPr lang="zh-CN" altLang="en-US"/>
          </a:p>
          <a:p>
            <a:r>
              <a:rPr lang="zh-CN" altLang="en-US"/>
              <a:t>优化时每一步：先按照</a:t>
            </a:r>
            <a:r>
              <a:rPr lang="en-US" altLang="zh-CN"/>
              <a:t>compromise price</a:t>
            </a:r>
            <a:r>
              <a:rPr lang="zh-CN" altLang="en-US"/>
              <a:t>倒序排序算子，然后执行每个算子的分布策略选择。直到所有算子参数都被分配到所有的设备上。</a:t>
            </a:r>
            <a:endParaRPr lang="zh-CN" altLang="en-US"/>
          </a:p>
          <a:p>
            <a:endParaRPr lang="zh-CN" altLang="en-US"/>
          </a:p>
          <a:p>
            <a:r>
              <a:rPr lang="en-US" altLang="zh-CN"/>
              <a:t>compromise price(</a:t>
            </a:r>
            <a:r>
              <a:rPr lang="zh-CN" altLang="en-US"/>
              <a:t>无算子重排布开销策略</a:t>
            </a:r>
            <a:r>
              <a:rPr lang="zh-CN" altLang="en-US"/>
              <a:t>和单算子最佳策略的差值</a:t>
            </a:r>
            <a:r>
              <a:rPr lang="en-US" altLang="zh-CN"/>
              <a:t>)</a:t>
            </a:r>
            <a:r>
              <a:rPr lang="zh-CN" altLang="en-US"/>
              <a:t>的计算：</a:t>
            </a:r>
            <a:endParaRPr lang="zh-CN" altLang="en-US"/>
          </a:p>
          <a:p>
            <a:r>
              <a:rPr lang="zh-CN" altLang="en-US"/>
              <a:t>设</a:t>
            </a:r>
            <a:r>
              <a:rPr lang="en-US" altLang="zh-CN"/>
              <a:t>d_opmin</a:t>
            </a:r>
            <a:r>
              <a:rPr lang="zh-CN" altLang="en-US"/>
              <a:t>是算子内通信代价最小的分布策略，</a:t>
            </a:r>
            <a:r>
              <a:rPr lang="en-US" altLang="zh-CN"/>
              <a:t>d_redist</a:t>
            </a:r>
            <a:r>
              <a:rPr lang="zh-CN" altLang="en-US"/>
              <a:t>是算子间通信代价为</a:t>
            </a:r>
            <a:r>
              <a:rPr lang="en-US" altLang="zh-CN"/>
              <a:t>0</a:t>
            </a:r>
            <a:r>
              <a:rPr lang="zh-CN" altLang="en-US"/>
              <a:t>的分布策略。</a:t>
            </a:r>
            <a:endParaRPr lang="zh-CN" altLang="en-US"/>
          </a:p>
          <a:p>
            <a:r>
              <a:rPr lang="en-US" altLang="zh-CN"/>
              <a:t>compromise price = Q_op(d_redist) - Q_op(d_optim)</a:t>
            </a:r>
            <a:endParaRPr lang="en-US" altLang="zh-CN"/>
          </a:p>
          <a:p>
            <a:endParaRPr lang="zh-CN" altLang="en-US"/>
          </a:p>
        </p:txBody>
      </p:sp>
      <p:pic>
        <p:nvPicPr>
          <p:cNvPr id="7" name="图片 6" descr="Screenshot 2023-03-13 at 11.29.41"/>
          <p:cNvPicPr>
            <a:picLocks noChangeAspect="1"/>
          </p:cNvPicPr>
          <p:nvPr>
            <p:custDataLst>
              <p:tags r:id="rId1"/>
            </p:custDataLst>
          </p:nvPr>
        </p:nvPicPr>
        <p:blipFill>
          <a:blip r:embed="rId2"/>
          <a:stretch>
            <a:fillRect/>
          </a:stretch>
        </p:blipFill>
        <p:spPr>
          <a:xfrm>
            <a:off x="6402070" y="1054100"/>
            <a:ext cx="4057650" cy="2531110"/>
          </a:xfrm>
          <a:prstGeom prst="rect">
            <a:avLst/>
          </a:prstGeom>
        </p:spPr>
      </p:pic>
      <p:pic>
        <p:nvPicPr>
          <p:cNvPr id="9" name="图片 8" descr="Screenshot 2023-03-13 at 13.42.46"/>
          <p:cNvPicPr>
            <a:picLocks noChangeAspect="1"/>
          </p:cNvPicPr>
          <p:nvPr>
            <p:custDataLst>
              <p:tags r:id="rId3"/>
            </p:custDataLst>
          </p:nvPr>
        </p:nvPicPr>
        <p:blipFill>
          <a:blip r:embed="rId4"/>
          <a:stretch>
            <a:fillRect/>
          </a:stretch>
        </p:blipFill>
        <p:spPr>
          <a:xfrm>
            <a:off x="6952615" y="3585210"/>
            <a:ext cx="2955925" cy="266890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标题 3"/>
          <p:cNvSpPr>
            <a:spLocks noGrp="1"/>
          </p:cNvSpPr>
          <p:nvPr>
            <p:ph type="ctrTitle"/>
          </p:nvPr>
        </p:nvSpPr>
        <p:spPr>
          <a:xfrm>
            <a:off x="311785" y="314325"/>
            <a:ext cx="3705860" cy="929005"/>
          </a:xfrm>
        </p:spPr>
        <p:txBody>
          <a:bodyPr>
            <a:normAutofit/>
          </a:bodyPr>
          <a:p>
            <a:pPr algn="l"/>
            <a:r>
              <a:rPr lang="zh-CN" altLang="en-US" sz="2400" dirty="0">
                <a:effectLst/>
              </a:rPr>
              <a:t>图算</a:t>
            </a:r>
            <a:r>
              <a:rPr lang="zh-CN" altLang="en-US" sz="2400" dirty="0">
                <a:effectLst/>
              </a:rPr>
              <a:t>融合</a:t>
            </a:r>
            <a:br>
              <a:rPr lang="zh-CN" altLang="en-US" sz="2400" dirty="0">
                <a:effectLst/>
              </a:rPr>
            </a:br>
            <a:r>
              <a:rPr lang="en-US" altLang="zh-CN" sz="1800" dirty="0">
                <a:solidFill>
                  <a:schemeClr val="bg1">
                    <a:lumMod val="65000"/>
                  </a:schemeClr>
                </a:solidFill>
                <a:effectLst/>
              </a:rPr>
              <a:t>-</a:t>
            </a:r>
            <a:r>
              <a:rPr lang="zh-CN" altLang="en-US" sz="1800" dirty="0">
                <a:solidFill>
                  <a:schemeClr val="bg1">
                    <a:lumMod val="65000"/>
                  </a:schemeClr>
                </a:solidFill>
                <a:effectLst/>
              </a:rPr>
              <a:t>总览</a:t>
            </a:r>
            <a:endParaRPr lang="zh-CN" altLang="en-US" sz="1800" dirty="0">
              <a:solidFill>
                <a:schemeClr val="bg1">
                  <a:lumMod val="65000"/>
                </a:schemeClr>
              </a:solidFill>
              <a:effectLst/>
            </a:endParaRPr>
          </a:p>
        </p:txBody>
      </p:sp>
      <p:sp>
        <p:nvSpPr>
          <p:cNvPr id="7" name="文本框 6"/>
          <p:cNvSpPr txBox="1"/>
          <p:nvPr/>
        </p:nvSpPr>
        <p:spPr>
          <a:xfrm>
            <a:off x="6315075" y="2288540"/>
            <a:ext cx="5276215" cy="2861310"/>
          </a:xfrm>
          <a:prstGeom prst="rect">
            <a:avLst/>
          </a:prstGeom>
          <a:noFill/>
        </p:spPr>
        <p:txBody>
          <a:bodyPr wrap="square" rtlCol="0">
            <a:spAutoFit/>
          </a:bodyPr>
          <a:p>
            <a:r>
              <a:rPr lang="zh-CN" altLang="en-US"/>
              <a:t>图算</a:t>
            </a:r>
            <a:r>
              <a:rPr lang="zh-CN" altLang="en-US"/>
              <a:t>融合模块</a:t>
            </a:r>
            <a:r>
              <a:rPr lang="zh-CN" altLang="en-US"/>
              <a:t>流程</a:t>
            </a:r>
            <a:endParaRPr lang="zh-CN" altLang="en-US"/>
          </a:p>
          <a:p>
            <a:endParaRPr lang="zh-CN" altLang="en-US"/>
          </a:p>
          <a:p>
            <a:r>
              <a:rPr lang="en-US" altLang="zh-CN"/>
              <a:t>- </a:t>
            </a:r>
            <a:r>
              <a:rPr lang="zh-CN" altLang="en-US"/>
              <a:t>先进行计算图优化，先将算子展开成基本算子组合成大图，然后进行各种优化，最后根据计算特征和融合算子的性能拆分算子。</a:t>
            </a:r>
            <a:endParaRPr lang="zh-CN" altLang="en-US"/>
          </a:p>
          <a:p>
            <a:endParaRPr lang="zh-CN" altLang="en-US"/>
          </a:p>
          <a:p>
            <a:r>
              <a:rPr lang="en-US" altLang="zh-CN"/>
              <a:t>- </a:t>
            </a:r>
            <a:r>
              <a:rPr lang="zh-CN" altLang="en-US"/>
              <a:t>利用调度算法对拆分的算子进行底层优化，包括了对局部性和缓存的</a:t>
            </a:r>
            <a:r>
              <a:rPr lang="zh-CN" altLang="en-US"/>
              <a:t>利用。</a:t>
            </a:r>
            <a:endParaRPr lang="zh-CN" altLang="en-US"/>
          </a:p>
          <a:p>
            <a:endParaRPr lang="zh-CN" altLang="en-US"/>
          </a:p>
          <a:p>
            <a:r>
              <a:rPr lang="en-US" altLang="zh-CN"/>
              <a:t>- </a:t>
            </a:r>
            <a:r>
              <a:rPr lang="zh-CN" altLang="en-US"/>
              <a:t>最后</a:t>
            </a:r>
            <a:r>
              <a:rPr lang="zh-CN" altLang="en-US"/>
              <a:t>生成代码到设备</a:t>
            </a:r>
            <a:r>
              <a:rPr lang="zh-CN" altLang="en-US"/>
              <a:t>上</a:t>
            </a:r>
            <a:endParaRPr lang="zh-CN" altLang="en-US"/>
          </a:p>
        </p:txBody>
      </p:sp>
      <p:pic>
        <p:nvPicPr>
          <p:cNvPr id="2" name="图片 1" descr="Screenshot 2023-03-13 at 13.56.31"/>
          <p:cNvPicPr>
            <a:picLocks noChangeAspect="1"/>
          </p:cNvPicPr>
          <p:nvPr/>
        </p:nvPicPr>
        <p:blipFill>
          <a:blip r:embed="rId1"/>
          <a:stretch>
            <a:fillRect/>
          </a:stretch>
        </p:blipFill>
        <p:spPr>
          <a:xfrm>
            <a:off x="311785" y="2190115"/>
            <a:ext cx="5676900" cy="27813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标题 3"/>
          <p:cNvSpPr>
            <a:spLocks noGrp="1"/>
          </p:cNvSpPr>
          <p:nvPr>
            <p:ph type="ctrTitle"/>
          </p:nvPr>
        </p:nvSpPr>
        <p:spPr>
          <a:xfrm>
            <a:off x="311785" y="314325"/>
            <a:ext cx="3705860" cy="929005"/>
          </a:xfrm>
        </p:spPr>
        <p:txBody>
          <a:bodyPr>
            <a:normAutofit/>
          </a:bodyPr>
          <a:p>
            <a:pPr algn="l"/>
            <a:r>
              <a:rPr lang="zh-CN" altLang="en-US" sz="2400" dirty="0">
                <a:effectLst/>
              </a:rPr>
              <a:t>图算融合</a:t>
            </a:r>
            <a:br>
              <a:rPr lang="zh-CN" altLang="en-US" sz="2400" dirty="0">
                <a:effectLst/>
              </a:rPr>
            </a:br>
            <a:r>
              <a:rPr lang="en-US" altLang="zh-CN" sz="1800" dirty="0">
                <a:solidFill>
                  <a:schemeClr val="bg1">
                    <a:lumMod val="65000"/>
                  </a:schemeClr>
                </a:solidFill>
                <a:effectLst/>
              </a:rPr>
              <a:t>-</a:t>
            </a:r>
            <a:r>
              <a:rPr lang="zh-CN" altLang="en-US" sz="1800" dirty="0">
                <a:solidFill>
                  <a:schemeClr val="bg1">
                    <a:lumMod val="65000"/>
                  </a:schemeClr>
                </a:solidFill>
                <a:effectLst/>
              </a:rPr>
              <a:t>融合</a:t>
            </a:r>
            <a:r>
              <a:rPr lang="zh-CN" altLang="en-US" sz="1800" dirty="0">
                <a:solidFill>
                  <a:schemeClr val="bg1">
                    <a:lumMod val="65000"/>
                  </a:schemeClr>
                </a:solidFill>
                <a:effectLst/>
              </a:rPr>
              <a:t>算子</a:t>
            </a:r>
            <a:endParaRPr lang="zh-CN" altLang="en-US" sz="1800" dirty="0">
              <a:solidFill>
                <a:schemeClr val="bg1">
                  <a:lumMod val="65000"/>
                </a:schemeClr>
              </a:solidFill>
              <a:effectLst/>
            </a:endParaRPr>
          </a:p>
        </p:txBody>
      </p:sp>
      <p:pic>
        <p:nvPicPr>
          <p:cNvPr id="5" name="图片 4" descr="Screenshot 2023-03-13 at 14.07.12"/>
          <p:cNvPicPr>
            <a:picLocks noChangeAspect="1"/>
          </p:cNvPicPr>
          <p:nvPr/>
        </p:nvPicPr>
        <p:blipFill>
          <a:blip r:embed="rId1"/>
          <a:stretch>
            <a:fillRect/>
          </a:stretch>
        </p:blipFill>
        <p:spPr>
          <a:xfrm>
            <a:off x="1842770" y="1090930"/>
            <a:ext cx="8507095" cy="2696845"/>
          </a:xfrm>
          <a:prstGeom prst="rect">
            <a:avLst/>
          </a:prstGeom>
        </p:spPr>
      </p:pic>
      <p:pic>
        <p:nvPicPr>
          <p:cNvPr id="6" name="图片 5" descr="Screenshot 2023-03-13 at 14.40.13"/>
          <p:cNvPicPr>
            <a:picLocks noChangeAspect="1"/>
          </p:cNvPicPr>
          <p:nvPr/>
        </p:nvPicPr>
        <p:blipFill>
          <a:blip r:embed="rId2"/>
          <a:stretch>
            <a:fillRect/>
          </a:stretch>
        </p:blipFill>
        <p:spPr>
          <a:xfrm>
            <a:off x="3131185" y="3787775"/>
            <a:ext cx="5930900" cy="2806700"/>
          </a:xfrm>
          <a:prstGeom prst="rect">
            <a:avLst/>
          </a:prstGeom>
        </p:spPr>
      </p:pic>
    </p:spTree>
  </p:cSld>
  <p:clrMapOvr>
    <a:masterClrMapping/>
  </p:clrMapOvr>
</p:sld>
</file>

<file path=ppt/tags/tag1.xml><?xml version="1.0" encoding="utf-8"?>
<p:tagLst xmlns:p="http://schemas.openxmlformats.org/presentationml/2006/main">
  <p:tag name="KSO_WM_UNIT_PLACING_PICTURE_USER_VIEWPORT" val="{&quot;height&quot;:3771,&quot;width&quot;:16423}"/>
</p:tagLst>
</file>

<file path=ppt/tags/tag2.xml><?xml version="1.0" encoding="utf-8"?>
<p:tagLst xmlns:p="http://schemas.openxmlformats.org/presentationml/2006/main">
  <p:tag name="KSO_WM_UNIT_PLACING_PICTURE_USER_VIEWPORT" val="{&quot;height&quot;:4204,&quot;width&quot;:6740}"/>
</p:tagLst>
</file>

<file path=ppt/tags/tag3.xml><?xml version="1.0" encoding="utf-8"?>
<p:tagLst xmlns:p="http://schemas.openxmlformats.org/presentationml/2006/main">
  <p:tag name="KSO_WM_UNIT_PLACING_PICTURE_USER_VIEWPORT" val="{&quot;height&quot;:4684,&quot;width&quot;:5188}"/>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1150</Words>
  <Application>WPS 演示</Application>
  <PresentationFormat>宽屏</PresentationFormat>
  <Paragraphs>71</Paragraphs>
  <Slides>10</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10</vt:i4>
      </vt:variant>
    </vt:vector>
  </HeadingPairs>
  <TitlesOfParts>
    <vt:vector size="21" baseType="lpstr">
      <vt:lpstr>Arial</vt:lpstr>
      <vt:lpstr>宋体</vt:lpstr>
      <vt:lpstr>Wingdings</vt:lpstr>
      <vt:lpstr>汉仪书宋二KW</vt:lpstr>
      <vt:lpstr>Calibri</vt:lpstr>
      <vt:lpstr>Helvetica Neue</vt:lpstr>
      <vt:lpstr>微软雅黑</vt:lpstr>
      <vt:lpstr>汉仪旗黑</vt:lpstr>
      <vt:lpstr>宋体</vt:lpstr>
      <vt:lpstr>Arial Unicode MS</vt:lpstr>
      <vt:lpstr>Office 主题​​</vt:lpstr>
      <vt:lpstr>分布式训练计算优化概述</vt:lpstr>
      <vt:lpstr>自动并行 -总览</vt:lpstr>
      <vt:lpstr>自动并行 -分布式算子和张量排布模型</vt:lpstr>
      <vt:lpstr>自动并行 -支持的并行类型</vt:lpstr>
      <vt:lpstr>自动并行 -策略搜索算法 DP</vt:lpstr>
      <vt:lpstr>自动并行 -策略搜索算法 双递归</vt:lpstr>
      <vt:lpstr>自动并行 -策略搜索算法 双递归</vt:lpstr>
      <vt:lpstr>图算融合 -总览</vt:lpstr>
      <vt:lpstr>图算融合 -融合算子</vt:lpstr>
      <vt:lpstr>图算融合和自动并行 - 联合优化</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WPS_1618904969</cp:lastModifiedBy>
  <cp:revision>41</cp:revision>
  <dcterms:created xsi:type="dcterms:W3CDTF">2023-03-16T02:05:53Z</dcterms:created>
  <dcterms:modified xsi:type="dcterms:W3CDTF">2023-03-16T02:05:53Z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2052-5.2.1.7798</vt:lpwstr>
  </property>
  <property fmtid="{D5CDD505-2E9C-101B-9397-08002B2CF9AE}" pid="3" name="ICV">
    <vt:lpwstr>5369DDFC859B093B08800E64605394BD_41</vt:lpwstr>
  </property>
</Properties>
</file>