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7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20" r:id="rId15"/>
    <p:sldId id="319" r:id="rId16"/>
    <p:sldId id="329" r:id="rId17"/>
    <p:sldId id="321" r:id="rId18"/>
    <p:sldId id="323" r:id="rId19"/>
    <p:sldId id="326" r:id="rId20"/>
    <p:sldId id="324" r:id="rId21"/>
    <p:sldId id="3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8" autoAdjust="0"/>
    <p:restoredTop sz="84925" autoAdjust="0"/>
  </p:normalViewPr>
  <p:slideViewPr>
    <p:cSldViewPr snapToGrid="0">
      <p:cViewPr varScale="1">
        <p:scale>
          <a:sx n="73" d="100"/>
          <a:sy n="73" d="100"/>
        </p:scale>
        <p:origin x="3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6EC39-7DA6-48DE-9548-14F3CA495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CBFE-3110-439F-A920-40B8D32A89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DCBFE-3110-439F-A920-40B8D32A89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8874-E9E4-4461-877F-F44F9390D50B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上海交通大学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8874-E9E4-4461-877F-F44F9390D50B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上海交通大学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FA1A8874-E9E4-4461-877F-F44F9390D50B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/>
              <a:t>上海交通大学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8874-E9E4-4461-877F-F44F9390D50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上海交通大学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FA1A8874-E9E4-4461-877F-F44F9390D50B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/>
              <a:t>上海交通大学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8874-E9E4-4461-877F-F44F9390D50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上海交通大学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551E7F-A510-4A6A-A7A2-7F9846DE12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01463-E686-42E2-81BC-47FFED262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038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Bahnschrift" panose="020B0502040204020203" pitchFamily="34" charset="0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038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Bahnschrift" panose="020B0502040204020203" pitchFamily="34" charset="0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686685" y="2243455"/>
            <a:ext cx="68186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Apple Braille Outline 6 Dot" panose="05000000000000000000" charset="0"/>
                <a:cs typeface="Apple Braille Outline 6 Dot" panose="05000000000000000000" charset="0"/>
              </a:rPr>
              <a:t>TOPOOPT</a:t>
            </a:r>
            <a:r>
              <a:rPr lang="en-US" sz="3200" b="1"/>
              <a:t> </a:t>
            </a:r>
            <a:endParaRPr lang="en-US" sz="3200" b="1"/>
          </a:p>
          <a:p>
            <a:pPr algn="just"/>
            <a:r>
              <a:rPr lang="en-US" sz="2400" b="1"/>
              <a:t>Co-optimizing Network Topology and Parallelization Strategy for Distributed Training Jobs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2816860" y="4014470"/>
            <a:ext cx="6558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Shuyao Qi</a:t>
            </a:r>
            <a:endParaRPr lang="zh-CN" altLang="en-US" sz="2000" b="1"/>
          </a:p>
          <a:p>
            <a:pPr algn="ctr"/>
            <a:r>
              <a:rPr lang="en-US" altLang="zh-CN" sz="2000" b="1"/>
              <a:t>Paper Sharing: NSDI 2023</a:t>
            </a:r>
            <a:endParaRPr lang="en-US" altLang="zh-CN" sz="2000" b="1"/>
          </a:p>
          <a:p>
            <a:pPr algn="ctr"/>
            <a:r>
              <a:rPr lang="en-US" altLang="zh-CN" sz="2000" b="1"/>
              <a:t>16/03/2023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11559540" y="5772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Construct the AllReduce sub-topology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46555"/>
            <a:ext cx="5972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Traffic Mutability and AllReduce Topology</a:t>
            </a:r>
            <a:endParaRPr lang="en-US" sz="2400" b="1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3100" y="2953385"/>
            <a:ext cx="4733290" cy="2145030"/>
          </a:xfrm>
        </p:spPr>
        <p:txBody>
          <a:bodyPr>
            <a:normAutofit lnSpcReduction="20000"/>
          </a:bodyPr>
          <a:p>
            <a:r>
              <a:rPr lang="en-US" altLang="zh-CN" sz="1780" dirty="0"/>
              <a:t>AllReduce transfers are mutable whereas MP transfers are notConstruct the AllReduce sub-topology</a:t>
            </a:r>
            <a:endParaRPr lang="en-US" altLang="zh-CN" sz="1780" dirty="0"/>
          </a:p>
          <a:p>
            <a:r>
              <a:rPr lang="en-US" altLang="zh-CN" sz="1780" dirty="0"/>
              <a:t>simply permuting the label of the servers gives another ordering that will finish the AllReduce operation with the same latency while potentially providing a smaller hop-count for MP transfers.</a:t>
            </a:r>
            <a:endParaRPr lang="en-US" altLang="zh-CN" sz="1780" dirty="0"/>
          </a:p>
          <a:p>
            <a:endParaRPr lang="en-US" altLang="zh-CN" sz="1780" dirty="0"/>
          </a:p>
        </p:txBody>
      </p:sp>
      <p:pic>
        <p:nvPicPr>
          <p:cNvPr id="7" name="Picture 6" descr="Screenshot 2023-02-08 at 00.37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1646555"/>
            <a:ext cx="474345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Construct the AllReduce sub-topology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46555"/>
            <a:ext cx="63550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Algorithm for building AllReduce sub-topology</a:t>
            </a:r>
            <a:endParaRPr lang="en-US" sz="2400" b="1"/>
          </a:p>
        </p:txBody>
      </p:sp>
      <p:pic>
        <p:nvPicPr>
          <p:cNvPr id="3" name="Picture 2" descr="Screenshot 2023-02-08 at 01.16.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2502535"/>
            <a:ext cx="4924425" cy="3362325"/>
          </a:xfrm>
          <a:prstGeom prst="rect">
            <a:avLst/>
          </a:prstGeom>
        </p:spPr>
      </p:pic>
      <p:pic>
        <p:nvPicPr>
          <p:cNvPr id="6" name="Picture 5" descr="Screenshot 2023-02-08 at 01.17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30" y="1924050"/>
            <a:ext cx="453771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34010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Construct the AllReduce sub-topology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9" name="Picture 8" descr="Screenshot 2023-02-08 at 01.42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523365"/>
            <a:ext cx="6003925" cy="40322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8200" y="3071495"/>
            <a:ext cx="4695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TOPOOPT combines the three ring-AllReduce permutations to load-balance the AllReduce transfers while providing a short hop-count for MP transfers.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-Construct the 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MP sub-topology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46555"/>
            <a:ext cx="63550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Algorithm for building </a:t>
            </a:r>
            <a:r>
              <a:rPr lang="en-US" sz="2400" b="1"/>
              <a:t>MP sub-topology</a:t>
            </a:r>
            <a:endParaRPr 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005" y="2559685"/>
            <a:ext cx="5249545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34010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Large Scale Simulation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Comparison with multiple topologies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9" name="Picture 8" descr="Screenshot 2023-02-08 at 01.55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2318385"/>
            <a:ext cx="5553075" cy="33426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8200" y="1646555"/>
            <a:ext cx="5972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Estimated cost of simulated topologies</a:t>
            </a:r>
            <a:endParaRPr 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2782570"/>
            <a:ext cx="5510530" cy="2414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34010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Large Scale Simulation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Comparison with multiple topologies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1646555"/>
            <a:ext cx="6993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Performance of each topologies (single task)</a:t>
            </a:r>
            <a:endParaRPr lang="en-US" sz="2400" b="1"/>
          </a:p>
        </p:txBody>
      </p:sp>
      <p:pic>
        <p:nvPicPr>
          <p:cNvPr id="2" name="Picture 1" descr="Screenshot 2023-02-08 at 02.07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2106930"/>
            <a:ext cx="910971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34010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Large Scale Simulation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Comparison with multiple topologies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1646555"/>
            <a:ext cx="6993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Performance of each topologies (multiple tasks)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1514475" y="2587625"/>
            <a:ext cx="25012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number of tasks:</a:t>
            </a:r>
            <a:endParaRPr lang="en-US"/>
          </a:p>
          <a:p>
            <a:r>
              <a:rPr lang="en-US"/>
              <a:t>5,10,15,20,27</a:t>
            </a:r>
            <a:endParaRPr lang="en-US"/>
          </a:p>
          <a:p>
            <a:endParaRPr lang="en-US"/>
          </a:p>
          <a:p>
            <a:r>
              <a:rPr lang="en-US"/>
              <a:t>40% DLRM</a:t>
            </a:r>
            <a:endParaRPr lang="en-US"/>
          </a:p>
          <a:p>
            <a:r>
              <a:rPr lang="en-US"/>
              <a:t>30% BERT</a:t>
            </a:r>
            <a:endParaRPr lang="en-US"/>
          </a:p>
          <a:p>
            <a:r>
              <a:rPr lang="en-US"/>
              <a:t>20% CANDLE</a:t>
            </a:r>
            <a:endParaRPr lang="en-US"/>
          </a:p>
          <a:p>
            <a:r>
              <a:rPr lang="en-US"/>
              <a:t>10% VGG16</a:t>
            </a:r>
            <a:endParaRPr lang="en-US"/>
          </a:p>
          <a:p>
            <a:endParaRPr lang="en-US"/>
          </a:p>
          <a:p>
            <a:r>
              <a:rPr lang="en-US"/>
              <a:t>Faster than </a:t>
            </a:r>
            <a:endParaRPr lang="en-US"/>
          </a:p>
        </p:txBody>
      </p:sp>
      <p:pic>
        <p:nvPicPr>
          <p:cNvPr id="4" name="Picture 3" descr="Screenshot 2023-02-08 at 02.25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290" y="2427605"/>
            <a:ext cx="5934075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34010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Impact of All-to-all traffic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Picture 2" descr="Screenshot 2023-02-08 at 02.10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6630" y="1606550"/>
            <a:ext cx="4215130" cy="23387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69645" y="3007360"/>
            <a:ext cx="4810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TOPOOPT’s hostbased forwarding approach incurs bandwidth tax.</a:t>
            </a:r>
            <a:endParaRPr lang="en-US"/>
          </a:p>
          <a:p>
            <a:endParaRPr lang="en-US"/>
          </a:p>
          <a:p>
            <a:r>
              <a:rPr lang="en-US"/>
              <a:t>Happens in worst cases: large embedding tables are distributed on each server.</a:t>
            </a:r>
            <a:endParaRPr lang="en-US"/>
          </a:p>
        </p:txBody>
      </p:sp>
      <p:pic>
        <p:nvPicPr>
          <p:cNvPr id="5" name="Picture 4" descr="Screenshot 2023-02-08 at 02.43.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0" y="3945255"/>
            <a:ext cx="2793365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34010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Impact of Reconfiguration Latency</a:t>
            </a:r>
            <a:endParaRPr lang="en-US" altLang="zh-CN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9645" y="3007360"/>
            <a:ext cx="4810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Reducing the reconfiguration latencyto 1 μs enables OCS-reconfig-noFW to match the performance of TOPOOPT. However, OCS-reconfig-FW still suffers from inaccurate demand estimations.</a:t>
            </a:r>
            <a:endParaRPr lang="en-US"/>
          </a:p>
        </p:txBody>
      </p:sp>
      <p:pic>
        <p:nvPicPr>
          <p:cNvPr id="2" name="Picture 1" descr="Screenshot 2023-02-08 at 02.38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425" y="1949450"/>
            <a:ext cx="566737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735" y="2015490"/>
            <a:ext cx="10844530" cy="3960495"/>
          </a:xfrm>
        </p:spPr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Previous proposals about Auto Parallel focus on co-optimizing computation and communication plan in distributed DNN training(FlexFlow, GSPMD, Automap, msr-fiddle, MindSpore)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Training workloads do not satisfy common assumptions about datacenter traffic that underlie the design of Fat-tree interconnects.</a:t>
            </a:r>
            <a:endParaRPr lang="en-US" altLang="zh-CN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Background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-Distributed DNN training workload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5782"/>
            <a:ext cx="10515600" cy="3960235"/>
          </a:xfrm>
        </p:spPr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DNN training jobs are long-lasting and the traffic distribution can be pre-computed.</a:t>
            </a:r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MP transfers: the network traffic created by the activations and gradients computed during the Forward and Backpropagation steps</a:t>
            </a:r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AllReduce transfers: </a:t>
            </a:r>
            <a:r>
              <a:rPr lang="en-US" altLang="zh-CN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+mn-ea"/>
              </a:rPr>
              <a:t>the network traffic created by synchronizing the model weights across accelerators in one iteration </a:t>
            </a:r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Background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-Distributed DNN training workload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Picture 7" descr="Screenshot 2023-02-07 at 21.54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153285"/>
            <a:ext cx="5447030" cy="3074670"/>
          </a:xfrm>
          <a:prstGeom prst="rect">
            <a:avLst/>
          </a:prstGeom>
        </p:spPr>
      </p:pic>
      <p:pic>
        <p:nvPicPr>
          <p:cNvPr id="9" name="Picture 8" descr="Screenshot 2023-02-07 at 21.57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2239010"/>
            <a:ext cx="5628005" cy="2744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-TOPOOPT’s interconnect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6" name="Picture 5" descr="Screenshot 2023-02-07 at 22.45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0105" y="2246630"/>
            <a:ext cx="5279390" cy="297815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2358390"/>
            <a:ext cx="4733290" cy="4175760"/>
          </a:xfrm>
        </p:spPr>
        <p:txBody>
          <a:bodyPr>
            <a:normAutofit lnSpcReduction="10000"/>
          </a:bodyPr>
          <a:p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Degree of each server: the number of interfaces on each server (denoted by d)</a:t>
            </a:r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Direct-connect topology: optical switches connect the servers directly. </a:t>
            </a:r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Host-based forwarding: The degree of each server is typically smaller than the total number of neighbors to communicate during training. Hosts can act as switches and forward incoming traffic towards the destination. </a:t>
            </a:r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One-shot reconfiguration.</a:t>
            </a:r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7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-Simple Introduction of Parallelization Strategy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Picture 6" descr="Screenshot 2023-02-07 at 23.1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39620"/>
            <a:ext cx="5107305" cy="3688715"/>
          </a:xfrm>
          <a:prstGeom prst="rect">
            <a:avLst/>
          </a:prstGeom>
        </p:spPr>
      </p:pic>
      <p:pic>
        <p:nvPicPr>
          <p:cNvPr id="8" name="Picture 7" descr="Screenshot 2023-02-07 at 23.16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0" y="2315210"/>
            <a:ext cx="4949825" cy="3413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553210"/>
            <a:ext cx="5692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SOAP: 4 parallelizable dimensions of DNN training </a:t>
            </a:r>
            <a:endParaRPr 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-Simple Introduction of Parallelization Strategy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Screenshot 2023-02-07 at 23.17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89200"/>
            <a:ext cx="9639300" cy="3095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1837690"/>
            <a:ext cx="469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Taskgraph</a:t>
            </a:r>
            <a:r>
              <a:rPr lang="en-US" b="1"/>
              <a:t> 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-Co-optimizing Parallelization Strategy and Network Topology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46555"/>
            <a:ext cx="3528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Alternating optimization</a:t>
            </a:r>
            <a:endParaRPr lang="en-US" sz="2400" b="1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2631440"/>
            <a:ext cx="4733290" cy="2734945"/>
          </a:xfrm>
        </p:spPr>
        <p:txBody>
          <a:bodyPr>
            <a:normAutofit/>
          </a:bodyPr>
          <a:p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Finding the optimal parallelization strategy alone is an NP-complete problem. </a:t>
            </a:r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 alone add network topology and routing to it</a:t>
            </a:r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78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search space is divided into 2 planes: Comp. ×Comm. and Comm. × Topo.</a:t>
            </a:r>
            <a:endParaRPr lang="en-US" altLang="zh-CN" sz="178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78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+mn-ea"/>
              </a:rPr>
              <a:t>Comp. ×Comm. optimization is handled with Flexflow’s MCMC search algorithm</a:t>
            </a:r>
            <a:endParaRPr lang="zh-CN" altLang="en-US" sz="1780" dirty="0"/>
          </a:p>
        </p:txBody>
      </p:sp>
      <p:pic>
        <p:nvPicPr>
          <p:cNvPr id="9" name="Picture 8" descr="Screenshot 2023-02-07 at 23.38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975" y="2514600"/>
            <a:ext cx="6652260" cy="2473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p>
            <a:r>
              <a:rPr lang="en-US" altLang="zh-CN" dirty="0">
                <a:sym typeface="+mn-ea"/>
              </a:rPr>
              <a:t>System Design</a:t>
            </a:r>
            <a:br>
              <a:rPr lang="en-US" altLang="zh-CN" dirty="0">
                <a:sym typeface="+mn-ea"/>
              </a:rPr>
            </a:b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sym typeface="+mn-ea"/>
              </a:rPr>
              <a:t>-Co-optimizing Parallelization Strategy and Network Topology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46555"/>
            <a:ext cx="5972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4 steps to optimize the comm.</a:t>
            </a:r>
            <a:r>
              <a:rPr lang="en-US" altLang="zh-CN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+mn-ea"/>
              </a:rPr>
              <a:t>×topo. plan</a:t>
            </a:r>
            <a:endParaRPr lang="en-US" sz="2400" b="1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3100" y="2953385"/>
            <a:ext cx="4733290" cy="2145030"/>
          </a:xfrm>
        </p:spPr>
        <p:txBody>
          <a:bodyPr>
            <a:normAutofit/>
          </a:bodyPr>
          <a:p>
            <a:r>
              <a:rPr lang="en-US" altLang="zh-CN" sz="1780" dirty="0"/>
              <a:t>Distribute the degree d between AllReduce and MP sub-topologies based on their share of total traffic</a:t>
            </a:r>
            <a:endParaRPr lang="en-US" altLang="zh-CN" sz="1780" dirty="0"/>
          </a:p>
          <a:p>
            <a:r>
              <a:rPr lang="en-US" altLang="zh-CN" sz="1780" dirty="0"/>
              <a:t>Construct the AllReduce sub-topology</a:t>
            </a:r>
            <a:endParaRPr lang="en-US" altLang="zh-CN" sz="1780" dirty="0"/>
          </a:p>
          <a:p>
            <a:r>
              <a:rPr lang="en-US" altLang="zh-CN" sz="1780" dirty="0"/>
              <a:t>Construct the MP sub-topology</a:t>
            </a:r>
            <a:endParaRPr lang="en-US" altLang="zh-CN" sz="1780" dirty="0"/>
          </a:p>
          <a:p>
            <a:r>
              <a:rPr lang="en-US" altLang="zh-CN" sz="1780" dirty="0"/>
              <a:t>Final topology and routing</a:t>
            </a:r>
            <a:endParaRPr lang="en-US" altLang="zh-CN" sz="1780" dirty="0"/>
          </a:p>
        </p:txBody>
      </p:sp>
      <p:pic>
        <p:nvPicPr>
          <p:cNvPr id="2" name="Picture 1" descr="Screenshot 2023-02-08 at 00.07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835" y="1670685"/>
            <a:ext cx="3524885" cy="4710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3687</Words>
  <Application>WPS 演示</Application>
  <PresentationFormat>宽屏</PresentationFormat>
  <Paragraphs>108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Bahnschrift</vt:lpstr>
      <vt:lpstr>苹方-简</vt:lpstr>
      <vt:lpstr>等线</vt:lpstr>
      <vt:lpstr>汉仪中等线KW</vt:lpstr>
      <vt:lpstr>Calibri</vt:lpstr>
      <vt:lpstr>Helvetica Neue</vt:lpstr>
      <vt:lpstr>Apple Braille Outline 6 Dot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PowerPoint 演示文稿</vt:lpstr>
      <vt:lpstr>Background</vt:lpstr>
      <vt:lpstr>Background -Distributed DNN training workload</vt:lpstr>
      <vt:lpstr>Background -Distributed DNN training workload</vt:lpstr>
      <vt:lpstr>System Design -TOPOOPT’s interconnect</vt:lpstr>
      <vt:lpstr>System Design -Simple Introduction of Parallelization Strategy</vt:lpstr>
      <vt:lpstr>System Design -Simple Introduction of Parallelization Strategy</vt:lpstr>
      <vt:lpstr>System Design -Co-optimizing Parallelization Strategy and Network Topology</vt:lpstr>
      <vt:lpstr>System Design -Co-optimizing Parallelization Strategy and Network Topology</vt:lpstr>
      <vt:lpstr>System Design -Construct the AllReduce sub-topology</vt:lpstr>
      <vt:lpstr>System Design -Construct the AllReduce sub-topology</vt:lpstr>
      <vt:lpstr>System Design -Construct the AllReduce sub-topology</vt:lpstr>
      <vt:lpstr>System Design -Construct the MP sub-topology</vt:lpstr>
      <vt:lpstr>Large Scale Simulation -Comparison with multiple topologies</vt:lpstr>
      <vt:lpstr>Large Scale Simulation -Comparison with multiple topologies</vt:lpstr>
      <vt:lpstr>Large Scale Simulation -Comparison with multiple topologies</vt:lpstr>
      <vt:lpstr>Impact of All-to-all traffic</vt:lpstr>
      <vt:lpstr>Impact of Reconfiguration Latency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TPU: Literature Review</dc:title>
  <dc:creator>Jeff Lin</dc:creator>
  <cp:lastModifiedBy>WPS_1618904969</cp:lastModifiedBy>
  <cp:revision>186</cp:revision>
  <dcterms:created xsi:type="dcterms:W3CDTF">2023-03-14T02:25:12Z</dcterms:created>
  <dcterms:modified xsi:type="dcterms:W3CDTF">2023-03-14T02:25:12Z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DDF49508A5C71F6E58E80E64AF11BF6E_43</vt:lpwstr>
  </property>
  <property fmtid="{D5CDD505-2E9C-101B-9397-08002B2CF9AE}" pid="3" name="KSOProductBuildVer">
    <vt:lpwstr>2052-5.2.1.7798</vt:lpwstr>
  </property>
</Properties>
</file>