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2"/>
  </p:notesMasterIdLst>
  <p:sldIdLst>
    <p:sldId id="256" r:id="rId2"/>
    <p:sldId id="257" r:id="rId3"/>
    <p:sldId id="280" r:id="rId4"/>
    <p:sldId id="258" r:id="rId5"/>
    <p:sldId id="261" r:id="rId6"/>
    <p:sldId id="259" r:id="rId7"/>
    <p:sldId id="281" r:id="rId8"/>
    <p:sldId id="289" r:id="rId9"/>
    <p:sldId id="262" r:id="rId10"/>
    <p:sldId id="274" r:id="rId11"/>
    <p:sldId id="279" r:id="rId12"/>
    <p:sldId id="288" r:id="rId13"/>
    <p:sldId id="271" r:id="rId14"/>
    <p:sldId id="275" r:id="rId15"/>
    <p:sldId id="290" r:id="rId16"/>
    <p:sldId id="294" r:id="rId17"/>
    <p:sldId id="285" r:id="rId18"/>
    <p:sldId id="283" r:id="rId19"/>
    <p:sldId id="286" r:id="rId20"/>
    <p:sldId id="291" r:id="rId21"/>
    <p:sldId id="276" r:id="rId22"/>
    <p:sldId id="264" r:id="rId23"/>
    <p:sldId id="295" r:id="rId24"/>
    <p:sldId id="263" r:id="rId25"/>
    <p:sldId id="268" r:id="rId26"/>
    <p:sldId id="296" r:id="rId27"/>
    <p:sldId id="277" r:id="rId28"/>
    <p:sldId id="282" r:id="rId29"/>
    <p:sldId id="297" r:id="rId30"/>
    <p:sldId id="298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24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uales%20Studium\01%20Theorie\4.%20Semester\03%20Software%20Engineering\docs\usecases\Usecase%20doc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uales%20Studium\01%20Theorie\4.%20Semester\03%20Software%20Engineering\docs\usecases\Usecase%20do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Tabelle1!$I$2</c:f>
              <c:strCache>
                <c:ptCount val="1"/>
                <c:pt idx="0">
                  <c:v>FP</c:v>
                </c:pt>
              </c:strCache>
            </c:strRef>
          </c:tx>
          <c:spPr>
            <a:ln w="28575">
              <a:noFill/>
            </a:ln>
          </c:spPr>
          <c:dPt>
            <c:idx val="0"/>
            <c:marker>
              <c:spPr>
                <a:solidFill>
                  <a:srgbClr val="FF0000"/>
                </a:solidFill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2-1185-4C1A-B1A4-BC1C676DBECF}"/>
              </c:ext>
            </c:extLst>
          </c:dPt>
          <c:dPt>
            <c:idx val="1"/>
            <c:marker>
              <c:spPr>
                <a:solidFill>
                  <a:srgbClr val="0070C0"/>
                </a:solidFill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1185-4C1A-B1A4-BC1C676DBECF}"/>
              </c:ext>
            </c:extLst>
          </c:dPt>
          <c:dPt>
            <c:idx val="2"/>
            <c:marker>
              <c:spPr>
                <a:solidFill>
                  <a:srgbClr val="00B050"/>
                </a:solidFill>
              </c:spPr>
            </c:marker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0-1185-4C1A-B1A4-BC1C676DBECF}"/>
              </c:ext>
            </c:extLst>
          </c:dPt>
          <c:trendline>
            <c:spPr>
              <a:ln w="12700" cap="flat" cmpd="sng" algn="ctr">
                <a:solidFill>
                  <a:schemeClr val="dk1"/>
                </a:solidFill>
                <a:prstDash val="solid"/>
              </a:ln>
              <a:effectLst/>
            </c:spPr>
            <c:trendlineType val="log"/>
            <c:dispRSqr val="0"/>
            <c:dispEq val="0"/>
          </c:trendline>
          <c:xVal>
            <c:numRef>
              <c:f>Tabelle1!$H$3:$H$7</c:f>
              <c:numCache>
                <c:formatCode>0.00</c:formatCode>
                <c:ptCount val="5"/>
                <c:pt idx="0">
                  <c:v>35</c:v>
                </c:pt>
                <c:pt idx="1">
                  <c:v>30.5</c:v>
                </c:pt>
                <c:pt idx="2">
                  <c:v>14</c:v>
                </c:pt>
                <c:pt idx="3">
                  <c:v>13</c:v>
                </c:pt>
                <c:pt idx="4">
                  <c:v>10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84E-462E-B6C5-08C4C156CB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262208"/>
        <c:axId val="117272576"/>
      </c:scatterChart>
      <c:valAx>
        <c:axId val="117262208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Total time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17272576"/>
        <c:crosses val="autoZero"/>
        <c:crossBetween val="midCat"/>
      </c:valAx>
      <c:valAx>
        <c:axId val="117272576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FP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117262208"/>
        <c:crosses val="autoZero"/>
        <c:crossBetween val="midCat"/>
      </c:valAx>
      <c:spPr>
        <a:solidFill>
          <a:schemeClr val="lt1"/>
        </a:solidFill>
        <a:ln w="15875" cap="flat" cmpd="sng" algn="ctr">
          <a:solidFill>
            <a:schemeClr val="dk1"/>
          </a:solidFill>
          <a:prstDash val="solid"/>
        </a:ln>
        <a:effectLst/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lt1"/>
    </a:solidFill>
    <a:ln w="15875" cap="flat" cmpd="sng" algn="ctr">
      <a:noFill/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Tabelle1!$G$2</c:f>
              <c:strCache>
                <c:ptCount val="1"/>
                <c:pt idx="0">
                  <c:v>Testing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Tabelle1!$G$3:$G$7</c:f>
              <c:numCache>
                <c:formatCode>0.00</c:formatCode>
                <c:ptCount val="5"/>
                <c:pt idx="0">
                  <c:v>8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913-4CCA-937B-BFE2918FD451}"/>
            </c:ext>
          </c:extLst>
        </c:ser>
        <c:ser>
          <c:idx val="2"/>
          <c:order val="1"/>
          <c:tx>
            <c:strRef>
              <c:f>Tabelle1!$F$2</c:f>
              <c:strCache>
                <c:ptCount val="1"/>
                <c:pt idx="0">
                  <c:v>Coding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00B0F0"/>
              </a:solidFill>
              <a:ln>
                <a:noFill/>
              </a:ln>
            </c:spPr>
          </c:marker>
          <c:xVal>
            <c:numRef>
              <c:f>Tabelle1!$F$3:$F$7</c:f>
              <c:numCache>
                <c:formatCode>0.00</c:formatCode>
                <c:ptCount val="5"/>
                <c:pt idx="0">
                  <c:v>23</c:v>
                </c:pt>
                <c:pt idx="1">
                  <c:v>9</c:v>
                </c:pt>
                <c:pt idx="2">
                  <c:v>10</c:v>
                </c:pt>
                <c:pt idx="3">
                  <c:v>6</c:v>
                </c:pt>
                <c:pt idx="4">
                  <c:v>4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913-4CCA-937B-BFE2918FD451}"/>
            </c:ext>
          </c:extLst>
        </c:ser>
        <c:ser>
          <c:idx val="3"/>
          <c:order val="2"/>
          <c:tx>
            <c:strRef>
              <c:f>Tabelle1!$E$2</c:f>
              <c:strCache>
                <c:ptCount val="1"/>
                <c:pt idx="0">
                  <c:v>Documentation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rgbClr val="00B050"/>
              </a:solidFill>
              <a:ln>
                <a:noFill/>
              </a:ln>
            </c:spPr>
          </c:marker>
          <c:xVal>
            <c:numRef>
              <c:f>Tabelle1!$E$3:$E$7</c:f>
              <c:numCache>
                <c:formatCode>0.00</c:formatCode>
                <c:ptCount val="5"/>
                <c:pt idx="0">
                  <c:v>4</c:v>
                </c:pt>
                <c:pt idx="1">
                  <c:v>17.5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xVal>
          <c:yVal>
            <c:numRef>
              <c:f>Tabelle1!$I$3:$I$7</c:f>
              <c:numCache>
                <c:formatCode>General</c:formatCode>
                <c:ptCount val="5"/>
                <c:pt idx="0">
                  <c:v>98.77</c:v>
                </c:pt>
                <c:pt idx="1">
                  <c:v>48.97</c:v>
                </c:pt>
                <c:pt idx="2">
                  <c:v>70.55</c:v>
                </c:pt>
                <c:pt idx="3">
                  <c:v>44.82</c:v>
                </c:pt>
                <c:pt idx="4" formatCode="#,##0.00">
                  <c:v>28.22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3913-4CCA-937B-BFE2918FD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836800"/>
        <c:axId val="117846784"/>
      </c:scatterChart>
      <c:valAx>
        <c:axId val="117836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TIme</a:t>
                </a:r>
              </a:p>
            </c:rich>
          </c:tx>
          <c:layout/>
          <c:overlay val="0"/>
        </c:title>
        <c:numFmt formatCode="0.00" sourceLinked="1"/>
        <c:majorTickMark val="none"/>
        <c:minorTickMark val="none"/>
        <c:tickLblPos val="nextTo"/>
        <c:crossAx val="117846784"/>
        <c:crosses val="autoZero"/>
        <c:crossBetween val="midCat"/>
      </c:valAx>
      <c:valAx>
        <c:axId val="117846784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FP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17836800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16.06.2016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979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05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622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350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4041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MARC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7455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10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MARVIN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199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164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68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802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88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21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05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659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Manu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0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6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0B096-980F-4B1D-B616-BA01D9772A2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20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16.06.2016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16.06.2016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16.06.2016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16.06.2016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16.06.2016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16.06.2016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16.06.2016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16.06.2016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16.06.2016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16.06.2016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16.06.2016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16.06.2016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193.196.7.27:8080/secure/RapidBoard.jspa?rapidView=8&amp;projectKey=NAP&amp;view=planning.nodetai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Nappy-the-ingenious/raw/master/jar/nappy-the-ingenious-1.0.0.ja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193.196.7.25/overview?id=5235" TargetMode="External"/><Relationship Id="rId13" Type="http://schemas.openxmlformats.org/officeDocument/2006/relationships/hyperlink" Target="https://github.com/nappydevelopment/docs/blob/master/pdfs/Software%20Architecture%20Document.pdf" TargetMode="External"/><Relationship Id="rId3" Type="http://schemas.openxmlformats.org/officeDocument/2006/relationships/hyperlink" Target="http://193.196.7.27:8080/secure/RapidBoard.jspa?rapidView=8&amp;projectKey=NAP&amp;view=planning" TargetMode="External"/><Relationship Id="rId7" Type="http://schemas.openxmlformats.org/officeDocument/2006/relationships/hyperlink" Target="https://www.codacy.com/app/NappyDevelopment/Nappy-the-ingenious/dashboard" TargetMode="External"/><Relationship Id="rId12" Type="http://schemas.openxmlformats.org/officeDocument/2006/relationships/hyperlink" Target="https://github.com/nappydevelopment/docs/blob/master/pdfs/Software%20Requirements%20Specification.pdf" TargetMode="External"/><Relationship Id="rId2" Type="http://schemas.openxmlformats.org/officeDocument/2006/relationships/notesSlide" Target="../notesSlides/notesSlide22.xml"/><Relationship Id="rId16" Type="http://schemas.openxmlformats.org/officeDocument/2006/relationships/hyperlink" Target="https://github.com/nappydevelopment/docs/blob/master/pdfs/Usecase%20doc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veralls.io/github/nappydevelopment/Nappy-the-ingenious?branch=master" TargetMode="External"/><Relationship Id="rId11" Type="http://schemas.openxmlformats.org/officeDocument/2006/relationships/hyperlink" Target="https://github.com/nappydevelopment/docs/" TargetMode="External"/><Relationship Id="rId5" Type="http://schemas.openxmlformats.org/officeDocument/2006/relationships/hyperlink" Target="https://github.com/nappydevelopment/Nappy-the-ingenious/blob/master/README.md" TargetMode="External"/><Relationship Id="rId15" Type="http://schemas.openxmlformats.org/officeDocument/2006/relationships/hyperlink" Target="https://github.com/nappydevelopment/docs/blob/master/pdfs/Riskmanagment.pdf" TargetMode="External"/><Relationship Id="rId10" Type="http://schemas.openxmlformats.org/officeDocument/2006/relationships/hyperlink" Target="https://github.com/nappydevelopment/docs/blob/master/pdfs/Blog%20As%20Book.pdf" TargetMode="External"/><Relationship Id="rId4" Type="http://schemas.openxmlformats.org/officeDocument/2006/relationships/hyperlink" Target="https://github.com/nappydevelopment/Nappy-the-ingenious" TargetMode="External"/><Relationship Id="rId9" Type="http://schemas.openxmlformats.org/officeDocument/2006/relationships/hyperlink" Target="https://nappydevelopment.wordpress.com/" TargetMode="External"/><Relationship Id="rId14" Type="http://schemas.openxmlformats.org/officeDocument/2006/relationships/hyperlink" Target="https://github.com/nappydevelopment/docs/blob/master/pdfs/Test%20Plan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ppydevelopment/docs/blob/master/pdfs/SE_GanttChart_UntilMidterm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GANTT-CHART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  <p:pic>
        <p:nvPicPr>
          <p:cNvPr id="1026" name="Picture 2" descr="C:\Users\mincekara\Desktop\2015-12-09 12_53_18-Project Professional - SE_GanttChart.mp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1863723"/>
            <a:ext cx="6808561" cy="401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5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FUNCTION POINTS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/>
          </a:p>
        </p:txBody>
      </p:sp>
      <p:pic>
        <p:nvPicPr>
          <p:cNvPr id="3074" name="Picture 2" descr="C:\Users\mincekara\Desktop\2016-06-14 17_39_43-Microsoft Excel - Usecase doc.xls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" y="2569046"/>
            <a:ext cx="6986847" cy="204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m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483064"/>
              </p:ext>
            </p:extLst>
          </p:nvPr>
        </p:nvGraphicFramePr>
        <p:xfrm>
          <a:off x="7193617" y="2057399"/>
          <a:ext cx="4911298" cy="3489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014679"/>
              </p:ext>
            </p:extLst>
          </p:nvPr>
        </p:nvGraphicFramePr>
        <p:xfrm>
          <a:off x="7214200" y="2214261"/>
          <a:ext cx="5255560" cy="3192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98363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SCRUM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Vorgehensmodell in der agilen Softwareentwicklung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12</a:t>
            </a:fld>
            <a:endParaRPr lang="de-DE"/>
          </a:p>
        </p:txBody>
      </p:sp>
      <p:pic>
        <p:nvPicPr>
          <p:cNvPr id="2050" name="Picture 2" descr="https://lh4.googleusercontent.com/wmEXKUVz9kCDW0ODyJCq0R2QxrH67PMYvQJcvADc-8VN8ScyQNIuydni4sBHlIxDgj1k3P9kFCdg3hVSG-ahsjkfUleKdWR4YYVeWl99c79eg99W6m0yuBqX_POhRFTG65GQlfjFp7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651" y="2816340"/>
            <a:ext cx="5542698" cy="27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66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JIRA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553324"/>
            <a:ext cx="10058400" cy="4023360"/>
          </a:xfrm>
        </p:spPr>
        <p:txBody>
          <a:bodyPr/>
          <a:lstStyle/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endParaRPr lang="de-DE" sz="1800" dirty="0" smtClean="0">
              <a:hlinkClick r:id="rId3"/>
            </a:endParaRPr>
          </a:p>
          <a:p>
            <a:endParaRPr lang="de-DE" sz="1800" dirty="0">
              <a:hlinkClick r:id="rId3"/>
            </a:endParaRPr>
          </a:p>
          <a:p>
            <a:r>
              <a:rPr lang="de-DE" sz="1800" dirty="0" smtClean="0">
                <a:hlinkClick r:id="rId3"/>
              </a:rPr>
              <a:t>http</a:t>
            </a:r>
            <a:r>
              <a:rPr lang="de-DE" sz="1800" dirty="0">
                <a:hlinkClick r:id="rId3"/>
              </a:rPr>
              <a:t>://</a:t>
            </a:r>
            <a:r>
              <a:rPr lang="de-DE" sz="1800" dirty="0" smtClean="0">
                <a:hlinkClick r:id="rId3"/>
              </a:rPr>
              <a:t>193.196.7.27:8080/secure/RapidBoard.jspa?rapidView=8&amp;projectKey=NAP&amp;view=planning.nodetail</a:t>
            </a:r>
            <a:endParaRPr lang="de-DE" sz="1800" dirty="0" smtClean="0"/>
          </a:p>
          <a:p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13</a:t>
            </a:fld>
            <a:endParaRPr lang="de-DE" dirty="0"/>
          </a:p>
        </p:txBody>
      </p:sp>
      <p:pic>
        <p:nvPicPr>
          <p:cNvPr id="2050" name="Picture 2" descr="https://jira.atlassian.com/images/atlassian-jira-logo-la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40" y="1964417"/>
            <a:ext cx="2235720" cy="87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incekara\Desktop\2015-12-09 12_56_23-Nappy, the ingenious - Agile Board - JIR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9" y="3000750"/>
            <a:ext cx="11275662" cy="28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74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BURNDOWN-DIAGRAMM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14</a:t>
            </a:fld>
            <a:endParaRPr lang="de-DE" dirty="0"/>
          </a:p>
        </p:txBody>
      </p:sp>
      <p:pic>
        <p:nvPicPr>
          <p:cNvPr id="3" name="Picture 2" descr="C:\Duales Studium\01 Theorie\4. Semester\03 Software Engineering\docs\jira\1er Spri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1833788"/>
            <a:ext cx="11751460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uales Studium\01 Theorie\4. Semester\03 Software Engineering\docs\jira\2ter Spri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2367202"/>
            <a:ext cx="11682671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Duales Studium\01 Theorie\4. Semester\03 Software Engineering\docs\jira\3ter Spri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70" y="2889731"/>
            <a:ext cx="11807374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5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QUALTIY ASSURANCE</a:t>
            </a:r>
            <a:endParaRPr lang="de-DE" sz="48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1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ENVIRONMENT,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INTEGRATION AND AUTOMATION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16</a:t>
            </a:fld>
            <a:endParaRPr lang="de-DE" dirty="0"/>
          </a:p>
        </p:txBody>
      </p:sp>
      <p:pic>
        <p:nvPicPr>
          <p:cNvPr id="8" name="Picture 3" descr="C:\Duales Studium\01 Theorie\4. Semester\03 Software Engineering\docs\class diagram\deployment 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15" y="1929426"/>
            <a:ext cx="5660286" cy="404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Duales Studium\01 Theorie\4. Semester\03 Software Engineering\docs\presentation\Final\2016-06-14 20_16_58-[NAP-102] Travis Build Error_ master - JIR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459" y="5162549"/>
            <a:ext cx="3460977" cy="114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cloud.google.com/tools/images/icon_IntelliJIDE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15" y="5467350"/>
            <a:ext cx="363538" cy="3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6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RISKMANAGEMENT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17</a:t>
            </a:fld>
            <a:endParaRPr lang="de-DE" dirty="0"/>
          </a:p>
        </p:txBody>
      </p:sp>
      <p:pic>
        <p:nvPicPr>
          <p:cNvPr id="4098" name="Picture 2" descr="C:\Users\mincekara\Desktop\2016-06-14 17_45_01-Microsoft Excel - Riskmanagement.xls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098" y="1964704"/>
            <a:ext cx="9975424" cy="297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TESTING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SikuliX</a:t>
            </a:r>
            <a:r>
              <a:rPr lang="de-DE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JUnit</a:t>
            </a:r>
            <a:r>
              <a:rPr lang="de-DE" dirty="0" smtClean="0"/>
              <a:t> + </a:t>
            </a:r>
            <a:r>
              <a:rPr lang="de-DE" dirty="0" err="1" smtClean="0"/>
              <a:t>TestFX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Installation Tests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18</a:t>
            </a:fld>
            <a:endParaRPr lang="de-DE" dirty="0"/>
          </a:p>
        </p:txBody>
      </p:sp>
      <p:pic>
        <p:nvPicPr>
          <p:cNvPr id="7" name="Picture 2" descr="C:\Users\mincekara\Desktop\2015-12-08 15_13_03-1 UseCase_Gamemode 1.docx - Microsoft Wo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648" y="239487"/>
            <a:ext cx="5011216" cy="4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Duales Studium\01 Theorie\4. Semester\03 Software Engineering\docs\presentation\Final\2016-06-14 13_38_18-nappydevelopment_Nappy-the-ingenious_ This is our project for softwareengineer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44" y="5131853"/>
            <a:ext cx="50673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mincekara\Desktop\2016-06-15 11_11_09-Nappy-the-ingenious - [C__Duales Studium_01 Theorie_IntelliJ_nappydev_Nappy-the-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44" y="239487"/>
            <a:ext cx="50196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cekara\Desktop\2016-06-15 11_12_53-Installation Testing Document_Samuel.docx - Microsoft Wor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985" y="846564"/>
            <a:ext cx="614521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2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METRICS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Tools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MetricsReloaded</a:t>
            </a:r>
            <a:endParaRPr lang="de-D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</a:t>
            </a:r>
            <a:r>
              <a:rPr lang="de-DE" dirty="0" err="1" smtClean="0"/>
              <a:t>Codacy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 smtClean="0"/>
              <a:t>Metric</a:t>
            </a:r>
            <a:r>
              <a:rPr lang="de-DE" dirty="0" smtClean="0"/>
              <a:t> Profile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Abhängigkeiten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err="1" smtClean="0"/>
              <a:t>zyklomaitsche</a:t>
            </a:r>
            <a:r>
              <a:rPr lang="de-DE" dirty="0" smtClean="0"/>
              <a:t> Komplexität</a:t>
            </a:r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19</a:t>
            </a:fld>
            <a:endParaRPr lang="de-DE"/>
          </a:p>
        </p:txBody>
      </p:sp>
      <p:pic>
        <p:nvPicPr>
          <p:cNvPr id="4098" name="Picture 2" descr="C:\Users\mincekara\Desktop\2016-06-15 11_54_55-Nappy-the-ingenious - Codacy - Dash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787" y="1814282"/>
            <a:ext cx="7093230" cy="272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ncekara\Desktop\2016-06-15 11_56_27-Nappy-the-ingenious - [C__Duales Studium_01 Theorie_IntelliJ_nappydev_Nappy-the-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260" y="2127386"/>
            <a:ext cx="53054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54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Wer ist </a:t>
            </a:r>
            <a:r>
              <a:rPr lang="de-DE" dirty="0" err="1" smtClean="0"/>
              <a:t>nappydevelopment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 &amp; </a:t>
            </a:r>
            <a:r>
              <a:rPr lang="de-DE" dirty="0" err="1" smtClean="0"/>
              <a:t>Scope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Case‘s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Non-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Project Management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RUP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smtClean="0"/>
              <a:t>Points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Scrum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de-DE" dirty="0"/>
              <a:t>Quality </a:t>
            </a:r>
            <a:r>
              <a:rPr lang="de-DE" dirty="0" smtClean="0"/>
              <a:t>Assurance</a:t>
            </a:r>
            <a:endParaRPr lang="de-DE" dirty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Environment, Integration </a:t>
            </a:r>
            <a:r>
              <a:rPr lang="de-DE" dirty="0" err="1" smtClean="0"/>
              <a:t>andAutomation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Riskmanagement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Testing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 smtClean="0"/>
              <a:t>Metrics</a:t>
            </a:r>
            <a:endParaRPr lang="de-DE" dirty="0"/>
          </a:p>
          <a:p>
            <a:pPr marL="457200" indent="-457200">
              <a:buFont typeface="+mj-lt"/>
              <a:buAutoNum type="arabicPeriod" startAt="5"/>
            </a:pPr>
            <a:r>
              <a:rPr lang="de-DE" dirty="0" smtClean="0"/>
              <a:t>Technical </a:t>
            </a:r>
            <a:r>
              <a:rPr lang="de-DE" dirty="0" err="1" smtClean="0"/>
              <a:t>Ability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err="1"/>
              <a:t>Architecture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Class </a:t>
            </a:r>
            <a:r>
              <a:rPr lang="de-DE" dirty="0" err="1" smtClean="0"/>
              <a:t>Diagram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/>
              <a:t>Patterns</a:t>
            </a:r>
            <a:endParaRPr lang="de-DE" dirty="0" smtClean="0"/>
          </a:p>
          <a:p>
            <a:pPr marL="749808" lvl="1" indent="-457200"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292608" lvl="1" indent="0">
              <a:buNone/>
            </a:pPr>
            <a:endParaRPr lang="de-DE" dirty="0" smtClean="0"/>
          </a:p>
          <a:p>
            <a:pPr marL="749808" lvl="1" indent="-457200">
              <a:buFont typeface="+mj-lt"/>
              <a:buAutoNum type="arabicPeriod" startAt="7"/>
            </a:pPr>
            <a:endParaRPr lang="de-DE" dirty="0"/>
          </a:p>
          <a:p>
            <a:pPr marL="457200" indent="-457200">
              <a:buFont typeface="+mj-lt"/>
              <a:buAutoNum type="arabicPeriod" startAt="5"/>
            </a:pPr>
            <a:endParaRPr lang="de-DE" dirty="0" smtClean="0"/>
          </a:p>
          <a:p>
            <a:pPr marL="457200" indent="-457200">
              <a:buFont typeface="+mj-lt"/>
              <a:buAutoNum type="arabicPeriod" startAt="5"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TECHNICAL ABILITY</a:t>
            </a:r>
            <a:endParaRPr lang="de-DE" sz="48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12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ARCHITECTURE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21</a:t>
            </a:fld>
            <a:endParaRPr lang="de-DE" dirty="0"/>
          </a:p>
        </p:txBody>
      </p:sp>
      <p:pic>
        <p:nvPicPr>
          <p:cNvPr id="6146" name="Picture 2" descr="C:\Duales Studium\01 Theorie\4. Semester\03 Software Engineering\docs\presentation\Final\architektu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78" y="2190748"/>
            <a:ext cx="6968100" cy="341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22</a:t>
            </a:fld>
            <a:endParaRPr lang="de-DE" dirty="0"/>
          </a:p>
        </p:txBody>
      </p:sp>
      <p:pic>
        <p:nvPicPr>
          <p:cNvPr id="5123" name="Picture 3" descr="C:\Duales Studium\01 Theorie\4. Semester\03 Software Engineering\docs\presentation\Final\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94" y="22302"/>
            <a:ext cx="5914606" cy="62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260088" y="1996070"/>
            <a:ext cx="4917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Abgeschlossenheit</a:t>
            </a:r>
            <a:endParaRPr lang="de-DE" dirty="0" smtClean="0"/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endParaRPr lang="de-DE" dirty="0"/>
          </a:p>
          <a:p>
            <a:pPr marL="285750" indent="-285750">
              <a:buClr>
                <a:srgbClr val="FFC000"/>
              </a:buClr>
              <a:buFont typeface="Courier New" panose="02070309020205020404" pitchFamily="49" charset="0"/>
              <a:buChar char="o"/>
            </a:pPr>
            <a:r>
              <a:rPr lang="de-DE" dirty="0" smtClean="0"/>
              <a:t>Austauschbar und feste Schnittstellen zur Logik</a:t>
            </a:r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PATTERNS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State Pattern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UC: </a:t>
            </a:r>
            <a:r>
              <a:rPr lang="de-DE" dirty="0" err="1" smtClean="0"/>
              <a:t>Gamemode</a:t>
            </a:r>
            <a:r>
              <a:rPr lang="de-DE" dirty="0" smtClean="0"/>
              <a:t> 1 und 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23</a:t>
            </a:fld>
            <a:endParaRPr lang="de-DE"/>
          </a:p>
        </p:txBody>
      </p:sp>
      <p:pic>
        <p:nvPicPr>
          <p:cNvPr id="3074" name="Picture 2" descr="C:\Duales Studium\01 Theorie\4. Semester\03 Software Engineering\docs\presentation\Final\state patte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449" y="2207246"/>
            <a:ext cx="76866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75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DATABASE 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H2 </a:t>
            </a:r>
            <a:r>
              <a:rPr lang="de-DE" dirty="0" err="1" smtClean="0"/>
              <a:t>embedded</a:t>
            </a:r>
            <a:r>
              <a:rPr lang="de-DE" dirty="0"/>
              <a:t> </a:t>
            </a:r>
            <a:r>
              <a:rPr lang="de-DE" dirty="0" smtClean="0"/>
              <a:t>&amp; </a:t>
            </a:r>
            <a:br>
              <a:rPr lang="de-DE" dirty="0" smtClean="0"/>
            </a:br>
            <a:r>
              <a:rPr lang="de-DE" dirty="0" smtClean="0"/>
              <a:t>  in-</a:t>
            </a:r>
            <a:r>
              <a:rPr lang="de-DE" dirty="0" err="1" smtClean="0"/>
              <a:t>momory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Stern-Schema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24</a:t>
            </a:fld>
            <a:endParaRPr lang="de-DE" dirty="0"/>
          </a:p>
        </p:txBody>
      </p:sp>
      <p:pic>
        <p:nvPicPr>
          <p:cNvPr id="1026" name="Picture 2" descr="C:\Duales Studium\01 Theorie\4. Semester\03 Software Engineering\docs\presentation\Final\Database Diagr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465" y="130630"/>
            <a:ext cx="6309466" cy="61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 – ENJOY </a:t>
            </a:r>
            <a:r>
              <a:rPr lang="de-DE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85695"/>
          </a:xfrm>
        </p:spPr>
        <p:txBody>
          <a:bodyPr>
            <a:normAutofit fontScale="92500" lnSpcReduction="10000"/>
          </a:bodyPr>
          <a:lstStyle/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endParaRPr lang="de-DE" sz="1500" dirty="0" smtClean="0"/>
          </a:p>
          <a:p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endParaRPr lang="de-DE" sz="1500" dirty="0" smtClean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r>
              <a:rPr lang="de-DE" sz="1500" dirty="0" err="1" smtClean="0"/>
              <a:t>Executable</a:t>
            </a:r>
            <a:r>
              <a:rPr lang="de-DE" sz="1500" dirty="0" smtClean="0"/>
              <a:t> </a:t>
            </a:r>
            <a:r>
              <a:rPr lang="de-DE" sz="1500" dirty="0" err="1" smtClean="0"/>
              <a:t>Jar</a:t>
            </a:r>
            <a:r>
              <a:rPr lang="de-DE" sz="1500" dirty="0"/>
              <a:t>: </a:t>
            </a:r>
            <a:r>
              <a:rPr lang="de-DE" sz="1500" dirty="0">
                <a:hlinkClick r:id="rId3"/>
              </a:rPr>
              <a:t>https://</a:t>
            </a:r>
            <a:r>
              <a:rPr lang="de-DE" sz="1500" dirty="0" smtClean="0">
                <a:hlinkClick r:id="rId3"/>
              </a:rPr>
              <a:t>github.com/nappydevelopment/Nappy-the-ingenious/raw/master/jar/nappy-the-ingenious-1.0.0.jar</a:t>
            </a:r>
            <a:r>
              <a:rPr lang="de-DE" sz="1500" dirty="0" smtClean="0"/>
              <a:t> 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AUSBLICK?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85695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41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uales Studium\01 Theorie\4. Semester\03 Software Engineering\docs\logos\napp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54" y="301604"/>
            <a:ext cx="4876800" cy="574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918855" y="1443715"/>
            <a:ext cx="1131888" cy="374650"/>
          </a:xfrm>
        </p:spPr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83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28</a:t>
            </a:fld>
            <a:endParaRPr lang="de-DE"/>
          </a:p>
        </p:txBody>
      </p:sp>
      <p:pic>
        <p:nvPicPr>
          <p:cNvPr id="1026" name="Picture 2" descr="C:\Duales Studium\01 Theorie\4. Semester\03 Software Engineering\docs\logos\napp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-33692"/>
            <a:ext cx="4550229" cy="613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/>
          <p:cNvSpPr txBox="1">
            <a:spLocks/>
          </p:cNvSpPr>
          <p:nvPr/>
        </p:nvSpPr>
        <p:spPr>
          <a:xfrm>
            <a:off x="5072743" y="4506687"/>
            <a:ext cx="1817913" cy="1262744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Vielen Dank für </a:t>
            </a:r>
          </a:p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eure </a:t>
            </a:r>
          </a:p>
          <a:p>
            <a:pPr marL="0" indent="0" algn="ctr">
              <a:buNone/>
            </a:pPr>
            <a:r>
              <a:rPr lang="de-DE" b="1" dirty="0" smtClean="0">
                <a:solidFill>
                  <a:schemeClr val="bg1"/>
                </a:solidFill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775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731433"/>
            <a:ext cx="10058400" cy="4355041"/>
          </a:xfrm>
        </p:spPr>
        <p:txBody>
          <a:bodyPr>
            <a:noAutofit/>
          </a:bodyPr>
          <a:lstStyle/>
          <a:p>
            <a:r>
              <a:rPr lang="de-DE" sz="1100" dirty="0"/>
              <a:t>JIRA - </a:t>
            </a:r>
            <a:r>
              <a:rPr lang="de-DE" sz="1100" dirty="0">
                <a:hlinkClick r:id="rId3"/>
              </a:rPr>
              <a:t>http://</a:t>
            </a:r>
            <a:r>
              <a:rPr lang="de-DE" sz="1100" dirty="0" smtClean="0">
                <a:hlinkClick r:id="rId3"/>
              </a:rPr>
              <a:t>193.196.7.27:8080/secure/RapidBoard.jspa?rapidView=8&amp;projectKey=NAP&amp;view=planning</a:t>
            </a:r>
            <a:endParaRPr lang="de-DE" sz="1100" dirty="0" smtClean="0"/>
          </a:p>
          <a:p>
            <a:r>
              <a:rPr lang="de-DE" sz="1100" dirty="0" smtClean="0"/>
              <a:t>Code </a:t>
            </a:r>
            <a:r>
              <a:rPr lang="de-DE" sz="1100" dirty="0"/>
              <a:t>- </a:t>
            </a:r>
            <a:r>
              <a:rPr lang="de-DE" sz="1100" dirty="0">
                <a:hlinkClick r:id="rId4"/>
              </a:rPr>
              <a:t>https://</a:t>
            </a:r>
            <a:r>
              <a:rPr lang="de-DE" sz="1100" dirty="0" smtClean="0">
                <a:hlinkClick r:id="rId4"/>
              </a:rPr>
              <a:t>github.com/nappydevelopment/Nappy-the-ingenious</a:t>
            </a:r>
            <a:r>
              <a:rPr lang="de-DE" sz="1100" dirty="0" smtClean="0"/>
              <a:t> </a:t>
            </a:r>
          </a:p>
          <a:p>
            <a:r>
              <a:rPr lang="de-DE" sz="1100" dirty="0"/>
              <a:t>Download - </a:t>
            </a:r>
            <a:r>
              <a:rPr lang="de-DE" sz="1100" dirty="0">
                <a:hlinkClick r:id="rId5"/>
              </a:rPr>
              <a:t>https://</a:t>
            </a:r>
            <a:r>
              <a:rPr lang="de-DE" sz="1100" dirty="0" smtClean="0">
                <a:hlinkClick r:id="rId5"/>
              </a:rPr>
              <a:t>github.com/nappydevelopment/Nappy-the-ingenious/blob/master/README.md</a:t>
            </a:r>
            <a:r>
              <a:rPr lang="de-DE" sz="1100" dirty="0" smtClean="0"/>
              <a:t> </a:t>
            </a:r>
          </a:p>
          <a:p>
            <a:r>
              <a:rPr lang="de-DE" sz="1100" dirty="0"/>
              <a:t>Coveralls - </a:t>
            </a:r>
            <a:r>
              <a:rPr lang="de-DE" sz="1100" dirty="0">
                <a:hlinkClick r:id="rId6"/>
              </a:rPr>
              <a:t>https://</a:t>
            </a:r>
            <a:r>
              <a:rPr lang="de-DE" sz="1100" dirty="0" smtClean="0">
                <a:hlinkClick r:id="rId6"/>
              </a:rPr>
              <a:t>coveralls.io/github/nappydevelopment/Nappy-the-ingenious?branch=master</a:t>
            </a:r>
            <a:r>
              <a:rPr lang="de-DE" sz="1100" dirty="0" smtClean="0"/>
              <a:t> </a:t>
            </a:r>
          </a:p>
          <a:p>
            <a:r>
              <a:rPr lang="de-DE" sz="1100" dirty="0" err="1" smtClean="0"/>
              <a:t>Codacy</a:t>
            </a:r>
            <a:r>
              <a:rPr lang="de-DE" sz="1100" dirty="0"/>
              <a:t> - </a:t>
            </a:r>
            <a:r>
              <a:rPr lang="de-DE" sz="1100" dirty="0">
                <a:hlinkClick r:id="rId7"/>
              </a:rPr>
              <a:t>https://</a:t>
            </a:r>
            <a:r>
              <a:rPr lang="de-DE" sz="1100" dirty="0" smtClean="0">
                <a:hlinkClick r:id="rId7"/>
              </a:rPr>
              <a:t>www.codacy.com/app/NappyDevelopment/Nappy-the-ingenious/dashboard</a:t>
            </a:r>
            <a:r>
              <a:rPr lang="de-DE" sz="1100" dirty="0" smtClean="0"/>
              <a:t> </a:t>
            </a:r>
          </a:p>
          <a:p>
            <a:r>
              <a:rPr lang="de-DE" sz="1100" dirty="0" err="1" smtClean="0"/>
              <a:t>SonarQube</a:t>
            </a:r>
            <a:r>
              <a:rPr lang="de-DE" sz="1100" dirty="0"/>
              <a:t> - </a:t>
            </a:r>
            <a:r>
              <a:rPr lang="de-DE" sz="1100" dirty="0">
                <a:hlinkClick r:id="rId8"/>
              </a:rPr>
              <a:t>http://</a:t>
            </a:r>
            <a:r>
              <a:rPr lang="de-DE" sz="1100" dirty="0" smtClean="0">
                <a:hlinkClick r:id="rId8"/>
              </a:rPr>
              <a:t>193.196.7.25/overview?id=5235</a:t>
            </a:r>
            <a:r>
              <a:rPr lang="de-DE" sz="1100" dirty="0" smtClean="0"/>
              <a:t> </a:t>
            </a:r>
          </a:p>
          <a:p>
            <a:r>
              <a:rPr lang="de-DE" sz="1100" dirty="0"/>
              <a:t>Blog - </a:t>
            </a:r>
            <a:r>
              <a:rPr lang="de-DE" sz="1100" dirty="0">
                <a:hlinkClick r:id="rId9"/>
              </a:rPr>
              <a:t>https://nappydevelopment.wordpress.com</a:t>
            </a:r>
            <a:r>
              <a:rPr lang="de-DE" sz="1100" dirty="0" smtClean="0">
                <a:hlinkClick r:id="rId9"/>
              </a:rPr>
              <a:t>/</a:t>
            </a:r>
            <a:r>
              <a:rPr lang="de-DE" sz="1100" dirty="0" smtClean="0"/>
              <a:t> </a:t>
            </a:r>
          </a:p>
          <a:p>
            <a:r>
              <a:rPr lang="de-DE" sz="1100" dirty="0" smtClean="0"/>
              <a:t>Blog </a:t>
            </a:r>
            <a:r>
              <a:rPr lang="de-DE" sz="1100" dirty="0" err="1" smtClean="0"/>
              <a:t>as</a:t>
            </a:r>
            <a:r>
              <a:rPr lang="de-DE" sz="1100" dirty="0"/>
              <a:t> PDF - </a:t>
            </a:r>
            <a:r>
              <a:rPr lang="de-DE" sz="1100" dirty="0">
                <a:hlinkClick r:id="rId10"/>
              </a:rPr>
              <a:t>https://</a:t>
            </a:r>
            <a:r>
              <a:rPr lang="de-DE" sz="1100" dirty="0" smtClean="0">
                <a:hlinkClick r:id="rId10"/>
              </a:rPr>
              <a:t>github.com/nappydevelopment/docs/blob/master/pdfs/Blog%20As%20Book.pdf</a:t>
            </a:r>
            <a:r>
              <a:rPr lang="de-DE" sz="1100" dirty="0" smtClean="0"/>
              <a:t> </a:t>
            </a:r>
          </a:p>
          <a:p>
            <a:r>
              <a:rPr lang="de-DE" sz="1100" dirty="0" err="1" smtClean="0"/>
              <a:t>Docs</a:t>
            </a:r>
            <a:r>
              <a:rPr lang="de-DE" sz="1100" dirty="0" smtClean="0"/>
              <a:t> </a:t>
            </a:r>
            <a:r>
              <a:rPr lang="de-DE" sz="1100" dirty="0"/>
              <a:t>- </a:t>
            </a:r>
            <a:r>
              <a:rPr lang="de-DE" sz="1100" dirty="0">
                <a:hlinkClick r:id="rId11"/>
              </a:rPr>
              <a:t>https://github.com/nappydevelopment/docs/</a:t>
            </a:r>
            <a:r>
              <a:rPr lang="de-DE" sz="1100" dirty="0"/>
              <a:t> </a:t>
            </a:r>
            <a:endParaRPr lang="de-DE" sz="1100" dirty="0" smtClean="0"/>
          </a:p>
          <a:p>
            <a:r>
              <a:rPr lang="de-DE" sz="1100" dirty="0"/>
              <a:t>SRS - </a:t>
            </a:r>
            <a:r>
              <a:rPr lang="de-DE" sz="1100" dirty="0">
                <a:hlinkClick r:id="rId12"/>
              </a:rPr>
              <a:t>https://</a:t>
            </a:r>
            <a:r>
              <a:rPr lang="de-DE" sz="1100" dirty="0" smtClean="0">
                <a:hlinkClick r:id="rId12"/>
              </a:rPr>
              <a:t>github.com/nappydevelopment/docs/blob/master/pdfs/Software%20Requirements%20Specification.pdf</a:t>
            </a:r>
            <a:r>
              <a:rPr lang="de-DE" sz="1100" dirty="0" smtClean="0"/>
              <a:t> </a:t>
            </a:r>
          </a:p>
          <a:p>
            <a:r>
              <a:rPr lang="de-DE" sz="1100" dirty="0"/>
              <a:t>SAD - </a:t>
            </a:r>
            <a:r>
              <a:rPr lang="de-DE" sz="1100" dirty="0">
                <a:hlinkClick r:id="rId13"/>
              </a:rPr>
              <a:t>https://</a:t>
            </a:r>
            <a:r>
              <a:rPr lang="de-DE" sz="1100" dirty="0" smtClean="0">
                <a:hlinkClick r:id="rId13"/>
              </a:rPr>
              <a:t>github.com/nappydevelopment/docs/blob/master/pdfs/Software%20Architecture%20Document.pdf</a:t>
            </a:r>
            <a:r>
              <a:rPr lang="de-DE" sz="1100" dirty="0" smtClean="0"/>
              <a:t> </a:t>
            </a:r>
          </a:p>
          <a:p>
            <a:r>
              <a:rPr lang="de-DE" sz="1100" dirty="0"/>
              <a:t>Testplan - </a:t>
            </a:r>
            <a:r>
              <a:rPr lang="de-DE" sz="1100" dirty="0">
                <a:hlinkClick r:id="rId14"/>
              </a:rPr>
              <a:t>https://</a:t>
            </a:r>
            <a:r>
              <a:rPr lang="de-DE" sz="1100" dirty="0" smtClean="0">
                <a:hlinkClick r:id="rId14"/>
              </a:rPr>
              <a:t>github.com/nappydevelopment/docs/blob/master/pdfs/Test%20Plan.pdf</a:t>
            </a:r>
            <a:r>
              <a:rPr lang="de-DE" sz="1100" dirty="0" smtClean="0"/>
              <a:t> </a:t>
            </a:r>
          </a:p>
          <a:p>
            <a:r>
              <a:rPr lang="de-DE" sz="1100" dirty="0" err="1" smtClean="0"/>
              <a:t>Riskmanagement</a:t>
            </a:r>
            <a:r>
              <a:rPr lang="de-DE" sz="1100" dirty="0"/>
              <a:t> - </a:t>
            </a:r>
            <a:r>
              <a:rPr lang="de-DE" sz="1100" dirty="0">
                <a:hlinkClick r:id="rId15"/>
              </a:rPr>
              <a:t>https://</a:t>
            </a:r>
            <a:r>
              <a:rPr lang="de-DE" sz="1100" dirty="0" smtClean="0">
                <a:hlinkClick r:id="rId15"/>
              </a:rPr>
              <a:t>github.com/nappydevelopment/docs/blob/master/pdfs/Riskmanagment.pdf</a:t>
            </a:r>
            <a:r>
              <a:rPr lang="de-DE" sz="1100" dirty="0" smtClean="0"/>
              <a:t> </a:t>
            </a:r>
          </a:p>
          <a:p>
            <a:r>
              <a:rPr lang="de-DE" sz="1100" dirty="0" err="1" smtClean="0"/>
              <a:t>Function</a:t>
            </a:r>
            <a:r>
              <a:rPr lang="de-DE" sz="1100" dirty="0" smtClean="0"/>
              <a:t> </a:t>
            </a:r>
            <a:r>
              <a:rPr lang="de-DE" sz="1100" dirty="0"/>
              <a:t>Points - </a:t>
            </a:r>
            <a:r>
              <a:rPr lang="de-DE" sz="1100" dirty="0">
                <a:hlinkClick r:id="rId16"/>
              </a:rPr>
              <a:t>https://</a:t>
            </a:r>
            <a:r>
              <a:rPr lang="de-DE" sz="1100" dirty="0" smtClean="0">
                <a:hlinkClick r:id="rId16"/>
              </a:rPr>
              <a:t>github.com/nappydevelopment/docs/blob/master/pdfs/Usecase%20doc.pdf</a:t>
            </a:r>
            <a:endParaRPr lang="de-DE" sz="1100" dirty="0" smtClean="0"/>
          </a:p>
          <a:p>
            <a:endParaRPr lang="de-DE" sz="1100" dirty="0" smtClean="0"/>
          </a:p>
          <a:p>
            <a:endParaRPr lang="de-DE" sz="11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66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WER IST NAPPYDEVELOPMENT?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072904"/>
              </p:ext>
            </p:extLst>
          </p:nvPr>
        </p:nvGraphicFramePr>
        <p:xfrm>
          <a:off x="1284514" y="2079175"/>
          <a:ext cx="9829800" cy="391885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4914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14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18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 err="1">
                          <a:effectLst/>
                        </a:rPr>
                        <a:t>Discipline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effectLst/>
                        </a:rPr>
                        <a:t>Team </a:t>
                      </a:r>
                      <a:r>
                        <a:rPr lang="de-DE" sz="1800" dirty="0" err="1">
                          <a:effectLst/>
                        </a:rPr>
                        <a:t>member</a:t>
                      </a:r>
                      <a:endParaRPr lang="de-DE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Business Modeling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Marc</a:t>
                      </a:r>
                      <a:r>
                        <a:rPr lang="de-DE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Mahler </a:t>
                      </a:r>
                      <a:r>
                        <a:rPr lang="de-DE" sz="1200" baseline="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</a:t>
                      </a:r>
                      <a:r>
                        <a:rPr lang="de-DE" sz="1200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>
                          <a:effectLst/>
                        </a:rPr>
                        <a:t>Requirements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</a:rPr>
                        <a:t>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Analysis </a:t>
                      </a:r>
                      <a:r>
                        <a:rPr lang="de-DE" sz="1200" dirty="0" err="1">
                          <a:effectLst/>
                        </a:rPr>
                        <a:t>and</a:t>
                      </a:r>
                      <a:r>
                        <a:rPr lang="de-DE" sz="1200" dirty="0">
                          <a:effectLst/>
                        </a:rPr>
                        <a:t> Design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Marvin Zerulla and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Implementation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 smtClean="0">
                          <a:effectLst/>
                          <a:latin typeface="+mn-lt"/>
                        </a:rPr>
                        <a:t>nappydevelopment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Test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err="1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nappydevelopment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Deployment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Marvin Zerulla </a:t>
                      </a:r>
                      <a:r>
                        <a:rPr lang="de-DE" sz="1200" dirty="0" err="1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dirty="0">
                          <a:effectLst/>
                          <a:latin typeface="+mn-lt"/>
                        </a:rPr>
                        <a:t> 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Project Management</a:t>
                      </a:r>
                      <a:endParaRPr lang="de-DE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Environment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+mn-lt"/>
                        </a:rPr>
                        <a:t>Marc </a:t>
                      </a:r>
                      <a:r>
                        <a:rPr lang="de-DE" sz="1200" dirty="0" smtClean="0">
                          <a:effectLst/>
                          <a:latin typeface="+mn-lt"/>
                        </a:rPr>
                        <a:t>Mahler </a:t>
                      </a:r>
                      <a:r>
                        <a:rPr lang="de-DE" sz="1200" dirty="0" err="1" smtClean="0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dirty="0" smtClean="0">
                          <a:effectLst/>
                          <a:latin typeface="+mn-lt"/>
                        </a:rPr>
                        <a:t> Manuel Bothner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1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</a:rPr>
                        <a:t>Configuration and Change Managment</a:t>
                      </a:r>
                      <a:endParaRPr lang="de-DE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200" dirty="0" smtClean="0">
                          <a:effectLst/>
                          <a:latin typeface="+mn-lt"/>
                        </a:rPr>
                        <a:t>Marvin</a:t>
                      </a:r>
                      <a:r>
                        <a:rPr lang="de-DE" sz="1200" baseline="0" dirty="0" smtClean="0">
                          <a:effectLst/>
                          <a:latin typeface="+mn-lt"/>
                        </a:rPr>
                        <a:t> Zerulla </a:t>
                      </a:r>
                      <a:r>
                        <a:rPr lang="de-DE" sz="1200" baseline="0" dirty="0" err="1" smtClean="0">
                          <a:effectLst/>
                          <a:latin typeface="+mn-lt"/>
                        </a:rPr>
                        <a:t>and</a:t>
                      </a:r>
                      <a:r>
                        <a:rPr lang="de-DE" sz="1200" baseline="0" dirty="0" smtClean="0">
                          <a:effectLst/>
                          <a:latin typeface="+mn-lt"/>
                        </a:rPr>
                        <a:t> Mehmet Ali Incekara</a:t>
                      </a:r>
                      <a:endParaRPr lang="de-DE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7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 &amp; SCOPE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507105" y="2098455"/>
            <a:ext cx="5177790" cy="37537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5" y="3800607"/>
            <a:ext cx="1208299" cy="112014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14" y="2027184"/>
            <a:ext cx="1158240" cy="108204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645" y="5194864"/>
            <a:ext cx="2125327" cy="113166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32" y="4081356"/>
            <a:ext cx="1531074" cy="1113508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99" y="2503063"/>
            <a:ext cx="2595088" cy="259508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56" y="2147434"/>
            <a:ext cx="1205543" cy="9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b="1" dirty="0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oftware </a:t>
            </a:r>
            <a:r>
              <a:rPr lang="de-DE" sz="4800" b="1" dirty="0" err="1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de-DE" sz="4800" dirty="0" err="1" smtClean="0">
                <a:solidFill>
                  <a:schemeClr val="bg1">
                    <a:lumMod val="50000"/>
                  </a:schemeClr>
                </a:solidFill>
              </a:rPr>
              <a:t>equirements</a:t>
            </a:r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4800" b="1" dirty="0" err="1" smtClean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de-DE" sz="4800" dirty="0" err="1" smtClean="0">
                <a:solidFill>
                  <a:schemeClr val="bg1">
                    <a:lumMod val="50000"/>
                  </a:schemeClr>
                </a:solidFill>
              </a:rPr>
              <a:t>pecification</a:t>
            </a:r>
            <a:endParaRPr lang="de-DE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7352"/>
          </a:xfrm>
        </p:spPr>
        <p:txBody>
          <a:bodyPr>
            <a:normAutofit/>
          </a:bodyPr>
          <a:lstStyle/>
          <a:p>
            <a:r>
              <a:rPr lang="de-DE" dirty="0" smtClean="0"/>
              <a:t>1. </a:t>
            </a:r>
            <a:r>
              <a:rPr lang="de-DE" dirty="0" err="1" smtClean="0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endParaRPr lang="de-DE" dirty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endParaRPr lang="de-DE" dirty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endParaRPr lang="de-DE" dirty="0"/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</a:p>
          <a:p>
            <a:r>
              <a:rPr lang="de-DE" dirty="0" smtClean="0"/>
              <a:t>6. </a:t>
            </a:r>
            <a:r>
              <a:rPr lang="de-DE" dirty="0" err="1"/>
              <a:t>UseCase</a:t>
            </a:r>
            <a:r>
              <a:rPr lang="de-DE" dirty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2</a:t>
            </a:r>
            <a:endParaRPr lang="de-DE" dirty="0"/>
          </a:p>
          <a:p>
            <a:r>
              <a:rPr lang="de-DE" dirty="0" smtClean="0"/>
              <a:t>7. </a:t>
            </a:r>
            <a:r>
              <a:rPr lang="de-DE" dirty="0" err="1"/>
              <a:t>UseCase</a:t>
            </a:r>
            <a:r>
              <a:rPr lang="de-DE" dirty="0"/>
              <a:t>: </a:t>
            </a:r>
            <a:r>
              <a:rPr lang="de-DE" dirty="0" err="1" smtClean="0"/>
              <a:t>Extend</a:t>
            </a:r>
            <a:r>
              <a:rPr lang="de-DE" dirty="0" smtClean="0"/>
              <a:t> Wiki</a:t>
            </a:r>
            <a:endParaRPr lang="de-DE" dirty="0"/>
          </a:p>
          <a:p>
            <a:r>
              <a:rPr lang="de-DE" dirty="0" smtClean="0"/>
              <a:t>8. </a:t>
            </a:r>
            <a:r>
              <a:rPr lang="de-DE" dirty="0" err="1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Statistic</a:t>
            </a:r>
            <a:endParaRPr lang="de-DE" dirty="0"/>
          </a:p>
          <a:p>
            <a:r>
              <a:rPr lang="de-DE" dirty="0" smtClean="0"/>
              <a:t>9. </a:t>
            </a:r>
            <a:r>
              <a:rPr lang="de-DE" dirty="0" err="1"/>
              <a:t>UseCase</a:t>
            </a:r>
            <a:r>
              <a:rPr lang="de-DE" dirty="0" smtClean="0"/>
              <a:t>: </a:t>
            </a:r>
            <a:r>
              <a:rPr lang="de-DE" dirty="0" err="1" smtClean="0"/>
              <a:t>Extend</a:t>
            </a:r>
            <a:r>
              <a:rPr lang="de-DE" dirty="0" smtClean="0"/>
              <a:t> Settings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026" name="Picture 2" descr="C:\Users\mincekara\Desktop\2016-06-16 09_15_52-Overall Use Case Diagram.pdf - Adobe Acrobat Reader D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615" y="0"/>
            <a:ext cx="3482367" cy="63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NON-FUNCTIONAL REQUIREMENTS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Plattformunabhängigkeit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vollständig Offline lauffähig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Antwortzeiten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Startzeit: ~5 Sekunden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 Nach Start: ~0,5 </a:t>
            </a:r>
            <a:r>
              <a:rPr lang="de-DE" dirty="0" smtClean="0"/>
              <a:t>Sekunden</a:t>
            </a:r>
            <a:endParaRPr lang="de-DE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 smtClean="0"/>
              <a:t> Testabdeckung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Insgesamt &gt; 50%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</a:t>
            </a:r>
            <a:r>
              <a:rPr lang="de-DE" dirty="0" smtClean="0"/>
              <a:t>100 spielbare Figuren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5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bg1">
                    <a:lumMod val="50000"/>
                  </a:schemeClr>
                </a:solidFill>
              </a:rPr>
              <a:t>PROJECT MANAGEMENT</a:t>
            </a:r>
            <a:endParaRPr lang="de-DE" sz="48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RUP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 smtClean="0">
              <a:hlinkClick r:id="rId3"/>
            </a:endParaRPr>
          </a:p>
          <a:p>
            <a:endParaRPr lang="de-DE" sz="1900" dirty="0">
              <a:hlinkClick r:id="rId3"/>
            </a:endParaRPr>
          </a:p>
          <a:p>
            <a:endParaRPr lang="de-DE" sz="1900" dirty="0">
              <a:hlinkClick r:id="rId3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713" y="2194641"/>
            <a:ext cx="4715533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456</Words>
  <Application>Microsoft Office PowerPoint</Application>
  <PresentationFormat>Benutzerdefiniert</PresentationFormat>
  <Paragraphs>230</Paragraphs>
  <Slides>30</Slides>
  <Notes>23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Rückblick</vt:lpstr>
      <vt:lpstr>PowerPoint-Präsentation</vt:lpstr>
      <vt:lpstr>AGENDA</vt:lpstr>
      <vt:lpstr>WER IST NAPPYDEVELOPMENT?</vt:lpstr>
      <vt:lpstr>VISION &amp; SCOPE</vt:lpstr>
      <vt:lpstr>Software Requirements Specification</vt:lpstr>
      <vt:lpstr>USECASE DIAGRAM &amp; USECASE‘S</vt:lpstr>
      <vt:lpstr>NON-FUNCTIONAL REQUIREMENTS</vt:lpstr>
      <vt:lpstr>PROJECT MANAGEMENT</vt:lpstr>
      <vt:lpstr>RUP</vt:lpstr>
      <vt:lpstr>GANTT-CHART</vt:lpstr>
      <vt:lpstr>FUNCTION POINTS</vt:lpstr>
      <vt:lpstr>SCRUM</vt:lpstr>
      <vt:lpstr>JIRA</vt:lpstr>
      <vt:lpstr>BURNDOWN-DIAGRAMM</vt:lpstr>
      <vt:lpstr>QUALTIY ASSURANCE</vt:lpstr>
      <vt:lpstr>ENVIRONMENT, INTEGRATION AND AUTOMATION</vt:lpstr>
      <vt:lpstr>RISKMANAGEMENT</vt:lpstr>
      <vt:lpstr>TESTING</vt:lpstr>
      <vt:lpstr>METRICS</vt:lpstr>
      <vt:lpstr>TECHNICAL ABILITY</vt:lpstr>
      <vt:lpstr>ARCHITECTURE</vt:lpstr>
      <vt:lpstr>CLASS DIAGRAM</vt:lpstr>
      <vt:lpstr>PATTERNS</vt:lpstr>
      <vt:lpstr>DATABASE  ARCHITEKTUR</vt:lpstr>
      <vt:lpstr>DEMO – ENJOY </vt:lpstr>
      <vt:lpstr>AUSBLICK?</vt:lpstr>
      <vt:lpstr>PowerPoint-Präsentation</vt:lpstr>
      <vt:lpstr>PowerPoint-Präsentation</vt:lpstr>
      <vt:lpstr>LINKS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Ali Incekara</cp:lastModifiedBy>
  <cp:revision>160</cp:revision>
  <dcterms:created xsi:type="dcterms:W3CDTF">2015-12-07T14:29:35Z</dcterms:created>
  <dcterms:modified xsi:type="dcterms:W3CDTF">2016-06-16T07:17:28Z</dcterms:modified>
</cp:coreProperties>
</file>