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80" r:id="rId4"/>
    <p:sldId id="258" r:id="rId5"/>
    <p:sldId id="261" r:id="rId6"/>
    <p:sldId id="259" r:id="rId7"/>
    <p:sldId id="281" r:id="rId8"/>
    <p:sldId id="262" r:id="rId9"/>
    <p:sldId id="274" r:id="rId10"/>
    <p:sldId id="279" r:id="rId11"/>
    <p:sldId id="271" r:id="rId12"/>
    <p:sldId id="275" r:id="rId13"/>
    <p:sldId id="285" r:id="rId14"/>
    <p:sldId id="276" r:id="rId15"/>
    <p:sldId id="264" r:id="rId16"/>
    <p:sldId id="263" r:id="rId17"/>
    <p:sldId id="283" r:id="rId18"/>
    <p:sldId id="287" r:id="rId19"/>
    <p:sldId id="272" r:id="rId20"/>
    <p:sldId id="284" r:id="rId21"/>
    <p:sldId id="286" r:id="rId22"/>
    <p:sldId id="268" r:id="rId23"/>
    <p:sldId id="269" r:id="rId24"/>
    <p:sldId id="277" r:id="rId25"/>
    <p:sldId id="282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uales%20Studium\01%20Theorie\4.%20Semester\03%20Software%20Engineering\docs\usecases\Usecase%20doc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uales%20Studium\01%20Theorie\4.%20Semester\03%20Software%20Engineering\docs\usecases\Usecase%20do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Tabelle1!$I$2</c:f>
              <c:strCache>
                <c:ptCount val="1"/>
                <c:pt idx="0">
                  <c:v>FP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solidFill>
                  <a:srgbClr val="FF000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185-4C1A-B1A4-BC1C676DBECF}"/>
              </c:ext>
            </c:extLst>
          </c:dPt>
          <c:dPt>
            <c:idx val="1"/>
            <c:marker>
              <c:spPr>
                <a:solidFill>
                  <a:srgbClr val="92D05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185-4C1A-B1A4-BC1C676DBECF}"/>
              </c:ext>
            </c:extLst>
          </c:dPt>
          <c:dPt>
            <c:idx val="2"/>
            <c:marker>
              <c:spPr>
                <a:solidFill>
                  <a:srgbClr val="FFFF0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185-4C1A-B1A4-BC1C676DBECF}"/>
              </c:ext>
            </c:extLst>
          </c:dPt>
          <c:trendline>
            <c:trendlineType val="log"/>
            <c:dispRSqr val="0"/>
            <c:dispEq val="0"/>
          </c:trendline>
          <c:xVal>
            <c:numRef>
              <c:f>Tabelle1!$H$3:$H$7</c:f>
              <c:numCache>
                <c:formatCode>0.00</c:formatCode>
                <c:ptCount val="5"/>
                <c:pt idx="0">
                  <c:v>35</c:v>
                </c:pt>
                <c:pt idx="1">
                  <c:v>30.5</c:v>
                </c:pt>
                <c:pt idx="2">
                  <c:v>14</c:v>
                </c:pt>
                <c:pt idx="3">
                  <c:v>13</c:v>
                </c:pt>
                <c:pt idx="4">
                  <c:v>10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4E-462E-B6C5-08C4C156CB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906624"/>
        <c:axId val="118097792"/>
      </c:scatterChart>
      <c:valAx>
        <c:axId val="96906624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Total time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118097792"/>
        <c:crosses val="autoZero"/>
        <c:crossBetween val="midCat"/>
      </c:valAx>
      <c:valAx>
        <c:axId val="118097792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FP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9690662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Tabelle1!$G$2</c:f>
              <c:strCache>
                <c:ptCount val="1"/>
                <c:pt idx="0">
                  <c:v>Testing</c:v>
                </c:pt>
              </c:strCache>
            </c:strRef>
          </c:tx>
          <c:spPr>
            <a:ln w="28575">
              <a:noFill/>
            </a:ln>
          </c:spPr>
          <c:xVal>
            <c:numRef>
              <c:f>Tabelle1!$G$3:$G$7</c:f>
              <c:numCache>
                <c:formatCode>0.00</c:formatCode>
                <c:ptCount val="5"/>
                <c:pt idx="0">
                  <c:v>8</c:v>
                </c:pt>
                <c:pt idx="1">
                  <c:v>4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13-4CCA-937B-BFE2918FD451}"/>
            </c:ext>
          </c:extLst>
        </c:ser>
        <c:ser>
          <c:idx val="2"/>
          <c:order val="1"/>
          <c:tx>
            <c:strRef>
              <c:f>Tabelle1!$F$2</c:f>
              <c:strCache>
                <c:ptCount val="1"/>
                <c:pt idx="0">
                  <c:v>Coding</c:v>
                </c:pt>
              </c:strCache>
            </c:strRef>
          </c:tx>
          <c:spPr>
            <a:ln w="28575">
              <a:noFill/>
            </a:ln>
          </c:spPr>
          <c:xVal>
            <c:numRef>
              <c:f>Tabelle1!$F$3:$F$7</c:f>
              <c:numCache>
                <c:formatCode>0.00</c:formatCode>
                <c:ptCount val="5"/>
                <c:pt idx="0">
                  <c:v>23</c:v>
                </c:pt>
                <c:pt idx="1">
                  <c:v>9</c:v>
                </c:pt>
                <c:pt idx="2">
                  <c:v>10</c:v>
                </c:pt>
                <c:pt idx="3">
                  <c:v>6</c:v>
                </c:pt>
                <c:pt idx="4">
                  <c:v>4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913-4CCA-937B-BFE2918FD451}"/>
            </c:ext>
          </c:extLst>
        </c:ser>
        <c:ser>
          <c:idx val="3"/>
          <c:order val="2"/>
          <c:tx>
            <c:strRef>
              <c:f>Tabelle1!$E$2</c:f>
              <c:strCache>
                <c:ptCount val="1"/>
                <c:pt idx="0">
                  <c:v>Documentation</c:v>
                </c:pt>
              </c:strCache>
            </c:strRef>
          </c:tx>
          <c:spPr>
            <a:ln w="28575">
              <a:noFill/>
            </a:ln>
          </c:spPr>
          <c:xVal>
            <c:numRef>
              <c:f>Tabelle1!$E$3:$E$7</c:f>
              <c:numCache>
                <c:formatCode>0.00</c:formatCode>
                <c:ptCount val="5"/>
                <c:pt idx="0">
                  <c:v>4</c:v>
                </c:pt>
                <c:pt idx="1">
                  <c:v>17.5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913-4CCA-937B-BFE2918FD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959936"/>
        <c:axId val="119962240"/>
      </c:scatterChart>
      <c:valAx>
        <c:axId val="119959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TIme</a:t>
                </a:r>
              </a:p>
            </c:rich>
          </c:tx>
          <c:overlay val="0"/>
        </c:title>
        <c:numFmt formatCode="0.00" sourceLinked="1"/>
        <c:majorTickMark val="none"/>
        <c:minorTickMark val="none"/>
        <c:tickLblPos val="nextTo"/>
        <c:crossAx val="119962240"/>
        <c:crosses val="autoZero"/>
        <c:crossBetween val="midCat"/>
      </c:valAx>
      <c:valAx>
        <c:axId val="1199622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FP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19959936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DE52-51EE-48D6-A3E1-906697FA33DC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B096-980F-4B1D-B616-BA01D9772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9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979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05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622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350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041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5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199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10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21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05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59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6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20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7F28-3C18-4912-BB88-C12E8A59C161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6F6A-7B7A-43DC-82F3-7E01290D98B1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C49F-B693-49DD-9D20-5804A0A01324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21D-6ED8-4B94-81EB-4100FF3C215B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9442-0934-434D-8753-E55E764C75F3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DEC8-56A5-43F5-8742-9FAB8B197B4A}" type="datetime1">
              <a:rPr lang="de-DE" smtClean="0"/>
              <a:t>14.06.2016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729-14FF-4DFE-8E5D-F146DFC23072}" type="datetime1">
              <a:rPr lang="de-DE" smtClean="0"/>
              <a:t>14.06.2016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951-8B92-46E0-B36C-BC3C6465B317}" type="datetime1">
              <a:rPr lang="de-DE" smtClean="0"/>
              <a:t>14.06.2016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BF04-17EE-4D30-A5DC-657F7DF8B438}" type="datetime1">
              <a:rPr lang="de-DE" smtClean="0"/>
              <a:t>14.06.2016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9FFCB6-E004-4439-ADE7-E2718A613C86}" type="datetime1">
              <a:rPr lang="de-DE" smtClean="0"/>
              <a:t>14.06.2016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63FF-7A44-41B8-A110-DC70BD1ED6BE}" type="datetime1">
              <a:rPr lang="de-DE" smtClean="0"/>
              <a:t>14.06.2016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70F427-6CB4-49FD-9158-EBC15CECCBF6}" type="datetime1">
              <a:rPr lang="de-DE" smtClean="0"/>
              <a:t>14.06.2016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93.196.7.27:8080/secure/RapidBoard.jspa?rapidView=8&amp;projectKey=NAP&amp;view=planning.nodetai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Nappy-the-ingenious/raw/master/jar/nappy-the-ingenious-1.0.0.ja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" TargetMode="External"/><Relationship Id="rId2" Type="http://schemas.openxmlformats.org/officeDocument/2006/relationships/hyperlink" Target="https://github.com/nappydevelopment/Nappy-the-ingenio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ppydevelopment/docs/blob/master/pdfs/Software%20Requirements%20Specification.pdf" TargetMode="External"/><Relationship Id="rId5" Type="http://schemas.openxmlformats.org/officeDocument/2006/relationships/hyperlink" Target="https://github.com/nappydevelopment/docs/blob/master/pdfs/SE_GanttChart_UntilMidterm.pdf" TargetMode="External"/><Relationship Id="rId4" Type="http://schemas.openxmlformats.org/officeDocument/2006/relationships/hyperlink" Target="https://nappydevelopment.wordpress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blob/master/pdfs/SE_GanttChart_UntilMidterm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109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appydevelopment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on Manuel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Bothner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, Marc Mahler, </a:t>
            </a:r>
          </a:p>
          <a:p>
            <a:pPr algn="ctr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Marvin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Zerulla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und Mehmet Ali Incekara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1578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FUNCTION POINTS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10</a:t>
            </a:fld>
            <a:endParaRPr lang="de-DE"/>
          </a:p>
        </p:txBody>
      </p:sp>
      <p:pic>
        <p:nvPicPr>
          <p:cNvPr id="3074" name="Picture 2" descr="C:\Users\mincekara\Desktop\2016-06-14 17_39_43-Microsoft Excel - Usecase doc.xls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" y="2569046"/>
            <a:ext cx="6986847" cy="204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510498"/>
              </p:ext>
            </p:extLst>
          </p:nvPr>
        </p:nvGraphicFramePr>
        <p:xfrm>
          <a:off x="6965016" y="1999019"/>
          <a:ext cx="5226984" cy="363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338246"/>
              </p:ext>
            </p:extLst>
          </p:nvPr>
        </p:nvGraphicFramePr>
        <p:xfrm>
          <a:off x="6936440" y="1996547"/>
          <a:ext cx="5255560" cy="3192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8363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JIRA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553324"/>
            <a:ext cx="10058400" cy="4023360"/>
          </a:xfrm>
        </p:spPr>
        <p:txBody>
          <a:bodyPr/>
          <a:lstStyle/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r>
              <a:rPr lang="de-DE" sz="1800" dirty="0" smtClean="0">
                <a:hlinkClick r:id="rId3"/>
              </a:rPr>
              <a:t>http</a:t>
            </a:r>
            <a:r>
              <a:rPr lang="de-DE" sz="1800" dirty="0">
                <a:hlinkClick r:id="rId3"/>
              </a:rPr>
              <a:t>://</a:t>
            </a:r>
            <a:r>
              <a:rPr lang="de-DE" sz="1800" dirty="0" smtClean="0">
                <a:hlinkClick r:id="rId3"/>
              </a:rPr>
              <a:t>193.196.7.27:8080/secure/RapidBoard.jspa?rapidView=8&amp;projectKey=NAP&amp;view=planning.nodetail</a:t>
            </a:r>
            <a:endParaRPr lang="de-DE" sz="1800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11</a:t>
            </a:fld>
            <a:endParaRPr lang="de-DE" dirty="0"/>
          </a:p>
        </p:txBody>
      </p:sp>
      <p:pic>
        <p:nvPicPr>
          <p:cNvPr id="2050" name="Picture 2" descr="https://jira.atlassian.com/images/atlassian-jira-logo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140" y="1964417"/>
            <a:ext cx="2235720" cy="87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cekara\Desktop\2015-12-09 12_56_23-Nappy, the ingenious - Agile Board - JIR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9" y="3000750"/>
            <a:ext cx="11275662" cy="283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BURNDOWN-DIAGRAMM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12</a:t>
            </a:fld>
            <a:endParaRPr lang="de-DE" dirty="0"/>
          </a:p>
        </p:txBody>
      </p:sp>
      <p:pic>
        <p:nvPicPr>
          <p:cNvPr id="3" name="Picture 2" descr="C:\Duales Studium\01 Theorie\4. Semester\03 Software Engineering\docs\jira\1er Spr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1833788"/>
            <a:ext cx="11751460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uales Studium\01 Theorie\4. Semester\03 Software Engineering\docs\jira\2ter Spr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2367202"/>
            <a:ext cx="11682671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uales Studium\01 Theorie\4. Semester\03 Software Engineering\docs\jira\3ter Spri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2889731"/>
            <a:ext cx="11807374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5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RISKMANAGEMENT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13</a:t>
            </a:fld>
            <a:endParaRPr lang="de-DE"/>
          </a:p>
        </p:txBody>
      </p:sp>
      <p:pic>
        <p:nvPicPr>
          <p:cNvPr id="4098" name="Picture 2" descr="C:\Users\mincekara\Desktop\2016-06-14 17_45_01-Microsoft Excel - Riskmanagement.xls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98" y="1964704"/>
            <a:ext cx="9975424" cy="297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8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 &amp; 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14</a:t>
            </a:fld>
            <a:endParaRPr lang="de-DE" dirty="0"/>
          </a:p>
        </p:txBody>
      </p:sp>
      <p:pic>
        <p:nvPicPr>
          <p:cNvPr id="6146" name="Picture 2" descr="C:\Duales Studium\01 Theorie\4. Semester\03 Software Engineering\docs\presentation\Final\architekt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78" y="2190748"/>
            <a:ext cx="6968100" cy="341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 &amp; 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15</a:t>
            </a:fld>
            <a:endParaRPr lang="de-DE" dirty="0"/>
          </a:p>
        </p:txBody>
      </p:sp>
      <p:pic>
        <p:nvPicPr>
          <p:cNvPr id="5123" name="Picture 3" descr="C:\Duales Studium\01 Theorie\4. Semester\03 Software Engineering\docs\presentation\Final\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394" y="22302"/>
            <a:ext cx="5914606" cy="62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260088" y="1996070"/>
            <a:ext cx="4917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Java FX</a:t>
            </a:r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de-DE" dirty="0" smtClean="0"/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Jede Stage hat ihr eigenes MVC-Konzept</a:t>
            </a:r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Abgeschlossenheit</a:t>
            </a:r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Austauschbar und feste Schnittstellen zur Logik</a:t>
            </a:r>
          </a:p>
        </p:txBody>
      </p:sp>
    </p:spTree>
    <p:extLst>
      <p:ext uri="{BB962C8B-B14F-4D97-AF65-F5344CB8AC3E}">
        <p14:creationId xmlns:p14="http://schemas.microsoft.com/office/powerpoint/2010/main" val="37175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DATABASE 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H2 </a:t>
            </a:r>
            <a:r>
              <a:rPr lang="de-DE" dirty="0" err="1" smtClean="0"/>
              <a:t>embedded</a:t>
            </a:r>
            <a:r>
              <a:rPr lang="de-DE" dirty="0"/>
              <a:t> </a:t>
            </a:r>
            <a:r>
              <a:rPr lang="de-DE" dirty="0" smtClean="0"/>
              <a:t>&amp; </a:t>
            </a:r>
            <a:br>
              <a:rPr lang="de-DE" dirty="0" smtClean="0"/>
            </a:br>
            <a:r>
              <a:rPr lang="de-DE" dirty="0" smtClean="0"/>
              <a:t>  in-</a:t>
            </a:r>
            <a:r>
              <a:rPr lang="de-DE" dirty="0" err="1" smtClean="0"/>
              <a:t>momory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Stern-Schema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16</a:t>
            </a:fld>
            <a:endParaRPr lang="de-DE" dirty="0"/>
          </a:p>
        </p:txBody>
      </p:sp>
      <p:pic>
        <p:nvPicPr>
          <p:cNvPr id="1026" name="Picture 2" descr="C:\Duales Studium\01 Theorie\4. Semester\03 Software Engineering\docs\presentation\Final\Database 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465" y="130630"/>
            <a:ext cx="6309466" cy="61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TESTING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SikuliX</a:t>
            </a:r>
            <a:r>
              <a:rPr lang="de-DE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JUnit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TestFX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Installation Tests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17</a:t>
            </a:fld>
            <a:endParaRPr lang="de-DE" dirty="0"/>
          </a:p>
        </p:txBody>
      </p:sp>
      <p:pic>
        <p:nvPicPr>
          <p:cNvPr id="7" name="Picture 2" descr="C:\Users\mincekara\Desktop\2015-12-08 15_13_03-1 UseCase_Gamemode 1.docx - Microsoft W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680" y="568711"/>
            <a:ext cx="4652573" cy="427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Duales Studium\01 Theorie\4. Semester\03 Software Engineering\docs\presentation\Final\2016-06-14 13_38_18-nappydevelopment_Nappy-the-ingenious_ This is our project for softwareengineer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44" y="4972747"/>
            <a:ext cx="50673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DEPLOYMENT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49" y="3951727"/>
            <a:ext cx="5281470" cy="1752099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18</a:t>
            </a:fld>
            <a:endParaRPr lang="de-DE" dirty="0"/>
          </a:p>
        </p:txBody>
      </p:sp>
      <p:pic>
        <p:nvPicPr>
          <p:cNvPr id="8" name="Picture 3" descr="C:\Duales Studium\01 Theorie\4. Semester\03 Software Engineering\docs\class diagram\deployment 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15" y="1929426"/>
            <a:ext cx="5660286" cy="404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3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ALGORITHMUS GAMEMODE 1 + 2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19</a:t>
            </a:fld>
            <a:endParaRPr lang="de-DE" dirty="0"/>
          </a:p>
        </p:txBody>
      </p:sp>
      <p:pic>
        <p:nvPicPr>
          <p:cNvPr id="1026" name="Picture 2" descr="C:\Users\mincekara\Desktop\2015-12-09 08_07_49-Questions.pdf - Foxit R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18" y="1811790"/>
            <a:ext cx="9021763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Wer ist </a:t>
            </a:r>
            <a:r>
              <a:rPr lang="de-DE" dirty="0" err="1" smtClean="0"/>
              <a:t>nappydevelopment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Vision &amp; </a:t>
            </a:r>
            <a:r>
              <a:rPr lang="de-DE" dirty="0" err="1" smtClean="0"/>
              <a:t>Scope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RUP &amp; </a:t>
            </a:r>
            <a:r>
              <a:rPr lang="de-DE" dirty="0" err="1" smtClean="0"/>
              <a:t>long</a:t>
            </a:r>
            <a:r>
              <a:rPr lang="de-DE" dirty="0" smtClean="0"/>
              <a:t>-term </a:t>
            </a:r>
            <a:r>
              <a:rPr lang="de-DE" dirty="0" err="1" smtClean="0"/>
              <a:t>planning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JIRA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Riskmanagement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de-DE" dirty="0" smtClean="0"/>
              <a:t>Class Diagramm &amp; Architektur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dirty="0" err="1" smtClean="0"/>
              <a:t>Testing</a:t>
            </a:r>
            <a:endParaRPr lang="de-DE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de-DE" dirty="0" smtClean="0"/>
              <a:t>Algorithmus 1 + 2</a:t>
            </a:r>
            <a:endParaRPr lang="de-DE" dirty="0"/>
          </a:p>
          <a:p>
            <a:pPr marL="457200" indent="-457200">
              <a:buFont typeface="+mj-lt"/>
              <a:buAutoNum type="arabicPeriod" startAt="7"/>
            </a:pPr>
            <a:r>
              <a:rPr lang="de-DE" dirty="0" smtClean="0"/>
              <a:t>Software Patterns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dirty="0" err="1" smtClean="0"/>
              <a:t>Metrics</a:t>
            </a:r>
            <a:endParaRPr lang="de-DE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de-DE" dirty="0" smtClean="0"/>
              <a:t>Demo</a:t>
            </a:r>
          </a:p>
          <a:p>
            <a:pPr marL="457200" indent="-457200">
              <a:buFont typeface="+mj-lt"/>
              <a:buAutoNum type="arabicPeriod" startAt="7"/>
            </a:pPr>
            <a:endParaRPr lang="de-DE" dirty="0" smtClean="0"/>
          </a:p>
          <a:p>
            <a:pPr marL="457200" indent="-457200">
              <a:buFont typeface="+mj-lt"/>
              <a:buAutoNum type="arabicPeriod" startAt="7"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SOFTWARE 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State Pattern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20</a:t>
            </a:fld>
            <a:endParaRPr lang="de-DE"/>
          </a:p>
        </p:txBody>
      </p:sp>
      <p:pic>
        <p:nvPicPr>
          <p:cNvPr id="6" name="Grafik 5" descr="after_patter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416" y="11151"/>
            <a:ext cx="5969502" cy="6298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METRICS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DEMO – ENJOY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85695"/>
          </a:xfrm>
        </p:spPr>
        <p:txBody>
          <a:bodyPr>
            <a:normAutofit fontScale="92500" lnSpcReduction="10000"/>
          </a:bodyPr>
          <a:lstStyle/>
          <a:p>
            <a:endParaRPr lang="de-DE" sz="1500" dirty="0" smtClean="0"/>
          </a:p>
          <a:p>
            <a:endParaRPr lang="de-DE" sz="1500" dirty="0"/>
          </a:p>
          <a:p>
            <a:endParaRPr lang="de-DE" sz="1500" dirty="0" smtClean="0"/>
          </a:p>
          <a:p>
            <a:endParaRPr lang="de-DE" sz="1500" dirty="0"/>
          </a:p>
          <a:p>
            <a:endParaRPr lang="de-DE" sz="1500" dirty="0" smtClean="0"/>
          </a:p>
          <a:p>
            <a:endParaRPr lang="de-DE" sz="1500" dirty="0"/>
          </a:p>
          <a:p>
            <a:endParaRPr lang="de-DE" sz="1500" dirty="0" smtClean="0"/>
          </a:p>
          <a:p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r>
              <a:rPr lang="de-DE" sz="1500" dirty="0" err="1" smtClean="0"/>
              <a:t>Executable</a:t>
            </a:r>
            <a:r>
              <a:rPr lang="de-DE" sz="1500" dirty="0" smtClean="0"/>
              <a:t> </a:t>
            </a:r>
            <a:r>
              <a:rPr lang="de-DE" sz="1500" dirty="0" err="1" smtClean="0"/>
              <a:t>Jar</a:t>
            </a:r>
            <a:r>
              <a:rPr lang="de-DE" sz="1500" dirty="0"/>
              <a:t>: </a:t>
            </a:r>
            <a:r>
              <a:rPr lang="de-DE" sz="1500" dirty="0">
                <a:hlinkClick r:id="rId3"/>
              </a:rPr>
              <a:t>https://</a:t>
            </a:r>
            <a:r>
              <a:rPr lang="de-DE" sz="1500" dirty="0" smtClean="0">
                <a:hlinkClick r:id="rId3"/>
              </a:rPr>
              <a:t>github.com/nappydevelopment/Nappy-the-ingenious/raw/master/jar/nappy-the-ingenious-1.0.0.jar</a:t>
            </a:r>
            <a:r>
              <a:rPr lang="de-DE" sz="1500" dirty="0" smtClean="0"/>
              <a:t> 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LINKS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dirty="0"/>
              <a:t> – Code: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github.com/nappydevelopment/Nappy-the-ingenious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GitHub</a:t>
            </a:r>
            <a:r>
              <a:rPr lang="de-DE" dirty="0"/>
              <a:t> – Doku: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</a:t>
            </a:r>
            <a:endParaRPr lang="de-DE" dirty="0" smtClean="0"/>
          </a:p>
          <a:p>
            <a:r>
              <a:rPr lang="de-DE" dirty="0"/>
              <a:t>Blog: </a:t>
            </a:r>
            <a:r>
              <a:rPr lang="de-DE" dirty="0">
                <a:hlinkClick r:id="rId4"/>
              </a:rPr>
              <a:t>https://nappydevelopment.wordpress.com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</a:p>
          <a:p>
            <a:r>
              <a:rPr lang="de-DE" dirty="0" smtClean="0"/>
              <a:t>Gantt-Chart: </a:t>
            </a:r>
            <a:r>
              <a:rPr lang="de-DE" dirty="0">
                <a:hlinkClick r:id="rId5"/>
              </a:rPr>
              <a:t>https://github.com/nappydevelopment/docs/blob/master/pdfs/SE_GanttChart_UntilMidterm.pdf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/>
              <a:t>SRS: </a:t>
            </a:r>
            <a:r>
              <a:rPr lang="de-DE" dirty="0" smtClean="0">
                <a:hlinkClick r:id="rId6"/>
              </a:rPr>
              <a:t>https</a:t>
            </a:r>
            <a:r>
              <a:rPr lang="de-DE" dirty="0">
                <a:hlinkClick r:id="rId6"/>
              </a:rPr>
              <a:t>://</a:t>
            </a:r>
            <a:r>
              <a:rPr lang="de-DE" dirty="0" smtClean="0">
                <a:hlinkClick r:id="rId6"/>
              </a:rPr>
              <a:t>github.com/nappydevelopment/docs/blob/master/pdfs/Software%20Requirements%20Specification.pdf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8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uales Studium\01 Theorie\4. Semester\03 Software Engineering\docs\logos\napp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54" y="301604"/>
            <a:ext cx="4876800" cy="574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3918855" y="1443715"/>
            <a:ext cx="1131888" cy="374650"/>
          </a:xfrm>
        </p:spPr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8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25</a:t>
            </a:fld>
            <a:endParaRPr lang="de-DE"/>
          </a:p>
        </p:txBody>
      </p:sp>
      <p:pic>
        <p:nvPicPr>
          <p:cNvPr id="1026" name="Picture 2" descr="C:\Duales Studium\01 Theorie\4. Semester\03 Software Engineering\docs\logos\nap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-33692"/>
            <a:ext cx="4550229" cy="613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2"/>
          <p:cNvSpPr txBox="1">
            <a:spLocks/>
          </p:cNvSpPr>
          <p:nvPr/>
        </p:nvSpPr>
        <p:spPr>
          <a:xfrm>
            <a:off x="5072743" y="4506687"/>
            <a:ext cx="1817913" cy="126274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</a:rPr>
              <a:t>Vielen Dank für </a:t>
            </a:r>
          </a:p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</a:rPr>
              <a:t>eure </a:t>
            </a:r>
          </a:p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4775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WER IST NAPPYDEVELOPMENT?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072904"/>
              </p:ext>
            </p:extLst>
          </p:nvPr>
        </p:nvGraphicFramePr>
        <p:xfrm>
          <a:off x="1284514" y="2079175"/>
          <a:ext cx="9829800" cy="391885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91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8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effectLst/>
                        </a:rPr>
                        <a:t>Discipline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Team </a:t>
                      </a:r>
                      <a:r>
                        <a:rPr lang="de-DE" sz="1800" dirty="0" err="1">
                          <a:effectLst/>
                        </a:rPr>
                        <a:t>member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Business Modeling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Marc</a:t>
                      </a:r>
                      <a:r>
                        <a:rPr lang="de-DE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Mahler </a:t>
                      </a:r>
                      <a:r>
                        <a:rPr lang="de-DE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and</a:t>
                      </a:r>
                      <a:r>
                        <a:rPr lang="de-DE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Manuel Bothner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>
                          <a:effectLst/>
                        </a:rPr>
                        <a:t>Requirements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</a:rPr>
                        <a:t>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Analysis </a:t>
                      </a:r>
                      <a:r>
                        <a:rPr lang="de-DE" sz="1200" dirty="0" err="1">
                          <a:effectLst/>
                        </a:rPr>
                        <a:t>and</a:t>
                      </a:r>
                      <a:r>
                        <a:rPr lang="de-DE" sz="1200" dirty="0">
                          <a:effectLst/>
                        </a:rPr>
                        <a:t> Design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Marvin Zerulla and Manuel Bothner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Implementation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 smtClean="0">
                          <a:effectLst/>
                          <a:latin typeface="+mn-lt"/>
                        </a:rPr>
                        <a:t>nappydevelopment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Test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nappydevelopment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Deployment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Marvin Zerulla </a:t>
                      </a:r>
                      <a:r>
                        <a:rPr lang="de-DE" sz="1200" dirty="0" err="1">
                          <a:effectLst/>
                          <a:latin typeface="+mn-lt"/>
                        </a:rPr>
                        <a:t>and</a:t>
                      </a:r>
                      <a:r>
                        <a:rPr lang="de-DE" sz="1200" dirty="0">
                          <a:effectLst/>
                          <a:latin typeface="+mn-lt"/>
                        </a:rPr>
                        <a:t> 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Project Management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Environment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Marc </a:t>
                      </a:r>
                      <a:r>
                        <a:rPr lang="de-DE" sz="1200" dirty="0" smtClean="0">
                          <a:effectLst/>
                          <a:latin typeface="+mn-lt"/>
                        </a:rPr>
                        <a:t>Mahler </a:t>
                      </a:r>
                      <a:r>
                        <a:rPr lang="de-DE" sz="1200" dirty="0" err="1" smtClean="0">
                          <a:effectLst/>
                          <a:latin typeface="+mn-lt"/>
                        </a:rPr>
                        <a:t>and</a:t>
                      </a:r>
                      <a:r>
                        <a:rPr lang="de-DE" sz="1200" dirty="0" smtClean="0">
                          <a:effectLst/>
                          <a:latin typeface="+mn-lt"/>
                        </a:rPr>
                        <a:t> Manuel Bothner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Configuration and Change Managment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+mn-lt"/>
                        </a:rPr>
                        <a:t>Marvin</a:t>
                      </a:r>
                      <a:r>
                        <a:rPr lang="de-DE" sz="1200" baseline="0" dirty="0" smtClean="0">
                          <a:effectLst/>
                          <a:latin typeface="+mn-lt"/>
                        </a:rPr>
                        <a:t> Zerulla </a:t>
                      </a:r>
                      <a:r>
                        <a:rPr lang="de-DE" sz="1200" baseline="0" dirty="0" err="1" smtClean="0">
                          <a:effectLst/>
                          <a:latin typeface="+mn-lt"/>
                        </a:rPr>
                        <a:t>and</a:t>
                      </a:r>
                      <a:r>
                        <a:rPr lang="de-DE" sz="1200" baseline="0" dirty="0" smtClean="0">
                          <a:effectLst/>
                          <a:latin typeface="+mn-lt"/>
                        </a:rPr>
                        <a:t> 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VISION &amp; SCOPE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507105" y="2098455"/>
            <a:ext cx="5177790" cy="37537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45" y="3800607"/>
            <a:ext cx="1208299" cy="11201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714" y="2027184"/>
            <a:ext cx="1158240" cy="10820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645" y="5194864"/>
            <a:ext cx="2125327" cy="113166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32" y="4081356"/>
            <a:ext cx="1531074" cy="111350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99" y="2503063"/>
            <a:ext cx="2595088" cy="259508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56" y="2147434"/>
            <a:ext cx="1205543" cy="9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2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Software </a:t>
            </a:r>
            <a:r>
              <a:rPr lang="de-DE" sz="4800" dirty="0" err="1" smtClean="0">
                <a:solidFill>
                  <a:schemeClr val="bg1">
                    <a:lumMod val="50000"/>
                  </a:schemeClr>
                </a:solidFill>
              </a:rPr>
              <a:t>Requirements</a:t>
            </a:r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4800" dirty="0" err="1" smtClean="0">
                <a:solidFill>
                  <a:schemeClr val="bg1">
                    <a:lumMod val="50000"/>
                  </a:schemeClr>
                </a:solidFill>
              </a:rPr>
              <a:t>Specification</a:t>
            </a:r>
            <a:endParaRPr lang="de-DE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DIAGRAM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&amp; USECASE‘S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7352"/>
          </a:xfrm>
        </p:spPr>
        <p:txBody>
          <a:bodyPr>
            <a:normAutofit/>
          </a:bodyPr>
          <a:lstStyle/>
          <a:p>
            <a:r>
              <a:rPr lang="de-DE" dirty="0" smtClean="0"/>
              <a:t>1. </a:t>
            </a:r>
            <a:r>
              <a:rPr lang="de-DE" dirty="0" err="1" smtClean="0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</a:p>
          <a:p>
            <a:r>
              <a:rPr lang="de-DE" dirty="0" smtClean="0"/>
              <a:t>2. </a:t>
            </a:r>
            <a:r>
              <a:rPr lang="de-DE" dirty="0" err="1" smtClean="0"/>
              <a:t>UseCase</a:t>
            </a:r>
            <a:r>
              <a:rPr lang="de-DE" dirty="0" smtClean="0"/>
              <a:t>: View Wiki</a:t>
            </a:r>
            <a:endParaRPr lang="de-DE" dirty="0"/>
          </a:p>
          <a:p>
            <a:r>
              <a:rPr lang="de-DE" dirty="0" smtClean="0"/>
              <a:t>3. </a:t>
            </a:r>
            <a:r>
              <a:rPr lang="de-DE" dirty="0" err="1" smtClean="0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Instruction</a:t>
            </a:r>
            <a:endParaRPr lang="de-DE" dirty="0"/>
          </a:p>
          <a:p>
            <a:r>
              <a:rPr lang="de-DE" dirty="0" smtClean="0"/>
              <a:t>4. </a:t>
            </a:r>
            <a:r>
              <a:rPr lang="de-DE" dirty="0" err="1" smtClean="0"/>
              <a:t>UseCase</a:t>
            </a:r>
            <a:r>
              <a:rPr lang="de-DE" dirty="0" smtClean="0"/>
              <a:t>: Change Settings</a:t>
            </a:r>
            <a:endParaRPr lang="de-DE" dirty="0"/>
          </a:p>
          <a:p>
            <a:r>
              <a:rPr lang="de-DE" dirty="0" smtClean="0"/>
              <a:t>5. </a:t>
            </a:r>
            <a:r>
              <a:rPr lang="de-DE" dirty="0" err="1" smtClean="0"/>
              <a:t>UseCase</a:t>
            </a:r>
            <a:r>
              <a:rPr lang="de-DE" dirty="0" smtClean="0"/>
              <a:t>: View Info</a:t>
            </a:r>
          </a:p>
          <a:p>
            <a:r>
              <a:rPr lang="de-DE" dirty="0" smtClean="0"/>
              <a:t>6. </a:t>
            </a:r>
            <a:r>
              <a:rPr lang="de-DE" dirty="0" err="1"/>
              <a:t>UseCase</a:t>
            </a:r>
            <a:r>
              <a:rPr lang="de-DE" dirty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2</a:t>
            </a:r>
            <a:endParaRPr lang="de-DE" dirty="0"/>
          </a:p>
          <a:p>
            <a:r>
              <a:rPr lang="de-DE" dirty="0" smtClean="0"/>
              <a:t>7. </a:t>
            </a:r>
            <a:r>
              <a:rPr lang="de-DE" dirty="0" err="1"/>
              <a:t>UseCase</a:t>
            </a:r>
            <a:r>
              <a:rPr lang="de-DE" dirty="0"/>
              <a:t>: </a:t>
            </a:r>
            <a:r>
              <a:rPr lang="de-DE" dirty="0" err="1" smtClean="0"/>
              <a:t>Extend</a:t>
            </a:r>
            <a:r>
              <a:rPr lang="de-DE" dirty="0" smtClean="0"/>
              <a:t> Wiki</a:t>
            </a:r>
            <a:endParaRPr lang="de-DE" dirty="0"/>
          </a:p>
          <a:p>
            <a:r>
              <a:rPr lang="de-DE" dirty="0" smtClean="0"/>
              <a:t>8. </a:t>
            </a:r>
            <a:r>
              <a:rPr lang="de-DE" dirty="0" err="1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Statistic</a:t>
            </a:r>
            <a:endParaRPr lang="de-DE" dirty="0"/>
          </a:p>
          <a:p>
            <a:r>
              <a:rPr lang="de-DE" dirty="0" smtClean="0"/>
              <a:t>9. </a:t>
            </a:r>
            <a:r>
              <a:rPr lang="de-DE" dirty="0" err="1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Extend</a:t>
            </a:r>
            <a:r>
              <a:rPr lang="de-DE" dirty="0" smtClean="0"/>
              <a:t> Settings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AutoShape 2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155575" y="-34813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307975" y="-33289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1" name="Picture 7" descr="C:\Users\mincekara\Desktop\index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r="4010" b="2914"/>
          <a:stretch/>
        </p:blipFill>
        <p:spPr bwMode="auto">
          <a:xfrm>
            <a:off x="5898446" y="0"/>
            <a:ext cx="365856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478996" y="1550432"/>
            <a:ext cx="1735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Non-functional Requirements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Plattformunabhängigkeit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vollständig Offline lauffähig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Antwortzeiten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Startzeit: ~5 Sekunden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 Nach Start: ~0,5 Sekunden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Ressourcennutzung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Testabdeckung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Insgesamt &gt; 50%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100 spielbare Figuren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5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RUP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900" dirty="0" smtClean="0">
              <a:hlinkClick r:id="rId3"/>
            </a:endParaRPr>
          </a:p>
          <a:p>
            <a:endParaRPr lang="de-DE" sz="1900" dirty="0">
              <a:hlinkClick r:id="rId3"/>
            </a:endParaRPr>
          </a:p>
          <a:p>
            <a:endParaRPr lang="de-DE" sz="1900" dirty="0" smtClean="0">
              <a:hlinkClick r:id="rId3"/>
            </a:endParaRPr>
          </a:p>
          <a:p>
            <a:endParaRPr lang="de-DE" sz="1900" dirty="0">
              <a:hlinkClick r:id="rId3"/>
            </a:endParaRPr>
          </a:p>
          <a:p>
            <a:endParaRPr lang="de-DE" sz="1900" dirty="0" smtClean="0">
              <a:hlinkClick r:id="rId3"/>
            </a:endParaRPr>
          </a:p>
          <a:p>
            <a:endParaRPr lang="de-DE" sz="1900" dirty="0" smtClean="0">
              <a:hlinkClick r:id="rId3"/>
            </a:endParaRPr>
          </a:p>
          <a:p>
            <a:endParaRPr lang="de-DE" sz="1900" dirty="0">
              <a:hlinkClick r:id="rId3"/>
            </a:endParaRPr>
          </a:p>
          <a:p>
            <a:endParaRPr lang="de-DE" sz="1900" dirty="0">
              <a:hlinkClick r:id="rId3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8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13" y="2194641"/>
            <a:ext cx="471553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GANTT-CHART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9</a:t>
            </a:fld>
            <a:endParaRPr lang="de-DE" dirty="0"/>
          </a:p>
        </p:txBody>
      </p:sp>
      <p:pic>
        <p:nvPicPr>
          <p:cNvPr id="1026" name="Picture 2" descr="C:\Users\mincekara\Desktop\2015-12-09 12_53_18-Project Professional - SE_GanttChart.mp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1863723"/>
            <a:ext cx="6808561" cy="40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376</Words>
  <Application>Microsoft Office PowerPoint</Application>
  <PresentationFormat>Breitbild</PresentationFormat>
  <Paragraphs>198</Paragraphs>
  <Slides>25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Courier New</vt:lpstr>
      <vt:lpstr>Times New Roman</vt:lpstr>
      <vt:lpstr>Wingdings</vt:lpstr>
      <vt:lpstr>Rückblick</vt:lpstr>
      <vt:lpstr>PowerPoint-Präsentation</vt:lpstr>
      <vt:lpstr>AGENDA</vt:lpstr>
      <vt:lpstr>WER IST NAPPYDEVELOPMENT?</vt:lpstr>
      <vt:lpstr>VISION &amp; SCOPE</vt:lpstr>
      <vt:lpstr>Software Requirements Specification</vt:lpstr>
      <vt:lpstr>USECASE DIAGRAM &amp; USECASE‘S</vt:lpstr>
      <vt:lpstr>Non-functional Requirements</vt:lpstr>
      <vt:lpstr>RUP</vt:lpstr>
      <vt:lpstr>GANTT-CHART</vt:lpstr>
      <vt:lpstr>FUNCTION POINTS</vt:lpstr>
      <vt:lpstr>JIRA</vt:lpstr>
      <vt:lpstr>BURNDOWN-DIAGRAMM</vt:lpstr>
      <vt:lpstr>RISKMANAGEMENT</vt:lpstr>
      <vt:lpstr>CLASS DIAGRAM &amp; ARCHITEKTUR</vt:lpstr>
      <vt:lpstr>CLASS DIAGRAM &amp;  ARCHITEKTUR</vt:lpstr>
      <vt:lpstr>DATABASE  ARCHITEKTUR</vt:lpstr>
      <vt:lpstr>TESTING</vt:lpstr>
      <vt:lpstr>DEPLOYMENT</vt:lpstr>
      <vt:lpstr>ALGORITHMUS GAMEMODE 1 + 2</vt:lpstr>
      <vt:lpstr>SOFTWARE  PATTERNS</vt:lpstr>
      <vt:lpstr>METRICS</vt:lpstr>
      <vt:lpstr>DEMO – ENJOY </vt:lpstr>
      <vt:lpstr>LINKS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Ali Incekara</dc:creator>
  <cp:lastModifiedBy>Mehmet Incekara</cp:lastModifiedBy>
  <cp:revision>122</cp:revision>
  <dcterms:created xsi:type="dcterms:W3CDTF">2015-12-07T14:29:35Z</dcterms:created>
  <dcterms:modified xsi:type="dcterms:W3CDTF">2016-06-14T18:19:07Z</dcterms:modified>
</cp:coreProperties>
</file>