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3FC9-2AA1-4318-940B-290A799641B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7B2A-AD26-41CD-A16B-2C2FECC8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13F-0256-4333-BAAE-5E1E2871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1856-9FE7-4646-92EF-AA538A08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E3C-7302-430E-B51A-BFCBEE1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C4DE-9F0B-48FF-8A6A-A4734CD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76AE-ADE0-49FC-839C-329CE9A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B3B-1724-4615-9092-D173EC2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76E4-CFFD-4FDE-BCC8-73599A72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27AF-B407-4A8B-AAAF-962DEF7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EFA0-47A0-42B6-99EF-34B285F2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3A-0ADC-44AD-BAA2-1D98356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A809-D2F3-4962-8012-0BCCBCAA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B558-5136-4162-AFCB-9A066E36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8E2-73E5-42CC-AA9A-B697C2A2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8105-6C8C-49FB-8A3F-3DF752E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A8E-2562-4BF1-A9E5-C86C38D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A58-040E-453C-9D76-7A036BF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6D6-288E-4BB3-9F90-3BA2158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71F-A6C7-48F8-9DE0-4B0A98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459-2E7F-403C-8525-71B794C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2F2D-578B-4823-B63B-FF7AA93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0CE-6810-4CEA-917E-7FAF43CA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8352-92AA-40A4-B5D9-1E6FFC94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6C3-5958-419A-BD88-FADEFDB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6AB2-FC13-40F7-A57E-9F971E3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BBB-A7E9-49E1-A02E-CFB864B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F32-1C3D-4CB2-9525-B3C22A9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464B-62E4-41C2-967C-3F125D95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CDA7-38BE-4885-A41B-89F62E0D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BA2-7EE0-48C4-B8B3-881FC22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7E7C-E667-43F8-A3A9-B810269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8EC4-7CFB-4CA5-9BD0-EC927B9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A86-3294-4D6D-A642-6B71F1D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DE31-8EAD-428A-89D6-64A9B14B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27B6-6587-4CE1-9C6E-06484475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6191-7D29-41A8-B55E-150DF9ED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23BD-0DAC-4B65-831F-D1338D55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60E7-15E0-4875-BAF3-D2957E44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D4B5-EFAE-47DE-93B9-B5967928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EB4F-B2CF-40F8-8234-72255D0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31-E286-4F9B-97A9-D98CA3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87ED-7DB0-49C7-B505-5AFC6C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74BF-AC1C-411B-87AD-22C17F6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25BC-BC90-47B2-8DB4-048F88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02A1-AFFD-48F9-8C13-42BAB601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B105-1AAF-45DB-8B55-D999BAE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3ED-845D-429C-841D-5874320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F6C-CC3A-44CA-BF47-7982C5D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B9DE-16D1-4F9E-A97B-729EAA1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C2AF-2FE1-48AD-AAEA-169CC329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4661-3480-4D70-B0E4-6B18806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2F3E-5EE9-4E6A-BB0C-9778EDE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EF8-1A64-4DBB-B183-260D1F1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14B-0546-4666-92A6-E785F32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BDE-3D73-4F28-B0CD-948630B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B646-0629-4BA9-BC1A-A68E3DC8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2580-ED6D-4A39-BF04-88C4074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4273-679F-41E9-ABC2-BEBAE48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235-8569-4E45-A6A1-CD3BDFB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814-4AFC-4D24-BFC4-85EB1FC7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0DA7-3F6C-4C89-8E5F-1539616AE3AD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9F4-C448-437C-8BE5-375FE89D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7F57F-7541-4B47-997B-3721508D9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80" y="0"/>
            <a:ext cx="1405719" cy="1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106-B0C6-46E2-A276-C9667DF1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Time Series </a:t>
            </a:r>
            <a:r>
              <a:rPr lang="en-US" sz="6600" dirty="0"/>
              <a:t>in </a:t>
            </a:r>
            <a:r>
              <a:rPr lang="en-US" sz="6600" b="1" dirty="0"/>
              <a:t>R</a:t>
            </a:r>
            <a:r>
              <a:rPr lang="en-US" sz="6600" dirty="0"/>
              <a:t> for </a:t>
            </a:r>
            <a:r>
              <a:rPr lang="en-US" sz="66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DE-9637-48F5-BB05-DB14313F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Universitas</a:t>
            </a:r>
            <a:r>
              <a:rPr lang="en-US" dirty="0"/>
              <a:t> PGRI Adi </a:t>
            </a:r>
            <a:r>
              <a:rPr lang="en-US" dirty="0" err="1"/>
              <a:t>Buana</a:t>
            </a:r>
            <a:r>
              <a:rPr lang="en-US" dirty="0"/>
              <a:t>, 12 </a:t>
            </a:r>
            <a:r>
              <a:rPr lang="en-US" dirty="0" err="1"/>
              <a:t>Oktober</a:t>
            </a:r>
            <a:r>
              <a:rPr lang="en-US" dirty="0"/>
              <a:t> 2018</a:t>
            </a:r>
          </a:p>
          <a:p>
            <a:pPr algn="l"/>
            <a:endParaRPr lang="en-US" dirty="0"/>
          </a:p>
          <a:p>
            <a:r>
              <a:rPr lang="en-US" dirty="0"/>
              <a:t>Nanda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Pamungkas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39C690-A8F5-4D52-8983-FAA65E32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5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35B7-E447-4EFA-A8B1-8987DF9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and Seasonal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8B38-364C-4E3B-BBDD-9A284F14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085"/>
            <a:ext cx="10515600" cy="5368789"/>
          </a:xfrm>
        </p:spPr>
        <p:txBody>
          <a:bodyPr/>
          <a:lstStyle/>
          <a:p>
            <a:r>
              <a:rPr lang="en-US" sz="2400" dirty="0"/>
              <a:t>Winter’s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2108-FD03-4F20-BFE4-725FA4AE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65" y="1598227"/>
            <a:ext cx="2889457" cy="154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C111C-6524-43A3-A82A-8FE1E795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22" y="1556141"/>
            <a:ext cx="3258727" cy="165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6ABE1-E55D-4837-9EBA-CD3AF0BDE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65" y="3249124"/>
            <a:ext cx="5539521" cy="18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41E-2CAC-4362-8831-1B1BD3FF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and Seasonal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201CB-4C4A-4DDC-841C-99F33C591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Decomposition</a:t>
                </a:r>
              </a:p>
              <a:p>
                <a:pPr marL="0" indent="0">
                  <a:buNone/>
                </a:pPr>
                <a:r>
                  <a:rPr lang="en-US" dirty="0"/>
                  <a:t>	Additive 						Multiplicative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		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201CB-4C4A-4DDC-841C-99F33C591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D9D3000-2800-4344-9CF1-751914307B7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2872190"/>
            <a:ext cx="10711375" cy="300810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endParaRPr lang="en-US" altLang="en-US" sz="200" b="1" dirty="0">
              <a:sym typeface="Wingdings" panose="05000000000000000000" pitchFamily="2" charset="2"/>
            </a:endParaRP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1.	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fits a trend line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to the data, using least squares regression.</a:t>
            </a: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2.	Next, the data are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detrended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by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dividing the data by the trend component.</a:t>
            </a: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3.	Then, the detrended data are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smoothed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using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a centered moving average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with a length equal to the length of the seasonal cycle. When the seasonal cycle length is an even number, a two-step moving average is required to synchronize the moving average correctly.</a:t>
            </a:r>
            <a:r>
              <a:rPr lang="en-US" altLang="en-US" sz="1800" dirty="0">
                <a:solidFill>
                  <a:srgbClr val="05050B"/>
                </a:solidFill>
                <a:sym typeface="Wingdings" panose="05000000000000000000" pitchFamily="2" charset="2"/>
              </a:rPr>
              <a:t> </a:t>
            </a: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4.	Once the moving average is obtained, it is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divided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into the detrended data to obtain what are often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referred to as raw </a:t>
            </a:r>
            <a:r>
              <a:rPr lang="en-US" altLang="en-US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seasonals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. </a:t>
            </a: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5.	Within each seasonal period, the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median value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of the raw </a:t>
            </a:r>
            <a:r>
              <a:rPr lang="en-US" altLang="en-US" sz="2000" dirty="0" err="1">
                <a:solidFill>
                  <a:srgbClr val="05050B"/>
                </a:solidFill>
                <a:sym typeface="Wingdings" panose="05000000000000000000" pitchFamily="2" charset="2"/>
              </a:rPr>
              <a:t>seasonals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is found.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The medians are also adjusted so that their mean is one. These adjusted medians constitute the seasonal indices. </a:t>
            </a:r>
          </a:p>
          <a:p>
            <a:pPr marL="457200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" algn="l"/>
                <a:tab pos="1028700" algn="l"/>
                <a:tab pos="1485900" algn="l"/>
                <a:tab pos="1943100" algn="l"/>
                <a:tab pos="2286000" algn="l"/>
              </a:tabLst>
            </a:pP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6.	The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seasonal indices</a:t>
            </a:r>
            <a:r>
              <a:rPr lang="en-US" altLang="en-US" sz="2000" dirty="0">
                <a:solidFill>
                  <a:srgbClr val="05050B"/>
                </a:solidFill>
                <a:sym typeface="Wingdings" panose="05000000000000000000" pitchFamily="2" charset="2"/>
              </a:rPr>
              <a:t> are </a:t>
            </a:r>
            <a:r>
              <a:rPr lang="en-US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used in turn to seasonally adjust the data.</a:t>
            </a:r>
          </a:p>
        </p:txBody>
      </p:sp>
    </p:spTree>
    <p:extLst>
      <p:ext uri="{BB962C8B-B14F-4D97-AF65-F5344CB8AC3E}">
        <p14:creationId xmlns:p14="http://schemas.microsoft.com/office/powerpoint/2010/main" val="31107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24-4B14-497F-83D0-45EF316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60A-7E46-4152-A9C9-37F39ED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Stasioner</a:t>
            </a:r>
            <a:r>
              <a:rPr lang="en-US" dirty="0"/>
              <a:t> Data</a:t>
            </a:r>
          </a:p>
          <a:p>
            <a:r>
              <a:rPr lang="en-US" dirty="0"/>
              <a:t>Trend Data</a:t>
            </a:r>
          </a:p>
          <a:p>
            <a:r>
              <a:rPr lang="en-US" dirty="0"/>
              <a:t>Seasonal Data</a:t>
            </a:r>
          </a:p>
          <a:p>
            <a:r>
              <a:rPr lang="en-US" dirty="0"/>
              <a:t>Trend dan Seasonal Data</a:t>
            </a:r>
          </a:p>
        </p:txBody>
      </p:sp>
    </p:spTree>
    <p:extLst>
      <p:ext uri="{BB962C8B-B14F-4D97-AF65-F5344CB8AC3E}">
        <p14:creationId xmlns:p14="http://schemas.microsoft.com/office/powerpoint/2010/main" val="221759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D238-B78E-4D07-9DE6-83973554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Statsioner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0A54-29CA-4F31-89A8-11EA12FE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Stasioner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persebarannya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rata-</a:t>
            </a:r>
            <a:r>
              <a:rPr lang="en-US" dirty="0" err="1"/>
              <a:t>ratanya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087C-2936-48AE-8DA5-1DC5E52C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42" y="2759338"/>
            <a:ext cx="7727726" cy="24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D875-E68A-4ABF-8A62-77167CCA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Stasioner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6DB57-93F7-4E4E-A577-77C411501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1204194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Metode </a:t>
                </a:r>
                <a:r>
                  <a:rPr lang="en-US" dirty="0" err="1"/>
                  <a:t>Analisis</a:t>
                </a:r>
                <a:endParaRPr lang="en-US" dirty="0"/>
              </a:p>
              <a:p>
                <a:r>
                  <a:rPr lang="en-US" dirty="0"/>
                  <a:t>Naïve Model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Moving Average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Exponential Smoothing</a:t>
                </a:r>
              </a:p>
              <a:p>
                <a:pPr marL="0" indent="0">
                  <a:buNone/>
                </a:pPr>
                <a:r>
                  <a:rPr lang="en-US" dirty="0"/>
                  <a:t>   Initial smoothed value = [smoothed in period two - </a:t>
                </a:r>
                <a:r>
                  <a:rPr lang="el-GR" dirty="0"/>
                  <a:t>α</a:t>
                </a:r>
                <a:r>
                  <a:rPr lang="en-US" dirty="0"/>
                  <a:t> (data in period 1)] / (1 - 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1-</a:t>
                </a:r>
                <a:r>
                  <a:rPr lang="el-GR" dirty="0"/>
                  <a:t>α</a:t>
                </a:r>
                <a:r>
                  <a:rPr lang="en-US" dirty="0"/>
                  <a:t> : MA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6DB57-93F7-4E4E-A577-77C411501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12041944" cy="4351338"/>
              </a:xfrm>
              <a:blipFill>
                <a:blip r:embed="rId2"/>
                <a:stretch>
                  <a:fillRect l="-101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2AE-7933-4619-A706-D5B84FC3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83CF-1E3C-4C58-A641-1108790F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naik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39750-2957-4E4A-9CAA-E43AA789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37" y="2791619"/>
            <a:ext cx="8554768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F456-4D6B-4710-B1EA-D7993189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1BD4A-9CA7-42B8-BE11-B7C281B98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2188"/>
                <a:ext cx="6054969" cy="5400687"/>
              </a:xfrm>
            </p:spPr>
            <p:txBody>
              <a:bodyPr/>
              <a:lstStyle/>
              <a:p>
                <a:r>
                  <a:rPr lang="en-US" sz="2400" dirty="0"/>
                  <a:t>Naïve Model</a:t>
                </a:r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Trend Analysis/ </a:t>
                </a:r>
                <a:r>
                  <a:rPr lang="en-US" sz="2400" dirty="0" err="1"/>
                  <a:t>Regresi</a:t>
                </a:r>
                <a:r>
                  <a:rPr lang="en-US" sz="2400" dirty="0"/>
                  <a:t> Time Series</a:t>
                </a:r>
              </a:p>
              <a:p>
                <a:pPr marL="0" indent="0">
                  <a:buNone/>
                </a:pPr>
                <a:r>
                  <a:rPr lang="en-US" sz="2400" dirty="0"/>
                  <a:t>   - Linier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- Quadratic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- </a:t>
                </a:r>
                <a:r>
                  <a:rPr lang="en-US" sz="2400" dirty="0" err="1"/>
                  <a:t>Eksponential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- S-Curve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1BD4A-9CA7-42B8-BE11-B7C281B9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2188"/>
                <a:ext cx="6054969" cy="5400687"/>
              </a:xfrm>
              <a:blipFill>
                <a:blip r:embed="rId2"/>
                <a:stretch>
                  <a:fillRect l="-1410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9B37B1-230D-4518-87D9-876C55A92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7369" y="1027906"/>
                <a:ext cx="5574631" cy="54006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Double Exponential Smoothing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level at 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the level’s weight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trend at 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the trend’s weight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data value at t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fitted value or one step ahead forecast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9B37B1-230D-4518-87D9-876C55A92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69" y="1027906"/>
                <a:ext cx="5574631" cy="5400687"/>
              </a:xfrm>
              <a:prstGeom prst="rect">
                <a:avLst/>
              </a:prstGeom>
              <a:blipFill>
                <a:blip r:embed="rId3"/>
                <a:stretch>
                  <a:fillRect l="-1751" t="-1580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1A43-6A6D-4861-BC75-61FB5D18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0B7D-1EA7-4B67-B1AC-D8AD8902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Data Seasonal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persebaran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. Seasonal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Additive dan multiplicative.</a:t>
            </a:r>
          </a:p>
          <a:p>
            <a:pPr marL="0" indent="0" algn="just">
              <a:buNone/>
            </a:pPr>
            <a:r>
              <a:rPr lang="en-US" dirty="0"/>
              <a:t>		Additive				  	Multiplicative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AA7CD-1852-4774-B76F-690CF89B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5"/>
          <a:stretch/>
        </p:blipFill>
        <p:spPr>
          <a:xfrm>
            <a:off x="838199" y="3545112"/>
            <a:ext cx="4696795" cy="1723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40F25-2062-4B15-8661-0C1C9A4E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4086" r="355" b="-1921"/>
          <a:stretch/>
        </p:blipFill>
        <p:spPr>
          <a:xfrm>
            <a:off x="6204632" y="3782335"/>
            <a:ext cx="5149168" cy="19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AD57-5DBD-430A-8D4E-2809617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B5B78-BE5C-448A-BB22-725378D28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2490"/>
                <a:ext cx="10515600" cy="4351338"/>
              </a:xfrm>
            </p:spPr>
            <p:txBody>
              <a:bodyPr/>
              <a:lstStyle/>
              <a:p>
                <a:r>
                  <a:rPr lang="en-US" sz="2400" dirty="0"/>
                  <a:t>Naïve Model</a:t>
                </a:r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Winter’s Method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B5B78-BE5C-448A-BB22-725378D28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2490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33D1F7-6C17-49AF-BE81-6ED65EF6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5" y="2436585"/>
            <a:ext cx="3708496" cy="1984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C34DA-5653-4AC4-B8AE-9227FD14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26" y="2436584"/>
            <a:ext cx="3917880" cy="1984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59465-9D57-44BF-A878-9FB74520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565" y="4435927"/>
            <a:ext cx="6143092" cy="2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B854-D633-4B0D-8BA9-979F319D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and Seasonal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B11A-18A6-4D6A-B637-3397FE54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Seasonal dan Trend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persebaran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naik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seasonal data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trend seasonal </a:t>
            </a:r>
            <a:r>
              <a:rPr lang="en-US" dirty="0" err="1"/>
              <a:t>yaitu</a:t>
            </a:r>
            <a:r>
              <a:rPr lang="en-US" dirty="0"/>
              <a:t> Additive dan multiplicative yang di </a:t>
            </a:r>
            <a:r>
              <a:rPr lang="en-US" dirty="0" err="1"/>
              <a:t>dasarkan</a:t>
            </a:r>
            <a:r>
              <a:rPr lang="en-US" dirty="0"/>
              <a:t> pada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seasonalnya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Additive				Multiplicative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2C739-BCD8-478B-AE77-2A4149799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5"/>
          <a:stretch/>
        </p:blipFill>
        <p:spPr>
          <a:xfrm>
            <a:off x="838200" y="4001294"/>
            <a:ext cx="4111171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375ED-556B-44DB-9A44-B7DBFC142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4" y="4001294"/>
            <a:ext cx="4631873" cy="16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7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332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Time Series in R for Data Science</vt:lpstr>
      <vt:lpstr>Overview</vt:lpstr>
      <vt:lpstr>Statsioner Data</vt:lpstr>
      <vt:lpstr>Stasioner Data</vt:lpstr>
      <vt:lpstr>Trend Data</vt:lpstr>
      <vt:lpstr>Trend Data</vt:lpstr>
      <vt:lpstr>Seasonal Data</vt:lpstr>
      <vt:lpstr>Seasonal Data</vt:lpstr>
      <vt:lpstr>Trend and Seasonal Data</vt:lpstr>
      <vt:lpstr>Trend and Seasonal Data</vt:lpstr>
      <vt:lpstr>Trend and Seasonal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Data Science</dc:title>
  <dc:creator>NANDA PRASETYA PAMUNGKAS(547570)</dc:creator>
  <cp:lastModifiedBy>NANDA PRASETYA PAMUNGKAS(547570)</cp:lastModifiedBy>
  <cp:revision>53</cp:revision>
  <dcterms:created xsi:type="dcterms:W3CDTF">2018-08-13T21:58:46Z</dcterms:created>
  <dcterms:modified xsi:type="dcterms:W3CDTF">2018-10-12T01:22:09Z</dcterms:modified>
</cp:coreProperties>
</file>