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3" r:id="rId8"/>
    <p:sldId id="264" r:id="rId9"/>
    <p:sldId id="262" r:id="rId10"/>
    <p:sldId id="269" r:id="rId11"/>
    <p:sldId id="277" r:id="rId12"/>
    <p:sldId id="278" r:id="rId13"/>
    <p:sldId id="279" r:id="rId14"/>
    <p:sldId id="270" r:id="rId15"/>
    <p:sldId id="281"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E3FC9-2AA1-4318-940B-290A799641B7}" type="datetimeFigureOut">
              <a:rPr lang="en-US" smtClean="0"/>
              <a:t>8/14/2018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37B2A-AD26-41CD-A16B-2C2FECC82CC8}" type="slidenum">
              <a:rPr lang="en-US" smtClean="0"/>
              <a:t>‹#›</a:t>
            </a:fld>
            <a:endParaRPr lang="en-US"/>
          </a:p>
        </p:txBody>
      </p:sp>
    </p:spTree>
    <p:extLst>
      <p:ext uri="{BB962C8B-B14F-4D97-AF65-F5344CB8AC3E}">
        <p14:creationId xmlns:p14="http://schemas.microsoft.com/office/powerpoint/2010/main" val="84059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C13F-0256-4333-BAAE-5E1E2871B3F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021856-9FE7-4646-92EF-AA538A08257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9C6E3C-7302-430E-B51A-BFCBEE13B386}"/>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5" name="Footer Placeholder 4">
            <a:extLst>
              <a:ext uri="{FF2B5EF4-FFF2-40B4-BE49-F238E27FC236}">
                <a16:creationId xmlns:a16="http://schemas.microsoft.com/office/drawing/2014/main" id="{0DDAC4DE-9F0B-48FF-8A6A-A4734CDD6BA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C6776AE-ADE0-49FC-839C-329CE9A425D7}"/>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391962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5B3B-1724-4615-9092-D173EC29EDD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F476E4-CFFD-4FDE-BCC8-73599A72587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927AF-B407-4A8B-AAAF-962DEF7ECE67}"/>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5" name="Footer Placeholder 4">
            <a:extLst>
              <a:ext uri="{FF2B5EF4-FFF2-40B4-BE49-F238E27FC236}">
                <a16:creationId xmlns:a16="http://schemas.microsoft.com/office/drawing/2014/main" id="{79E0EFA0-47A0-42B6-99EF-34B285F22B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9DF4A3A-0ADC-44AD-BAA2-1D983563D12E}"/>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66650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BA809-D2F3-4962-8012-0BCCBCAA9474}"/>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C7B558-5136-4162-AFCB-9A066E3684C3}"/>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0C8E2-73E5-42CC-AA9A-B697C2A2004B}"/>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5" name="Footer Placeholder 4">
            <a:extLst>
              <a:ext uri="{FF2B5EF4-FFF2-40B4-BE49-F238E27FC236}">
                <a16:creationId xmlns:a16="http://schemas.microsoft.com/office/drawing/2014/main" id="{B26A8105-6C8C-49FB-8A3F-3DF752EF2D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D7A8E-2562-4BF1-A9E5-C86C38D908AA}"/>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331153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1A58-040E-453C-9D76-7A036BF144D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AEEF6D6-288E-4BB3-9F90-3BA2158357C8}"/>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E471F-A6C7-48F8-9DE0-4B0A98CDD5DA}"/>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5" name="Footer Placeholder 4">
            <a:extLst>
              <a:ext uri="{FF2B5EF4-FFF2-40B4-BE49-F238E27FC236}">
                <a16:creationId xmlns:a16="http://schemas.microsoft.com/office/drawing/2014/main" id="{5DB23459-2E7F-403C-8525-71B794C11F3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86B2F2D-578B-4823-B63B-FF7AA93345AA}"/>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38222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70CE-6810-4CEA-917E-7FAF43CA499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18352-92AA-40A4-B5D9-1E6FFC94EC2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28B6C3-5958-419A-BD88-FADEFDBD0B23}"/>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5" name="Footer Placeholder 4">
            <a:extLst>
              <a:ext uri="{FF2B5EF4-FFF2-40B4-BE49-F238E27FC236}">
                <a16:creationId xmlns:a16="http://schemas.microsoft.com/office/drawing/2014/main" id="{8F7E6AB2-FC13-40F7-A57E-9F971E3C44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96AFBBB-A7E9-49E1-A02E-CFB864B8AEB5}"/>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225119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0F32-1C3D-4CB2-9525-B3C22A987A8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7C2464B-62E4-41C2-967C-3F125D9564E4}"/>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05CDA7-38BE-4885-A41B-89F62E0D6870}"/>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65BA2-7EE0-48C4-B8B3-881FC225D322}"/>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6" name="Footer Placeholder 5">
            <a:extLst>
              <a:ext uri="{FF2B5EF4-FFF2-40B4-BE49-F238E27FC236}">
                <a16:creationId xmlns:a16="http://schemas.microsoft.com/office/drawing/2014/main" id="{09DC7E7C-E667-43F8-A3A9-B81026954B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9748EC4-7CFB-4CA5-9BD0-EC927B90D0A1}"/>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365484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A86-3294-4D6D-A642-6B71F1D3A16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8172DE31-8EAD-428A-89D6-64A9B14B77F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6627B6-6587-4CE1-9C6E-06484475FE75}"/>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196191-7D29-41A8-B55E-150DF9ED617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F823BD-0DAC-4B65-831F-D1338D55D157}"/>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4D60E7-15E0-4875-BAF3-D2957E44BDB4}"/>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8" name="Footer Placeholder 7">
            <a:extLst>
              <a:ext uri="{FF2B5EF4-FFF2-40B4-BE49-F238E27FC236}">
                <a16:creationId xmlns:a16="http://schemas.microsoft.com/office/drawing/2014/main" id="{61C7D4B5-EFAE-47DE-93B9-B5967928C80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50AEB4F-B2CF-40F8-8234-72255D000852}"/>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266515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5831-E286-4F9B-97A9-D98CA343994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80887ED-7DB0-49C7-B505-5AFC6C6BD9A3}"/>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4" name="Footer Placeholder 3">
            <a:extLst>
              <a:ext uri="{FF2B5EF4-FFF2-40B4-BE49-F238E27FC236}">
                <a16:creationId xmlns:a16="http://schemas.microsoft.com/office/drawing/2014/main" id="{694D74BF-AC1C-411B-87AD-22C17F66E0A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67725BC-BC90-47B2-8DB4-048F88D7C741}"/>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63018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802A1-AFFD-48F9-8C13-42BAB601FE26}"/>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3" name="Footer Placeholder 2">
            <a:extLst>
              <a:ext uri="{FF2B5EF4-FFF2-40B4-BE49-F238E27FC236}">
                <a16:creationId xmlns:a16="http://schemas.microsoft.com/office/drawing/2014/main" id="{DF57B105-1AAF-45DB-8B55-D999BAE34F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91AD3ED-845D-429C-841D-5874320E56B4}"/>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176075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8F6C-CC3A-44CA-BF47-7982C5D7947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D3B9DE-16D1-4F9E-A97B-729EAA1BE1B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E5C2AF-2FE1-48AD-AAEA-169CC329023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E64661-3480-4D70-B0E4-6B18806C9368}"/>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6" name="Footer Placeholder 5">
            <a:extLst>
              <a:ext uri="{FF2B5EF4-FFF2-40B4-BE49-F238E27FC236}">
                <a16:creationId xmlns:a16="http://schemas.microsoft.com/office/drawing/2014/main" id="{F9FA2F3E-5EE9-4E6A-BB0C-9778EDE6129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A48DEF8-1A64-4DBB-B183-260D1F18850E}"/>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232346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014B-0546-4666-92A6-E785F321684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08CBDE-3D73-4F28-B0CD-948630BEAE5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ADB646-0629-4BA9-BC1A-A68E3DC8DE3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C42580-ED6D-4A39-BF04-88C40746E5C5}"/>
              </a:ext>
            </a:extLst>
          </p:cNvPr>
          <p:cNvSpPr>
            <a:spLocks noGrp="1"/>
          </p:cNvSpPr>
          <p:nvPr>
            <p:ph type="dt" sz="half" idx="10"/>
          </p:nvPr>
        </p:nvSpPr>
        <p:spPr/>
        <p:txBody>
          <a:bodyPr/>
          <a:lstStyle/>
          <a:p>
            <a:fld id="{35340DA7-3F6C-4C89-8E5F-1539616AE3AD}" type="datetimeFigureOut">
              <a:rPr lang="en-US" smtClean="0"/>
              <a:t>8/14/2018</a:t>
            </a:fld>
            <a:endParaRPr lang="en-US"/>
          </a:p>
        </p:txBody>
      </p:sp>
      <p:sp>
        <p:nvSpPr>
          <p:cNvPr id="6" name="Footer Placeholder 5">
            <a:extLst>
              <a:ext uri="{FF2B5EF4-FFF2-40B4-BE49-F238E27FC236}">
                <a16:creationId xmlns:a16="http://schemas.microsoft.com/office/drawing/2014/main" id="{5A454273-679F-41E9-ABC2-BEBAE48D26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1ABC235-8569-4E45-A6A1-CD3BDFB08B8E}"/>
              </a:ext>
            </a:extLst>
          </p:cNvPr>
          <p:cNvSpPr>
            <a:spLocks noGrp="1"/>
          </p:cNvSpPr>
          <p:nvPr>
            <p:ph type="sldNum" sz="quarter" idx="12"/>
          </p:nvPr>
        </p:nvSpPr>
        <p:spPr/>
        <p:txBody>
          <a:bodyPr/>
          <a:lstStyle/>
          <a:p>
            <a:fld id="{B318B407-CB9E-4498-A17A-C24EB9B13766}" type="slidenum">
              <a:rPr lang="en-US" smtClean="0"/>
              <a:t>‹#›</a:t>
            </a:fld>
            <a:endParaRPr lang="en-US"/>
          </a:p>
        </p:txBody>
      </p:sp>
    </p:spTree>
    <p:extLst>
      <p:ext uri="{BB962C8B-B14F-4D97-AF65-F5344CB8AC3E}">
        <p14:creationId xmlns:p14="http://schemas.microsoft.com/office/powerpoint/2010/main" val="189873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3FA814-4AFC-4D24-BFC4-85EB1FC7F7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40DA7-3F6C-4C89-8E5F-1539616AE3AD}" type="datetimeFigureOut">
              <a:rPr lang="en-US" smtClean="0"/>
              <a:t>8/14/2018</a:t>
            </a:fld>
            <a:endParaRPr lang="en-US"/>
          </a:p>
        </p:txBody>
      </p:sp>
      <p:sp>
        <p:nvSpPr>
          <p:cNvPr id="6" name="Slide Number Placeholder 5">
            <a:extLst>
              <a:ext uri="{FF2B5EF4-FFF2-40B4-BE49-F238E27FC236}">
                <a16:creationId xmlns:a16="http://schemas.microsoft.com/office/drawing/2014/main" id="{BF3779F4-C448-437C-8BE5-375FE89D2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8B407-CB9E-4498-A17A-C24EB9B13766}" type="slidenum">
              <a:rPr lang="en-US" smtClean="0"/>
              <a:t>‹#›</a:t>
            </a:fld>
            <a:endParaRPr lang="en-US"/>
          </a:p>
        </p:txBody>
      </p:sp>
      <p:pic>
        <p:nvPicPr>
          <p:cNvPr id="9" name="Picture 8">
            <a:extLst>
              <a:ext uri="{FF2B5EF4-FFF2-40B4-BE49-F238E27FC236}">
                <a16:creationId xmlns:a16="http://schemas.microsoft.com/office/drawing/2014/main" id="{2707F57F-7541-4B47-997B-3721508D925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786280" y="0"/>
            <a:ext cx="1405719" cy="1405719"/>
          </a:xfrm>
          <a:prstGeom prst="rect">
            <a:avLst/>
          </a:prstGeom>
        </p:spPr>
      </p:pic>
    </p:spTree>
    <p:extLst>
      <p:ext uri="{BB962C8B-B14F-4D97-AF65-F5344CB8AC3E}">
        <p14:creationId xmlns:p14="http://schemas.microsoft.com/office/powerpoint/2010/main" val="41202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9CC44B5-53F9-4F03-9EEB-4C3C821A6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26106-B0C6-46E2-A276-C9667DF1F326}"/>
              </a:ext>
            </a:extLst>
          </p:cNvPr>
          <p:cNvSpPr>
            <a:spLocks noGrp="1"/>
          </p:cNvSpPr>
          <p:nvPr>
            <p:ph type="ctrTitle"/>
          </p:nvPr>
        </p:nvSpPr>
        <p:spPr>
          <a:xfrm>
            <a:off x="1158240" y="1122363"/>
            <a:ext cx="6339840" cy="2387600"/>
          </a:xfrm>
        </p:spPr>
        <p:txBody>
          <a:bodyPr>
            <a:normAutofit/>
          </a:bodyPr>
          <a:lstStyle/>
          <a:p>
            <a:pPr algn="l"/>
            <a:r>
              <a:rPr lang="en-US" sz="6600"/>
              <a:t>Introduction to </a:t>
            </a:r>
            <a:r>
              <a:rPr lang="en-US" sz="6600" b="1"/>
              <a:t>R</a:t>
            </a:r>
            <a:r>
              <a:rPr lang="en-US" sz="6600"/>
              <a:t> for </a:t>
            </a:r>
            <a:r>
              <a:rPr lang="en-US" sz="6600" b="1"/>
              <a:t>Data Science</a:t>
            </a:r>
            <a:endParaRPr lang="en-US" sz="6600" b="1" dirty="0"/>
          </a:p>
        </p:txBody>
      </p:sp>
      <p:sp>
        <p:nvSpPr>
          <p:cNvPr id="3" name="Subtitle 2">
            <a:extLst>
              <a:ext uri="{FF2B5EF4-FFF2-40B4-BE49-F238E27FC236}">
                <a16:creationId xmlns:a16="http://schemas.microsoft.com/office/drawing/2014/main" id="{8D8454DE-9637-48F5-BB05-DB14313F9C2C}"/>
              </a:ext>
            </a:extLst>
          </p:cNvPr>
          <p:cNvSpPr>
            <a:spLocks noGrp="1"/>
          </p:cNvSpPr>
          <p:nvPr>
            <p:ph type="subTitle" idx="1"/>
          </p:nvPr>
        </p:nvSpPr>
        <p:spPr>
          <a:xfrm>
            <a:off x="1158240" y="4700588"/>
            <a:ext cx="6339840" cy="1655762"/>
          </a:xfrm>
        </p:spPr>
        <p:txBody>
          <a:bodyPr>
            <a:normAutofit/>
          </a:bodyPr>
          <a:lstStyle/>
          <a:p>
            <a:pPr algn="l"/>
            <a:r>
              <a:rPr lang="en-US" dirty="0" err="1"/>
              <a:t>Universitas</a:t>
            </a:r>
            <a:r>
              <a:rPr lang="en-US" dirty="0"/>
              <a:t> </a:t>
            </a:r>
            <a:r>
              <a:rPr lang="en-US" dirty="0" err="1"/>
              <a:t>Airlangga</a:t>
            </a:r>
            <a:r>
              <a:rPr lang="en-US" dirty="0"/>
              <a:t>, 14 </a:t>
            </a:r>
            <a:r>
              <a:rPr lang="en-US" dirty="0" err="1"/>
              <a:t>Agustus</a:t>
            </a:r>
            <a:r>
              <a:rPr lang="en-US" dirty="0"/>
              <a:t> 2018</a:t>
            </a:r>
          </a:p>
          <a:p>
            <a:pPr algn="l"/>
            <a:endParaRPr lang="en-US" dirty="0"/>
          </a:p>
          <a:p>
            <a:r>
              <a:rPr lang="en-US"/>
              <a:t>Nanda Prasetya Pamungkas</a:t>
            </a:r>
          </a:p>
        </p:txBody>
      </p:sp>
      <p:cxnSp>
        <p:nvCxnSpPr>
          <p:cNvPr id="22" name="Straight Connector 21">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D39C690-A8F5-4D52-8983-FAA65E3280D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 b="-1"/>
          <a:stretch/>
        </p:blipFill>
        <p:spPr>
          <a:xfrm>
            <a:off x="8134348" y="1005839"/>
            <a:ext cx="3444236" cy="3444236"/>
          </a:xfrm>
          <a:custGeom>
            <a:avLst/>
            <a:gdLst>
              <a:gd name="connsiteX0" fmla="*/ 1722118 w 3444236"/>
              <a:gd name="connsiteY0" fmla="*/ 0 h 3444236"/>
              <a:gd name="connsiteX1" fmla="*/ 3444236 w 3444236"/>
              <a:gd name="connsiteY1" fmla="*/ 1722118 h 3444236"/>
              <a:gd name="connsiteX2" fmla="*/ 1722118 w 3444236"/>
              <a:gd name="connsiteY2" fmla="*/ 3444236 h 3444236"/>
              <a:gd name="connsiteX3" fmla="*/ 0 w 3444236"/>
              <a:gd name="connsiteY3" fmla="*/ 1722118 h 3444236"/>
              <a:gd name="connsiteX4" fmla="*/ 1722118 w 3444236"/>
              <a:gd name="connsiteY4" fmla="*/ 0 h 344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4236" h="3444236">
                <a:moveTo>
                  <a:pt x="1722118" y="0"/>
                </a:moveTo>
                <a:cubicBezTo>
                  <a:pt x="2673218" y="0"/>
                  <a:pt x="3444236" y="771018"/>
                  <a:pt x="3444236" y="1722118"/>
                </a:cubicBezTo>
                <a:cubicBezTo>
                  <a:pt x="3444236" y="2673218"/>
                  <a:pt x="2673218" y="3444236"/>
                  <a:pt x="1722118" y="3444236"/>
                </a:cubicBezTo>
                <a:cubicBezTo>
                  <a:pt x="771018" y="3444236"/>
                  <a:pt x="0" y="2673218"/>
                  <a:pt x="0" y="1722118"/>
                </a:cubicBezTo>
                <a:cubicBezTo>
                  <a:pt x="0" y="771018"/>
                  <a:pt x="771018" y="0"/>
                  <a:pt x="1722118" y="0"/>
                </a:cubicBezTo>
                <a:close/>
              </a:path>
            </a:pathLst>
          </a:custGeom>
        </p:spPr>
      </p:pic>
    </p:spTree>
    <p:extLst>
      <p:ext uri="{BB962C8B-B14F-4D97-AF65-F5344CB8AC3E}">
        <p14:creationId xmlns:p14="http://schemas.microsoft.com/office/powerpoint/2010/main" val="2418535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901C-8A94-4CD0-A116-BFD4167FA279}"/>
              </a:ext>
            </a:extLst>
          </p:cNvPr>
          <p:cNvSpPr>
            <a:spLocks noGrp="1"/>
          </p:cNvSpPr>
          <p:nvPr>
            <p:ph type="title"/>
          </p:nvPr>
        </p:nvSpPr>
        <p:spPr/>
        <p:txBody>
          <a:bodyPr/>
          <a:lstStyle/>
          <a:p>
            <a:r>
              <a:rPr lang="en-US" dirty="0"/>
              <a:t>Data dan Variable</a:t>
            </a:r>
          </a:p>
        </p:txBody>
      </p:sp>
      <p:sp>
        <p:nvSpPr>
          <p:cNvPr id="9" name="Rectangle 8">
            <a:extLst>
              <a:ext uri="{FF2B5EF4-FFF2-40B4-BE49-F238E27FC236}">
                <a16:creationId xmlns:a16="http://schemas.microsoft.com/office/drawing/2014/main" id="{26F6BCBA-AC1D-4373-9D69-4A1307F97A9A}"/>
              </a:ext>
            </a:extLst>
          </p:cNvPr>
          <p:cNvSpPr/>
          <p:nvPr/>
        </p:nvSpPr>
        <p:spPr>
          <a:xfrm>
            <a:off x="838200" y="1787995"/>
            <a:ext cx="1854803" cy="400110"/>
          </a:xfrm>
          <a:prstGeom prst="rect">
            <a:avLst/>
          </a:prstGeom>
        </p:spPr>
        <p:txBody>
          <a:bodyPr wrap="none">
            <a:spAutoFit/>
          </a:bodyPr>
          <a:lstStyle/>
          <a:p>
            <a:r>
              <a:rPr lang="en-US" sz="2000" dirty="0"/>
              <a:t>Main Structures</a:t>
            </a:r>
          </a:p>
        </p:txBody>
      </p:sp>
      <p:sp>
        <p:nvSpPr>
          <p:cNvPr id="10" name="Rectangle 9">
            <a:extLst>
              <a:ext uri="{FF2B5EF4-FFF2-40B4-BE49-F238E27FC236}">
                <a16:creationId xmlns:a16="http://schemas.microsoft.com/office/drawing/2014/main" id="{5448A153-CFF9-44DB-BB47-CD18BB97808E}"/>
              </a:ext>
            </a:extLst>
          </p:cNvPr>
          <p:cNvSpPr/>
          <p:nvPr/>
        </p:nvSpPr>
        <p:spPr>
          <a:xfrm>
            <a:off x="884985" y="3788641"/>
            <a:ext cx="9885218" cy="2308324"/>
          </a:xfrm>
          <a:prstGeom prst="rect">
            <a:avLst/>
          </a:prstGeom>
          <a:ln>
            <a:solidFill>
              <a:schemeClr val="tx1"/>
            </a:solidFill>
          </a:ln>
        </p:spPr>
        <p:txBody>
          <a:bodyPr wrap="square">
            <a:spAutoFit/>
          </a:bodyPr>
          <a:lstStyle/>
          <a:p>
            <a:r>
              <a:rPr lang="id-ID" b="0" i="0" u="none" strike="noStrike" baseline="0" dirty="0">
                <a:solidFill>
                  <a:srgbClr val="3333B3"/>
                </a:solidFill>
              </a:rPr>
              <a:t>character </a:t>
            </a:r>
            <a:r>
              <a:rPr lang="id-ID" b="0" i="0" u="none" strike="noStrike" baseline="0" dirty="0">
                <a:solidFill>
                  <a:srgbClr val="000000"/>
                </a:solidFill>
              </a:rPr>
              <a:t>vector of strings</a:t>
            </a:r>
          </a:p>
          <a:p>
            <a:r>
              <a:rPr lang="en-US" b="0" i="0" u="none" strike="noStrike" baseline="0" dirty="0">
                <a:solidFill>
                  <a:srgbClr val="3333B3"/>
                </a:solidFill>
              </a:rPr>
              <a:t>numeric </a:t>
            </a:r>
            <a:r>
              <a:rPr lang="en-US" b="0" i="0" u="none" strike="noStrike" baseline="0" dirty="0">
                <a:solidFill>
                  <a:srgbClr val="000000"/>
                </a:solidFill>
              </a:rPr>
              <a:t>vector of real numbers</a:t>
            </a:r>
          </a:p>
          <a:p>
            <a:r>
              <a:rPr lang="id-ID" b="0" i="0" u="none" strike="noStrike" baseline="0" dirty="0">
                <a:solidFill>
                  <a:srgbClr val="3333B3"/>
                </a:solidFill>
              </a:rPr>
              <a:t>integer </a:t>
            </a:r>
            <a:r>
              <a:rPr lang="id-ID" b="0" i="0" u="none" strike="noStrike" baseline="0" dirty="0">
                <a:solidFill>
                  <a:srgbClr val="000000"/>
                </a:solidFill>
              </a:rPr>
              <a:t>vector of signed integer</a:t>
            </a:r>
            <a:endParaRPr lang="en-US" b="0" i="0" u="none" strike="noStrike" baseline="0" dirty="0">
              <a:solidFill>
                <a:srgbClr val="000000"/>
              </a:solidFill>
            </a:endParaRPr>
          </a:p>
          <a:p>
            <a:r>
              <a:rPr lang="en-US" b="0" i="0" u="none" strike="noStrike" baseline="0" dirty="0">
                <a:solidFill>
                  <a:srgbClr val="3333B3"/>
                </a:solidFill>
              </a:rPr>
              <a:t>logical </a:t>
            </a:r>
            <a:r>
              <a:rPr lang="en-US" b="0" i="0" u="none" strike="noStrike" baseline="0" dirty="0">
                <a:solidFill>
                  <a:srgbClr val="000000"/>
                </a:solidFill>
              </a:rPr>
              <a:t>vector of </a:t>
            </a:r>
            <a:r>
              <a:rPr lang="en-US" dirty="0" err="1"/>
              <a:t>boolean</a:t>
            </a:r>
            <a:r>
              <a:rPr lang="en-US" dirty="0"/>
              <a:t> (</a:t>
            </a:r>
            <a:r>
              <a:rPr lang="en-US" b="0" i="0" u="none" strike="noStrike" baseline="0" dirty="0">
                <a:solidFill>
                  <a:srgbClr val="000000"/>
                </a:solidFill>
              </a:rPr>
              <a:t>TRUE or FALSE)</a:t>
            </a:r>
            <a:endParaRPr lang="en-US" sz="1100" b="0" i="0" u="none" strike="noStrike" baseline="0" dirty="0">
              <a:solidFill>
                <a:srgbClr val="000000"/>
              </a:solidFill>
            </a:endParaRPr>
          </a:p>
          <a:p>
            <a:r>
              <a:rPr lang="en-US" b="0" i="0" u="none" strike="noStrike" baseline="0" dirty="0">
                <a:solidFill>
                  <a:srgbClr val="3333B3"/>
                </a:solidFill>
              </a:rPr>
              <a:t>complex </a:t>
            </a:r>
            <a:r>
              <a:rPr lang="en-US" b="0" i="0" u="none" strike="noStrike" baseline="0" dirty="0">
                <a:solidFill>
                  <a:srgbClr val="000000"/>
                </a:solidFill>
              </a:rPr>
              <a:t>vector of complex numbers</a:t>
            </a:r>
          </a:p>
          <a:p>
            <a:r>
              <a:rPr lang="en-US" b="0" i="0" u="none" strike="noStrike" baseline="0" dirty="0">
                <a:solidFill>
                  <a:srgbClr val="3333B3"/>
                </a:solidFill>
              </a:rPr>
              <a:t>list </a:t>
            </a:r>
            <a:r>
              <a:rPr lang="en-US" b="0" i="0" u="none" strike="noStrike" baseline="0" dirty="0">
                <a:solidFill>
                  <a:srgbClr val="000000"/>
                </a:solidFill>
              </a:rPr>
              <a:t>vector of R objects</a:t>
            </a:r>
          </a:p>
          <a:p>
            <a:r>
              <a:rPr lang="en-US" b="0" i="0" u="none" strike="noStrike" baseline="0" dirty="0">
                <a:solidFill>
                  <a:srgbClr val="3333B3"/>
                </a:solidFill>
              </a:rPr>
              <a:t>factor </a:t>
            </a:r>
            <a:r>
              <a:rPr lang="en-US" b="0" i="0" u="none" strike="noStrike" baseline="0" dirty="0">
                <a:solidFill>
                  <a:srgbClr val="000000"/>
                </a:solidFill>
              </a:rPr>
              <a:t>sets of labelled observations, pre-defined set of labels</a:t>
            </a:r>
          </a:p>
          <a:p>
            <a:r>
              <a:rPr lang="en-US" b="0" i="0" u="none" strike="noStrike" baseline="0" dirty="0">
                <a:solidFill>
                  <a:srgbClr val="3333B3"/>
                </a:solidFill>
              </a:rPr>
              <a:t>NA </a:t>
            </a:r>
            <a:r>
              <a:rPr lang="en-US" b="0" i="0" u="none" strike="noStrike" baseline="0" dirty="0">
                <a:solidFill>
                  <a:srgbClr val="000000"/>
                </a:solidFill>
              </a:rPr>
              <a:t>not available, missing value</a:t>
            </a:r>
            <a:endParaRPr lang="id-ID" dirty="0"/>
          </a:p>
        </p:txBody>
      </p:sp>
      <p:sp>
        <p:nvSpPr>
          <p:cNvPr id="13" name="Rectangle 12">
            <a:extLst>
              <a:ext uri="{FF2B5EF4-FFF2-40B4-BE49-F238E27FC236}">
                <a16:creationId xmlns:a16="http://schemas.microsoft.com/office/drawing/2014/main" id="{3089BD6D-C034-40B0-8C3C-6E02A6C43729}"/>
              </a:ext>
            </a:extLst>
          </p:cNvPr>
          <p:cNvSpPr/>
          <p:nvPr/>
        </p:nvSpPr>
        <p:spPr>
          <a:xfrm>
            <a:off x="838200" y="2346969"/>
            <a:ext cx="9885218" cy="1015663"/>
          </a:xfrm>
          <a:prstGeom prst="rect">
            <a:avLst/>
          </a:prstGeom>
          <a:ln>
            <a:solidFill>
              <a:schemeClr val="tx1"/>
            </a:solidFill>
          </a:ln>
        </p:spPr>
        <p:txBody>
          <a:bodyPr wrap="square">
            <a:spAutoFit/>
          </a:bodyPr>
          <a:lstStyle/>
          <a:p>
            <a:r>
              <a:rPr lang="id-ID" sz="2000" dirty="0">
                <a:solidFill>
                  <a:srgbClr val="3333B3"/>
                </a:solidFill>
              </a:rPr>
              <a:t>Vector</a:t>
            </a:r>
            <a:r>
              <a:rPr lang="en-US" sz="2000" dirty="0">
                <a:solidFill>
                  <a:srgbClr val="3333B3"/>
                </a:solidFill>
              </a:rPr>
              <a:t> </a:t>
            </a:r>
            <a:r>
              <a:rPr lang="en-US" sz="2000" dirty="0"/>
              <a:t>array 1 </a:t>
            </a:r>
            <a:r>
              <a:rPr lang="en-US" sz="2000" dirty="0" err="1"/>
              <a:t>dimensi</a:t>
            </a:r>
            <a:r>
              <a:rPr lang="en-US" sz="2000" dirty="0"/>
              <a:t> </a:t>
            </a:r>
            <a:r>
              <a:rPr lang="en-US" sz="2000" dirty="0" err="1"/>
              <a:t>dengan</a:t>
            </a:r>
            <a:r>
              <a:rPr lang="en-US" sz="2000" dirty="0"/>
              <a:t> </a:t>
            </a:r>
            <a:r>
              <a:rPr lang="en-US" sz="2000" dirty="0" err="1"/>
              <a:t>ukuran</a:t>
            </a:r>
            <a:r>
              <a:rPr lang="en-US" sz="2000" dirty="0"/>
              <a:t> m (1 </a:t>
            </a:r>
            <a:r>
              <a:rPr lang="en-US" sz="2000" dirty="0" err="1"/>
              <a:t>tipe</a:t>
            </a:r>
            <a:r>
              <a:rPr lang="en-US" sz="2000" dirty="0"/>
              <a:t> data)</a:t>
            </a:r>
            <a:br>
              <a:rPr lang="en-US" sz="2000" dirty="0">
                <a:solidFill>
                  <a:srgbClr val="3333B3"/>
                </a:solidFill>
              </a:rPr>
            </a:br>
            <a:r>
              <a:rPr lang="en-US" sz="2000" dirty="0">
                <a:solidFill>
                  <a:srgbClr val="3333B3"/>
                </a:solidFill>
              </a:rPr>
              <a:t>Matrix </a:t>
            </a:r>
            <a:r>
              <a:rPr lang="en-US" sz="2000" dirty="0"/>
              <a:t>array 2 </a:t>
            </a:r>
            <a:r>
              <a:rPr lang="en-US" sz="2000" dirty="0" err="1"/>
              <a:t>dimensi</a:t>
            </a:r>
            <a:r>
              <a:rPr lang="en-US" sz="2000" dirty="0"/>
              <a:t> </a:t>
            </a:r>
            <a:r>
              <a:rPr lang="en-US" sz="2000" dirty="0" err="1"/>
              <a:t>dengan</a:t>
            </a:r>
            <a:r>
              <a:rPr lang="en-US" sz="2000" dirty="0"/>
              <a:t> </a:t>
            </a:r>
            <a:r>
              <a:rPr lang="en-US" sz="2000" dirty="0" err="1"/>
              <a:t>ukuran</a:t>
            </a:r>
            <a:r>
              <a:rPr lang="en-US" sz="2000" dirty="0"/>
              <a:t> m × n (1 </a:t>
            </a:r>
            <a:r>
              <a:rPr lang="en-US" sz="2000" dirty="0" err="1"/>
              <a:t>tipe</a:t>
            </a:r>
            <a:r>
              <a:rPr lang="en-US" sz="2000" dirty="0"/>
              <a:t> data)</a:t>
            </a:r>
            <a:br>
              <a:rPr lang="en-US" sz="2000" dirty="0">
                <a:solidFill>
                  <a:srgbClr val="3333B3"/>
                </a:solidFill>
              </a:rPr>
            </a:br>
            <a:r>
              <a:rPr lang="en-US" sz="2000" dirty="0" err="1">
                <a:solidFill>
                  <a:srgbClr val="3333B3"/>
                </a:solidFill>
              </a:rPr>
              <a:t>Dataframe</a:t>
            </a:r>
            <a:r>
              <a:rPr lang="en-US" sz="2000" dirty="0">
                <a:solidFill>
                  <a:srgbClr val="3333B3"/>
                </a:solidFill>
              </a:rPr>
              <a:t> </a:t>
            </a:r>
            <a:r>
              <a:rPr lang="en-US" sz="2000" dirty="0" err="1"/>
              <a:t>seperti</a:t>
            </a:r>
            <a:r>
              <a:rPr lang="en-US" sz="2000" dirty="0"/>
              <a:t> matrix, </a:t>
            </a:r>
            <a:r>
              <a:rPr lang="en-US" sz="2000" dirty="0" err="1"/>
              <a:t>namun</a:t>
            </a:r>
            <a:r>
              <a:rPr lang="en-US" sz="2000" dirty="0"/>
              <a:t> </a:t>
            </a:r>
            <a:r>
              <a:rPr lang="en-US" sz="2000" dirty="0" err="1"/>
              <a:t>bisa</a:t>
            </a:r>
            <a:r>
              <a:rPr lang="en-US" sz="2000" dirty="0"/>
              <a:t> </a:t>
            </a:r>
            <a:r>
              <a:rPr lang="en-US" sz="2000" dirty="0" err="1"/>
              <a:t>menampung</a:t>
            </a:r>
            <a:r>
              <a:rPr lang="en-US" sz="2000" dirty="0"/>
              <a:t> </a:t>
            </a:r>
            <a:r>
              <a:rPr lang="en-US" sz="2000" dirty="0" err="1"/>
              <a:t>lebih</a:t>
            </a:r>
            <a:r>
              <a:rPr lang="en-US" sz="2000" dirty="0"/>
              <a:t> </a:t>
            </a:r>
            <a:r>
              <a:rPr lang="en-US" sz="2000" dirty="0" err="1"/>
              <a:t>dari</a:t>
            </a:r>
            <a:r>
              <a:rPr lang="en-US" sz="2000" dirty="0"/>
              <a:t> 1 </a:t>
            </a:r>
            <a:r>
              <a:rPr lang="en-US" sz="2000" dirty="0" err="1"/>
              <a:t>tipe</a:t>
            </a:r>
            <a:r>
              <a:rPr lang="en-US" sz="2000" dirty="0"/>
              <a:t> data </a:t>
            </a:r>
            <a:endParaRPr lang="id-ID" sz="2000" b="0" i="0" u="none" strike="noStrike" baseline="0" dirty="0"/>
          </a:p>
        </p:txBody>
      </p:sp>
      <p:sp>
        <p:nvSpPr>
          <p:cNvPr id="15" name="Rectangle 14">
            <a:extLst>
              <a:ext uri="{FF2B5EF4-FFF2-40B4-BE49-F238E27FC236}">
                <a16:creationId xmlns:a16="http://schemas.microsoft.com/office/drawing/2014/main" id="{FC692746-7A80-43B1-A083-4395F51AE147}"/>
              </a:ext>
            </a:extLst>
          </p:cNvPr>
          <p:cNvSpPr/>
          <p:nvPr/>
        </p:nvSpPr>
        <p:spPr>
          <a:xfrm>
            <a:off x="838200" y="3388531"/>
            <a:ext cx="705642" cy="400110"/>
          </a:xfrm>
          <a:prstGeom prst="rect">
            <a:avLst/>
          </a:prstGeom>
        </p:spPr>
        <p:txBody>
          <a:bodyPr wrap="none">
            <a:spAutoFit/>
          </a:bodyPr>
          <a:lstStyle/>
          <a:p>
            <a:r>
              <a:rPr lang="en-US" sz="2000" dirty="0"/>
              <a:t>Class</a:t>
            </a:r>
          </a:p>
        </p:txBody>
      </p:sp>
    </p:spTree>
    <p:extLst>
      <p:ext uri="{BB962C8B-B14F-4D97-AF65-F5344CB8AC3E}">
        <p14:creationId xmlns:p14="http://schemas.microsoft.com/office/powerpoint/2010/main" val="81595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901C-8A94-4CD0-A116-BFD4167FA279}"/>
              </a:ext>
            </a:extLst>
          </p:cNvPr>
          <p:cNvSpPr>
            <a:spLocks noGrp="1"/>
          </p:cNvSpPr>
          <p:nvPr>
            <p:ph type="title"/>
          </p:nvPr>
        </p:nvSpPr>
        <p:spPr/>
        <p:txBody>
          <a:bodyPr/>
          <a:lstStyle/>
          <a:p>
            <a:r>
              <a:rPr lang="en-US" dirty="0"/>
              <a:t>Data dan Variable</a:t>
            </a:r>
          </a:p>
        </p:txBody>
      </p:sp>
      <p:sp>
        <p:nvSpPr>
          <p:cNvPr id="9" name="Rectangle 8">
            <a:extLst>
              <a:ext uri="{FF2B5EF4-FFF2-40B4-BE49-F238E27FC236}">
                <a16:creationId xmlns:a16="http://schemas.microsoft.com/office/drawing/2014/main" id="{26F6BCBA-AC1D-4373-9D69-4A1307F97A9A}"/>
              </a:ext>
            </a:extLst>
          </p:cNvPr>
          <p:cNvSpPr/>
          <p:nvPr/>
        </p:nvSpPr>
        <p:spPr>
          <a:xfrm>
            <a:off x="838200" y="1629283"/>
            <a:ext cx="863506" cy="400110"/>
          </a:xfrm>
          <a:prstGeom prst="rect">
            <a:avLst/>
          </a:prstGeom>
        </p:spPr>
        <p:txBody>
          <a:bodyPr wrap="none">
            <a:spAutoFit/>
          </a:bodyPr>
          <a:lstStyle/>
          <a:p>
            <a:r>
              <a:rPr lang="en-US" sz="2000" dirty="0"/>
              <a:t>Vector</a:t>
            </a:r>
          </a:p>
        </p:txBody>
      </p:sp>
      <p:pic>
        <p:nvPicPr>
          <p:cNvPr id="17" name="Picture 16">
            <a:extLst>
              <a:ext uri="{FF2B5EF4-FFF2-40B4-BE49-F238E27FC236}">
                <a16:creationId xmlns:a16="http://schemas.microsoft.com/office/drawing/2014/main" id="{0E42A18A-419D-4E90-9588-EA722BEBD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29393"/>
            <a:ext cx="6791511" cy="4357054"/>
          </a:xfrm>
          <a:prstGeom prst="rect">
            <a:avLst/>
          </a:prstGeom>
        </p:spPr>
      </p:pic>
      <p:pic>
        <p:nvPicPr>
          <p:cNvPr id="16" name="Picture 15">
            <a:extLst>
              <a:ext uri="{FF2B5EF4-FFF2-40B4-BE49-F238E27FC236}">
                <a16:creationId xmlns:a16="http://schemas.microsoft.com/office/drawing/2014/main" id="{CEB9828A-A5AE-40B6-ADE6-5698F4DB9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275" y="2029393"/>
            <a:ext cx="2445444" cy="833674"/>
          </a:xfrm>
          <a:prstGeom prst="rect">
            <a:avLst/>
          </a:prstGeom>
        </p:spPr>
      </p:pic>
    </p:spTree>
    <p:extLst>
      <p:ext uri="{BB962C8B-B14F-4D97-AF65-F5344CB8AC3E}">
        <p14:creationId xmlns:p14="http://schemas.microsoft.com/office/powerpoint/2010/main" val="352771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901C-8A94-4CD0-A116-BFD4167FA279}"/>
              </a:ext>
            </a:extLst>
          </p:cNvPr>
          <p:cNvSpPr>
            <a:spLocks noGrp="1"/>
          </p:cNvSpPr>
          <p:nvPr>
            <p:ph type="title"/>
          </p:nvPr>
        </p:nvSpPr>
        <p:spPr/>
        <p:txBody>
          <a:bodyPr/>
          <a:lstStyle/>
          <a:p>
            <a:r>
              <a:rPr lang="en-US" dirty="0"/>
              <a:t>Data dan Variable</a:t>
            </a:r>
          </a:p>
        </p:txBody>
      </p:sp>
      <p:sp>
        <p:nvSpPr>
          <p:cNvPr id="9" name="Rectangle 8">
            <a:extLst>
              <a:ext uri="{FF2B5EF4-FFF2-40B4-BE49-F238E27FC236}">
                <a16:creationId xmlns:a16="http://schemas.microsoft.com/office/drawing/2014/main" id="{26F6BCBA-AC1D-4373-9D69-4A1307F97A9A}"/>
              </a:ext>
            </a:extLst>
          </p:cNvPr>
          <p:cNvSpPr/>
          <p:nvPr/>
        </p:nvSpPr>
        <p:spPr>
          <a:xfrm>
            <a:off x="838200" y="1629283"/>
            <a:ext cx="871585" cy="400110"/>
          </a:xfrm>
          <a:prstGeom prst="rect">
            <a:avLst/>
          </a:prstGeom>
        </p:spPr>
        <p:txBody>
          <a:bodyPr wrap="none">
            <a:spAutoFit/>
          </a:bodyPr>
          <a:lstStyle/>
          <a:p>
            <a:r>
              <a:rPr lang="en-US" sz="2000" dirty="0"/>
              <a:t>Matrix</a:t>
            </a:r>
          </a:p>
        </p:txBody>
      </p:sp>
      <p:pic>
        <p:nvPicPr>
          <p:cNvPr id="13" name="Picture 12">
            <a:extLst>
              <a:ext uri="{FF2B5EF4-FFF2-40B4-BE49-F238E27FC236}">
                <a16:creationId xmlns:a16="http://schemas.microsoft.com/office/drawing/2014/main" id="{78955A55-5396-4F06-9737-1571C89DB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47251"/>
            <a:ext cx="8071422" cy="3907185"/>
          </a:xfrm>
          <a:prstGeom prst="rect">
            <a:avLst/>
          </a:prstGeom>
        </p:spPr>
      </p:pic>
    </p:spTree>
    <p:extLst>
      <p:ext uri="{BB962C8B-B14F-4D97-AF65-F5344CB8AC3E}">
        <p14:creationId xmlns:p14="http://schemas.microsoft.com/office/powerpoint/2010/main" val="350993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901C-8A94-4CD0-A116-BFD4167FA279}"/>
              </a:ext>
            </a:extLst>
          </p:cNvPr>
          <p:cNvSpPr>
            <a:spLocks noGrp="1"/>
          </p:cNvSpPr>
          <p:nvPr>
            <p:ph type="title"/>
          </p:nvPr>
        </p:nvSpPr>
        <p:spPr/>
        <p:txBody>
          <a:bodyPr/>
          <a:lstStyle/>
          <a:p>
            <a:r>
              <a:rPr lang="en-US" dirty="0"/>
              <a:t>Data dan Variable</a:t>
            </a:r>
          </a:p>
        </p:txBody>
      </p:sp>
      <p:sp>
        <p:nvSpPr>
          <p:cNvPr id="9" name="Rectangle 8">
            <a:extLst>
              <a:ext uri="{FF2B5EF4-FFF2-40B4-BE49-F238E27FC236}">
                <a16:creationId xmlns:a16="http://schemas.microsoft.com/office/drawing/2014/main" id="{26F6BCBA-AC1D-4373-9D69-4A1307F97A9A}"/>
              </a:ext>
            </a:extLst>
          </p:cNvPr>
          <p:cNvSpPr/>
          <p:nvPr/>
        </p:nvSpPr>
        <p:spPr>
          <a:xfrm>
            <a:off x="838200" y="1629283"/>
            <a:ext cx="871585" cy="400110"/>
          </a:xfrm>
          <a:prstGeom prst="rect">
            <a:avLst/>
          </a:prstGeom>
        </p:spPr>
        <p:txBody>
          <a:bodyPr wrap="none">
            <a:spAutoFit/>
          </a:bodyPr>
          <a:lstStyle/>
          <a:p>
            <a:r>
              <a:rPr lang="en-US" sz="2000" dirty="0"/>
              <a:t>Matrix</a:t>
            </a:r>
          </a:p>
        </p:txBody>
      </p:sp>
      <p:sp>
        <p:nvSpPr>
          <p:cNvPr id="5" name="Rectangle 1">
            <a:extLst>
              <a:ext uri="{FF2B5EF4-FFF2-40B4-BE49-F238E27FC236}">
                <a16:creationId xmlns:a16="http://schemas.microsoft.com/office/drawing/2014/main" id="{8BF7A578-4AA0-4445-86AF-BDBE02C7C98A}"/>
              </a:ext>
            </a:extLst>
          </p:cNvPr>
          <p:cNvSpPr>
            <a:spLocks noChangeArrowheads="1"/>
          </p:cNvSpPr>
          <p:nvPr/>
        </p:nvSpPr>
        <p:spPr bwMode="auto">
          <a:xfrm>
            <a:off x="838200" y="2357581"/>
            <a:ext cx="4596686" cy="329320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1"/>
            <a:r>
              <a:rPr lang="id-ID" sz="1600" b="0" i="0" u="none" strike="noStrike" baseline="0" dirty="0">
                <a:solidFill>
                  <a:srgbClr val="0000FF"/>
                </a:solidFill>
                <a:latin typeface="Lucida Console" panose="020B0609040504020204" pitchFamily="49" charset="0"/>
              </a:rPr>
              <a:t>x</a:t>
            </a:r>
            <a:r>
              <a:rPr lang="en-US" sz="1600" b="0" i="0" u="none" strike="noStrike" baseline="0" dirty="0">
                <a:solidFill>
                  <a:srgbClr val="0000FF"/>
                </a:solidFill>
                <a:latin typeface="Lucida Console" panose="020B0609040504020204" pitchFamily="49" charset="0"/>
              </a:rPr>
              <a:t>1</a:t>
            </a:r>
            <a:r>
              <a:rPr lang="id-ID" sz="1600" b="0" i="0" u="none" strike="noStrike" baseline="0" dirty="0">
                <a:solidFill>
                  <a:srgbClr val="0000FF"/>
                </a:solidFill>
                <a:latin typeface="Lucida Console" panose="020B0609040504020204" pitchFamily="49" charset="0"/>
              </a:rPr>
              <a:t> = </a:t>
            </a:r>
            <a:r>
              <a:rPr lang="en-US" sz="1600" b="0" i="0" u="none" strike="noStrike" baseline="0" dirty="0">
                <a:solidFill>
                  <a:srgbClr val="0000FF"/>
                </a:solidFill>
                <a:latin typeface="Lucida Console" panose="020B0609040504020204" pitchFamily="49" charset="0"/>
              </a:rPr>
              <a:t>c(</a:t>
            </a:r>
            <a:r>
              <a:rPr lang="en-US" sz="1600" dirty="0">
                <a:solidFill>
                  <a:srgbClr val="0000FF"/>
                </a:solidFill>
                <a:latin typeface="Lucida Console" panose="020B0609040504020204" pitchFamily="49" charset="0"/>
              </a:rPr>
              <a:t>2,5)</a:t>
            </a:r>
            <a:endParaRPr lang="id-ID" sz="1600" b="0" i="0" u="none" strike="noStrike" baseline="0" dirty="0">
              <a:solidFill>
                <a:srgbClr val="0000FF"/>
              </a:solidFill>
              <a:latin typeface="Lucida Console" panose="020B0609040504020204" pitchFamily="49" charset="0"/>
            </a:endParaRPr>
          </a:p>
          <a:p>
            <a:pPr lvl="1"/>
            <a:r>
              <a:rPr lang="en-US" sz="1600" dirty="0">
                <a:solidFill>
                  <a:srgbClr val="0000FF"/>
                </a:solidFill>
                <a:latin typeface="Lucida Console" panose="020B0609040504020204" pitchFamily="49" charset="0"/>
              </a:rPr>
              <a:t>x2</a:t>
            </a:r>
            <a:r>
              <a:rPr lang="id-ID" sz="1600" b="0" i="0" u="none" strike="noStrike" baseline="0" dirty="0">
                <a:solidFill>
                  <a:srgbClr val="0000FF"/>
                </a:solidFill>
                <a:latin typeface="Lucida Console" panose="020B0609040504020204" pitchFamily="49" charset="0"/>
              </a:rPr>
              <a:t> = </a:t>
            </a:r>
            <a:r>
              <a:rPr lang="en-US" sz="1600" dirty="0">
                <a:solidFill>
                  <a:srgbClr val="0000FF"/>
                </a:solidFill>
                <a:latin typeface="Lucida Console" panose="020B0609040504020204" pitchFamily="49" charset="0"/>
              </a:rPr>
              <a:t>c(4,7)</a:t>
            </a:r>
            <a:endParaRPr lang="id-ID" sz="1600" b="0" i="0" u="none" strike="noStrike" baseline="0" dirty="0">
              <a:solidFill>
                <a:srgbClr val="0000FF"/>
              </a:solidFill>
              <a:latin typeface="Lucida Console" panose="020B0609040504020204" pitchFamily="49" charset="0"/>
            </a:endParaRPr>
          </a:p>
          <a:p>
            <a:pPr lvl="1"/>
            <a:r>
              <a:rPr lang="en-US" sz="1600" dirty="0">
                <a:solidFill>
                  <a:srgbClr val="0000FF"/>
                </a:solidFill>
                <a:latin typeface="Lucida Console" panose="020B0609040504020204" pitchFamily="49" charset="0"/>
              </a:rPr>
              <a:t>x=c</a:t>
            </a:r>
            <a:r>
              <a:rPr lang="id-ID" sz="1600" b="0" i="0" u="none" strike="noStrike" baseline="0" dirty="0">
                <a:solidFill>
                  <a:srgbClr val="0000FF"/>
                </a:solidFill>
                <a:latin typeface="Lucida Console" panose="020B0609040504020204" pitchFamily="49" charset="0"/>
              </a:rPr>
              <a:t>bind (x</a:t>
            </a:r>
            <a:r>
              <a:rPr lang="en-US" sz="1600" b="0" i="0" u="none" strike="noStrike" baseline="0" dirty="0">
                <a:solidFill>
                  <a:srgbClr val="0000FF"/>
                </a:solidFill>
                <a:latin typeface="Lucida Console" panose="020B0609040504020204" pitchFamily="49" charset="0"/>
              </a:rPr>
              <a:t>1</a:t>
            </a:r>
            <a:r>
              <a:rPr lang="id-ID" sz="1600" b="0" i="0" u="none" strike="noStrike" baseline="0" dirty="0">
                <a:solidFill>
                  <a:srgbClr val="0000FF"/>
                </a:solidFill>
                <a:latin typeface="Lucida Console" panose="020B0609040504020204" pitchFamily="49" charset="0"/>
              </a:rPr>
              <a:t>,</a:t>
            </a:r>
            <a:r>
              <a:rPr lang="en-US" sz="1600" b="0" i="0" u="none" strike="noStrike" baseline="0" dirty="0">
                <a:solidFill>
                  <a:srgbClr val="0000FF"/>
                </a:solidFill>
                <a:latin typeface="Lucida Console" panose="020B0609040504020204" pitchFamily="49" charset="0"/>
              </a:rPr>
              <a:t>x2</a:t>
            </a:r>
            <a:r>
              <a:rPr lang="id-ID" sz="1600" b="0" i="0" u="none" strike="noStrike" baseline="0" dirty="0">
                <a:solidFill>
                  <a:srgbClr val="0000FF"/>
                </a:solidFill>
                <a:latin typeface="Lucida Console" panose="020B0609040504020204" pitchFamily="49" charset="0"/>
              </a:rPr>
              <a:t>)</a:t>
            </a:r>
            <a:endParaRPr lang="en-US" sz="1600" b="0" i="0" u="none" strike="noStrike" baseline="0" dirty="0">
              <a:solidFill>
                <a:srgbClr val="0000FF"/>
              </a:solidFill>
              <a:latin typeface="Lucida Console" panose="020B0609040504020204" pitchFamily="49" charset="0"/>
            </a:endParaRPr>
          </a:p>
          <a:p>
            <a:pPr lvl="1"/>
            <a:r>
              <a:rPr lang="en-US" sz="1600" dirty="0">
                <a:solidFill>
                  <a:srgbClr val="0000FF"/>
                </a:solidFill>
                <a:latin typeface="Lucida Console" panose="020B0609040504020204" pitchFamily="49" charset="0"/>
              </a:rPr>
              <a:t>t(x) </a:t>
            </a:r>
            <a:r>
              <a:rPr lang="en-US" sz="1600" dirty="0">
                <a:solidFill>
                  <a:schemeClr val="accent6"/>
                </a:solidFill>
                <a:latin typeface="Lucida Console" panose="020B0609040504020204" pitchFamily="49" charset="0"/>
              </a:rPr>
              <a:t>#matrix transpose</a:t>
            </a:r>
            <a:endParaRPr lang="id-ID" sz="1600" b="0" i="0" u="none" strike="noStrike" baseline="0" dirty="0">
              <a:solidFill>
                <a:srgbClr val="0000FF"/>
              </a:solidFill>
              <a:latin typeface="Lucida Console" panose="020B0609040504020204" pitchFamily="49" charset="0"/>
            </a:endParaRPr>
          </a:p>
          <a:p>
            <a:pPr lvl="1"/>
            <a:r>
              <a:rPr lang="en-US" sz="1600" dirty="0">
                <a:solidFill>
                  <a:srgbClr val="0000FF"/>
                </a:solidFill>
                <a:latin typeface="Lucida Console" panose="020B0609040504020204" pitchFamily="49" charset="0"/>
              </a:rPr>
              <a:t>s</a:t>
            </a:r>
            <a:r>
              <a:rPr lang="en-US" sz="1600" b="0" i="0" u="none" strike="noStrike" baseline="0" dirty="0">
                <a:solidFill>
                  <a:srgbClr val="0000FF"/>
                </a:solidFill>
                <a:latin typeface="Lucida Console" panose="020B0609040504020204" pitchFamily="49" charset="0"/>
              </a:rPr>
              <a:t>olve(x)</a:t>
            </a:r>
            <a:r>
              <a:rPr lang="en-US" sz="1600" b="0" i="0" u="none" strike="noStrike" dirty="0">
                <a:solidFill>
                  <a:srgbClr val="0000FF"/>
                </a:solidFill>
                <a:latin typeface="Lucida Console" panose="020B0609040504020204" pitchFamily="49" charset="0"/>
              </a:rPr>
              <a:t> </a:t>
            </a:r>
            <a:r>
              <a:rPr lang="en-US" sz="1600" b="0" i="0" u="none" strike="noStrike" dirty="0">
                <a:solidFill>
                  <a:schemeClr val="accent6"/>
                </a:solidFill>
                <a:latin typeface="Lucida Console" panose="020B0609040504020204" pitchFamily="49" charset="0"/>
              </a:rPr>
              <a:t>#inverse matrix</a:t>
            </a:r>
          </a:p>
          <a:p>
            <a:pPr lvl="1"/>
            <a:r>
              <a:rPr lang="id-ID" sz="1600" dirty="0">
                <a:latin typeface="Lucida Console" panose="020B0609040504020204" pitchFamily="49" charset="0"/>
              </a:rPr>
              <a:t> [,1]       [,2]</a:t>
            </a:r>
          </a:p>
          <a:p>
            <a:pPr lvl="1"/>
            <a:r>
              <a:rPr lang="id-ID" sz="1600" dirty="0">
                <a:latin typeface="Lucida Console" panose="020B0609040504020204" pitchFamily="49" charset="0"/>
              </a:rPr>
              <a:t>x1 -1.1666667  0.6666667</a:t>
            </a:r>
          </a:p>
          <a:p>
            <a:pPr lvl="1"/>
            <a:r>
              <a:rPr lang="id-ID" sz="1600" dirty="0">
                <a:latin typeface="Lucida Console" panose="020B0609040504020204" pitchFamily="49" charset="0"/>
              </a:rPr>
              <a:t>x2  0.8333333 -0.3333333</a:t>
            </a:r>
            <a:endParaRPr lang="en-US" sz="1600" dirty="0">
              <a:latin typeface="Lucida Console" panose="020B0609040504020204" pitchFamily="49" charset="0"/>
            </a:endParaRPr>
          </a:p>
          <a:p>
            <a:pPr lvl="1"/>
            <a:r>
              <a:rPr lang="en-US" sz="1600" dirty="0" err="1">
                <a:solidFill>
                  <a:srgbClr val="0000FF"/>
                </a:solidFill>
                <a:latin typeface="Lucida Console" panose="020B0609040504020204" pitchFamily="49" charset="0"/>
              </a:rPr>
              <a:t>det</a:t>
            </a:r>
            <a:r>
              <a:rPr lang="en-US" sz="1600" dirty="0">
                <a:solidFill>
                  <a:srgbClr val="0000FF"/>
                </a:solidFill>
                <a:latin typeface="Lucida Console" panose="020B0609040504020204" pitchFamily="49" charset="0"/>
              </a:rPr>
              <a:t>(x) </a:t>
            </a:r>
            <a:r>
              <a:rPr lang="en-US" sz="1600" dirty="0">
                <a:solidFill>
                  <a:schemeClr val="accent6"/>
                </a:solidFill>
                <a:latin typeface="Lucida Console" panose="020B0609040504020204" pitchFamily="49" charset="0"/>
              </a:rPr>
              <a:t>#determinant matrix</a:t>
            </a:r>
          </a:p>
          <a:p>
            <a:pPr lvl="1"/>
            <a:r>
              <a:rPr lang="id-ID" sz="1600" dirty="0">
                <a:solidFill>
                  <a:srgbClr val="000000"/>
                </a:solidFill>
                <a:latin typeface="Lucida Console" panose="020B0609040504020204" pitchFamily="49" charset="0"/>
              </a:rPr>
              <a:t>[1] -6</a:t>
            </a:r>
            <a:endParaRPr lang="en-US" sz="1600" dirty="0">
              <a:solidFill>
                <a:srgbClr val="000000"/>
              </a:solidFill>
              <a:latin typeface="Lucida Console" panose="020B0609040504020204" pitchFamily="49" charset="0"/>
            </a:endParaRPr>
          </a:p>
          <a:p>
            <a:pPr lvl="1"/>
            <a:r>
              <a:rPr lang="en-US" sz="1600" dirty="0" err="1">
                <a:solidFill>
                  <a:srgbClr val="0000FF"/>
                </a:solidFill>
                <a:latin typeface="Lucida Console" panose="020B0609040504020204" pitchFamily="49" charset="0"/>
              </a:rPr>
              <a:t>diag</a:t>
            </a:r>
            <a:r>
              <a:rPr lang="en-US" sz="1600" dirty="0">
                <a:solidFill>
                  <a:srgbClr val="0000FF"/>
                </a:solidFill>
                <a:latin typeface="Lucida Console" panose="020B0609040504020204" pitchFamily="49" charset="0"/>
              </a:rPr>
              <a:t>(x) </a:t>
            </a:r>
            <a:r>
              <a:rPr lang="en-US" sz="1600" dirty="0">
                <a:solidFill>
                  <a:schemeClr val="accent6"/>
                </a:solidFill>
                <a:latin typeface="Lucida Console" panose="020B0609040504020204" pitchFamily="49" charset="0"/>
              </a:rPr>
              <a:t>#diagonal matrix </a:t>
            </a:r>
            <a:endParaRPr lang="en-US" sz="1600" dirty="0">
              <a:solidFill>
                <a:srgbClr val="0000FF"/>
              </a:solidFill>
              <a:latin typeface="Lucida Console" panose="020B0609040504020204" pitchFamily="49" charset="0"/>
            </a:endParaRPr>
          </a:p>
          <a:p>
            <a:pPr lvl="1"/>
            <a:r>
              <a:rPr lang="en-US" sz="1600" dirty="0">
                <a:solidFill>
                  <a:srgbClr val="000000"/>
                </a:solidFill>
                <a:latin typeface="Lucida Console" panose="020B0609040504020204" pitchFamily="49" charset="0"/>
              </a:rPr>
              <a:t>[1] 2 7</a:t>
            </a:r>
          </a:p>
          <a:p>
            <a:pPr lvl="1"/>
            <a:endParaRPr lang="en-US" sz="1600" dirty="0">
              <a:solidFill>
                <a:srgbClr val="000000"/>
              </a:solidFill>
              <a:latin typeface="Lucida Console" panose="020B0609040504020204" pitchFamily="49" charset="0"/>
            </a:endParaRPr>
          </a:p>
        </p:txBody>
      </p:sp>
      <p:sp>
        <p:nvSpPr>
          <p:cNvPr id="6" name="Rectangle 2">
            <a:extLst>
              <a:ext uri="{FF2B5EF4-FFF2-40B4-BE49-F238E27FC236}">
                <a16:creationId xmlns:a16="http://schemas.microsoft.com/office/drawing/2014/main" id="{D771094D-0563-4B32-8BE4-8351C14C97FE}"/>
              </a:ext>
            </a:extLst>
          </p:cNvPr>
          <p:cNvSpPr>
            <a:spLocks noChangeArrowheads="1"/>
          </p:cNvSpPr>
          <p:nvPr/>
        </p:nvSpPr>
        <p:spPr bwMode="auto">
          <a:xfrm>
            <a:off x="5806730" y="2377678"/>
            <a:ext cx="5904395" cy="304698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1"/>
            <a:r>
              <a:rPr lang="en-US" sz="1600" dirty="0">
                <a:solidFill>
                  <a:srgbClr val="0000FF"/>
                </a:solidFill>
                <a:latin typeface="Lucida Console" panose="020B0609040504020204" pitchFamily="49" charset="0"/>
              </a:rPr>
              <a:t>y1</a:t>
            </a:r>
            <a:r>
              <a:rPr lang="id-ID" sz="1600" dirty="0">
                <a:solidFill>
                  <a:srgbClr val="0000FF"/>
                </a:solidFill>
                <a:latin typeface="Lucida Console" panose="020B0609040504020204" pitchFamily="49" charset="0"/>
              </a:rPr>
              <a:t> = </a:t>
            </a:r>
            <a:r>
              <a:rPr lang="en-US" sz="1600" dirty="0">
                <a:solidFill>
                  <a:srgbClr val="0000FF"/>
                </a:solidFill>
                <a:latin typeface="Lucida Console" panose="020B0609040504020204" pitchFamily="49" charset="0"/>
              </a:rPr>
              <a:t>c(3,6)</a:t>
            </a:r>
            <a:endParaRPr lang="id-ID" sz="1600" dirty="0">
              <a:solidFill>
                <a:srgbClr val="0000FF"/>
              </a:solidFill>
              <a:latin typeface="Lucida Console" panose="020B0609040504020204" pitchFamily="49" charset="0"/>
            </a:endParaRPr>
          </a:p>
          <a:p>
            <a:pPr lvl="1"/>
            <a:r>
              <a:rPr lang="en-US" sz="1600" dirty="0">
                <a:solidFill>
                  <a:srgbClr val="0000FF"/>
                </a:solidFill>
                <a:latin typeface="Lucida Console" panose="020B0609040504020204" pitchFamily="49" charset="0"/>
              </a:rPr>
              <a:t>y2</a:t>
            </a:r>
            <a:r>
              <a:rPr lang="id-ID" sz="1600" dirty="0">
                <a:solidFill>
                  <a:srgbClr val="0000FF"/>
                </a:solidFill>
                <a:latin typeface="Lucida Console" panose="020B0609040504020204" pitchFamily="49" charset="0"/>
              </a:rPr>
              <a:t> = </a:t>
            </a:r>
            <a:r>
              <a:rPr lang="en-US" sz="1600" dirty="0">
                <a:solidFill>
                  <a:srgbClr val="0000FF"/>
                </a:solidFill>
                <a:latin typeface="Lucida Console" panose="020B0609040504020204" pitchFamily="49" charset="0"/>
              </a:rPr>
              <a:t>c(1,4)</a:t>
            </a:r>
            <a:endParaRPr lang="id-ID" sz="1600" dirty="0">
              <a:solidFill>
                <a:srgbClr val="0000FF"/>
              </a:solidFill>
              <a:latin typeface="Lucida Console" panose="020B0609040504020204" pitchFamily="49" charset="0"/>
            </a:endParaRPr>
          </a:p>
          <a:p>
            <a:pPr lvl="1"/>
            <a:r>
              <a:rPr lang="en-US" sz="1600" dirty="0">
                <a:solidFill>
                  <a:srgbClr val="0000FF"/>
                </a:solidFill>
                <a:latin typeface="Lucida Console" panose="020B0609040504020204" pitchFamily="49" charset="0"/>
              </a:rPr>
              <a:t>y=c</a:t>
            </a:r>
            <a:r>
              <a:rPr lang="id-ID" sz="1600" dirty="0">
                <a:solidFill>
                  <a:srgbClr val="0000FF"/>
                </a:solidFill>
                <a:latin typeface="Lucida Console" panose="020B0609040504020204" pitchFamily="49" charset="0"/>
              </a:rPr>
              <a:t>bind (</a:t>
            </a:r>
            <a:r>
              <a:rPr lang="en-US" sz="1600" dirty="0">
                <a:solidFill>
                  <a:srgbClr val="0000FF"/>
                </a:solidFill>
                <a:latin typeface="Lucida Console" panose="020B0609040504020204" pitchFamily="49" charset="0"/>
              </a:rPr>
              <a:t>y1</a:t>
            </a:r>
            <a:r>
              <a:rPr lang="id-ID" sz="1600" dirty="0">
                <a:solidFill>
                  <a:srgbClr val="0000FF"/>
                </a:solidFill>
                <a:latin typeface="Lucida Console" panose="020B0609040504020204" pitchFamily="49" charset="0"/>
              </a:rPr>
              <a:t>,</a:t>
            </a:r>
            <a:r>
              <a:rPr lang="en-US" sz="1600" dirty="0">
                <a:solidFill>
                  <a:srgbClr val="0000FF"/>
                </a:solidFill>
                <a:latin typeface="Lucida Console" panose="020B0609040504020204" pitchFamily="49" charset="0"/>
              </a:rPr>
              <a:t>y2</a:t>
            </a:r>
            <a:r>
              <a:rPr lang="id-ID" sz="1600" dirty="0">
                <a:solidFill>
                  <a:srgbClr val="0000FF"/>
                </a:solidFill>
                <a:latin typeface="Lucida Console" panose="020B0609040504020204" pitchFamily="49" charset="0"/>
              </a:rPr>
              <a:t>)</a:t>
            </a:r>
            <a:endParaRPr lang="en-US" sz="1600" dirty="0">
              <a:solidFill>
                <a:srgbClr val="0000FF"/>
              </a:solidFill>
              <a:latin typeface="Lucida Console" panose="020B0609040504020204" pitchFamily="49" charset="0"/>
            </a:endParaRPr>
          </a:p>
          <a:p>
            <a:pPr lvl="1"/>
            <a:r>
              <a:rPr lang="es-ES" sz="1600" dirty="0">
                <a:solidFill>
                  <a:srgbClr val="0000FF"/>
                </a:solidFill>
                <a:latin typeface="Lucida Console" panose="020B0609040504020204" pitchFamily="49" charset="0"/>
              </a:rPr>
              <a:t>x*y</a:t>
            </a:r>
          </a:p>
          <a:p>
            <a:pPr lvl="1"/>
            <a:r>
              <a:rPr lang="es-ES" sz="1600" dirty="0">
                <a:latin typeface="Lucida Console" panose="020B0609040504020204" pitchFamily="49" charset="0"/>
              </a:rPr>
              <a:t>     x1 x2</a:t>
            </a:r>
          </a:p>
          <a:p>
            <a:pPr lvl="1"/>
            <a:r>
              <a:rPr lang="es-ES" sz="1600" dirty="0">
                <a:latin typeface="Lucida Console" panose="020B0609040504020204" pitchFamily="49" charset="0"/>
              </a:rPr>
              <a:t>[1,]  6  4</a:t>
            </a:r>
          </a:p>
          <a:p>
            <a:pPr lvl="1"/>
            <a:r>
              <a:rPr lang="es-ES" sz="1600" dirty="0">
                <a:latin typeface="Lucida Console" panose="020B0609040504020204" pitchFamily="49" charset="0"/>
              </a:rPr>
              <a:t>[2,] 30 28</a:t>
            </a:r>
          </a:p>
          <a:p>
            <a:pPr lvl="1"/>
            <a:r>
              <a:rPr lang="es-ES" sz="1600" dirty="0">
                <a:solidFill>
                  <a:srgbClr val="0000FF"/>
                </a:solidFill>
                <a:latin typeface="Lucida Console" panose="020B0609040504020204" pitchFamily="49" charset="0"/>
              </a:rPr>
              <a:t>x%*%y</a:t>
            </a:r>
          </a:p>
          <a:p>
            <a:pPr lvl="1"/>
            <a:r>
              <a:rPr lang="es-ES" sz="1600" dirty="0">
                <a:latin typeface="Lucida Console" panose="020B0609040504020204" pitchFamily="49" charset="0"/>
              </a:rPr>
              <a:t>     y1 y2</a:t>
            </a:r>
          </a:p>
          <a:p>
            <a:pPr lvl="1"/>
            <a:r>
              <a:rPr lang="es-ES" sz="1600" dirty="0">
                <a:latin typeface="Lucida Console" panose="020B0609040504020204" pitchFamily="49" charset="0"/>
              </a:rPr>
              <a:t>[1,] 30 18</a:t>
            </a:r>
          </a:p>
          <a:p>
            <a:pPr lvl="1"/>
            <a:r>
              <a:rPr lang="es-ES" sz="1600" dirty="0">
                <a:latin typeface="Lucida Console" panose="020B0609040504020204" pitchFamily="49" charset="0"/>
              </a:rPr>
              <a:t>[2,] 57 33</a:t>
            </a:r>
          </a:p>
          <a:p>
            <a:pPr lvl="1"/>
            <a:endParaRPr lang="id-ID" sz="1600" dirty="0">
              <a:solidFill>
                <a:srgbClr val="0000FF"/>
              </a:solidFill>
              <a:latin typeface="Lucida Console" panose="020B0609040504020204" pitchFamily="49" charset="0"/>
            </a:endParaRPr>
          </a:p>
        </p:txBody>
      </p:sp>
    </p:spTree>
    <p:extLst>
      <p:ext uri="{BB962C8B-B14F-4D97-AF65-F5344CB8AC3E}">
        <p14:creationId xmlns:p14="http://schemas.microsoft.com/office/powerpoint/2010/main" val="95509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47E1-708E-4AF6-ADBF-ACC9A88EA5F8}"/>
              </a:ext>
            </a:extLst>
          </p:cNvPr>
          <p:cNvSpPr>
            <a:spLocks noGrp="1"/>
          </p:cNvSpPr>
          <p:nvPr>
            <p:ph type="title"/>
          </p:nvPr>
        </p:nvSpPr>
        <p:spPr/>
        <p:txBody>
          <a:bodyPr/>
          <a:lstStyle/>
          <a:p>
            <a:r>
              <a:rPr lang="en-US" dirty="0"/>
              <a:t>Data dan Variable</a:t>
            </a:r>
          </a:p>
        </p:txBody>
      </p:sp>
      <p:sp>
        <p:nvSpPr>
          <p:cNvPr id="7" name="Rectangle 1">
            <a:extLst>
              <a:ext uri="{FF2B5EF4-FFF2-40B4-BE49-F238E27FC236}">
                <a16:creationId xmlns:a16="http://schemas.microsoft.com/office/drawing/2014/main" id="{A1662D7D-44F3-4FCF-9B52-8F859BC4FE08}"/>
              </a:ext>
            </a:extLst>
          </p:cNvPr>
          <p:cNvSpPr>
            <a:spLocks noChangeArrowheads="1"/>
          </p:cNvSpPr>
          <p:nvPr/>
        </p:nvSpPr>
        <p:spPr bwMode="auto">
          <a:xfrm>
            <a:off x="838200" y="2078948"/>
            <a:ext cx="8402782" cy="43088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1">
              <a:lnSpc>
                <a:spcPct val="150000"/>
              </a:lnSpc>
            </a:pPr>
            <a:r>
              <a:rPr lang="en-US" sz="1600" dirty="0">
                <a:solidFill>
                  <a:srgbClr val="0000FF"/>
                </a:solidFill>
                <a:latin typeface="Lucida Console" panose="020B0609040504020204" pitchFamily="49" charset="0"/>
              </a:rPr>
              <a:t>Age &lt;- c(10 ,20 ,15 ,43 ,76 ,41 ,25 ,46)</a:t>
            </a:r>
          </a:p>
          <a:p>
            <a:pPr lvl="1">
              <a:lnSpc>
                <a:spcPct val="150000"/>
              </a:lnSpc>
            </a:pPr>
            <a:r>
              <a:rPr lang="en-US" sz="1600" dirty="0">
                <a:solidFill>
                  <a:srgbClr val="0000FF"/>
                </a:solidFill>
                <a:latin typeface="Lucida Console" panose="020B0609040504020204" pitchFamily="49" charset="0"/>
              </a:rPr>
              <a:t>Sex &lt;- factor (c("</a:t>
            </a:r>
            <a:r>
              <a:rPr lang="en-US" sz="1600" dirty="0" err="1">
                <a:solidFill>
                  <a:srgbClr val="0000FF"/>
                </a:solidFill>
                <a:latin typeface="Lucida Console" panose="020B0609040504020204" pitchFamily="49" charset="0"/>
              </a:rPr>
              <a:t>m","f","m","f","m","f","m","f</a:t>
            </a:r>
            <a:r>
              <a:rPr lang="en-US" sz="1600" dirty="0">
                <a:solidFill>
                  <a:srgbClr val="0000FF"/>
                </a:solidFill>
                <a:latin typeface="Lucida Console" panose="020B0609040504020204" pitchFamily="49" charset="0"/>
              </a:rPr>
              <a:t>"))</a:t>
            </a:r>
          </a:p>
          <a:p>
            <a:pPr lvl="1">
              <a:lnSpc>
                <a:spcPct val="150000"/>
              </a:lnSpc>
            </a:pPr>
            <a:r>
              <a:rPr lang="en-US" sz="1600" dirty="0" err="1">
                <a:solidFill>
                  <a:srgbClr val="0000FF"/>
                </a:solidFill>
                <a:latin typeface="Lucida Console" panose="020B0609040504020204" pitchFamily="49" charset="0"/>
              </a:rPr>
              <a:t>Sibblings</a:t>
            </a:r>
            <a:r>
              <a:rPr lang="en-US" sz="1600" dirty="0">
                <a:solidFill>
                  <a:srgbClr val="0000FF"/>
                </a:solidFill>
                <a:latin typeface="Lucida Console" panose="020B0609040504020204" pitchFamily="49" charset="0"/>
              </a:rPr>
              <a:t> &lt;- c(2 ,5 ,8 ,3 ,6 ,1 ,5 ,6)</a:t>
            </a:r>
          </a:p>
          <a:p>
            <a:pPr lvl="1">
              <a:lnSpc>
                <a:spcPct val="150000"/>
              </a:lnSpc>
            </a:pPr>
            <a:r>
              <a:rPr lang="en-US" sz="1600" dirty="0" err="1">
                <a:solidFill>
                  <a:srgbClr val="0000FF"/>
                </a:solidFill>
                <a:latin typeface="Lucida Console" panose="020B0609040504020204" pitchFamily="49" charset="0"/>
              </a:rPr>
              <a:t>myframe</a:t>
            </a:r>
            <a:r>
              <a:rPr lang="en-US" sz="1600" dirty="0">
                <a:solidFill>
                  <a:srgbClr val="0000FF"/>
                </a:solidFill>
                <a:latin typeface="Lucida Console" panose="020B0609040504020204" pitchFamily="49" charset="0"/>
              </a:rPr>
              <a:t> &lt;- </a:t>
            </a:r>
            <a:r>
              <a:rPr lang="en-US" sz="1600" dirty="0" err="1">
                <a:solidFill>
                  <a:srgbClr val="0000FF"/>
                </a:solidFill>
                <a:latin typeface="Lucida Console" panose="020B0609040504020204" pitchFamily="49" charset="0"/>
              </a:rPr>
              <a:t>data.frame</a:t>
            </a:r>
            <a:r>
              <a:rPr lang="en-US" sz="1600" dirty="0">
                <a:solidFill>
                  <a:srgbClr val="0000FF"/>
                </a:solidFill>
                <a:latin typeface="Lucida Console" panose="020B0609040504020204" pitchFamily="49" charset="0"/>
              </a:rPr>
              <a:t>(Age, Sex, </a:t>
            </a:r>
            <a:r>
              <a:rPr lang="en-US" sz="1600" dirty="0" err="1">
                <a:solidFill>
                  <a:srgbClr val="0000FF"/>
                </a:solidFill>
                <a:latin typeface="Lucida Console" panose="020B0609040504020204" pitchFamily="49" charset="0"/>
              </a:rPr>
              <a:t>Sibblings</a:t>
            </a:r>
            <a:r>
              <a:rPr lang="en-US" sz="1600" dirty="0">
                <a:solidFill>
                  <a:srgbClr val="0000FF"/>
                </a:solidFill>
                <a:latin typeface="Lucida Console" panose="020B0609040504020204" pitchFamily="49" charset="0"/>
              </a:rPr>
              <a:t>)</a:t>
            </a:r>
          </a:p>
          <a:p>
            <a:pPr lvl="1">
              <a:lnSpc>
                <a:spcPct val="150000"/>
              </a:lnSpc>
            </a:pPr>
            <a:r>
              <a:rPr lang="en-US" sz="1600" dirty="0" err="1">
                <a:solidFill>
                  <a:srgbClr val="0000FF"/>
                </a:solidFill>
                <a:latin typeface="Lucida Console" panose="020B0609040504020204" pitchFamily="49" charset="0"/>
              </a:rPr>
              <a:t>myframe</a:t>
            </a:r>
            <a:endParaRPr lang="en-US" sz="1600" dirty="0">
              <a:solidFill>
                <a:srgbClr val="0000FF"/>
              </a:solidFill>
              <a:latin typeface="Lucida Console" panose="020B0609040504020204" pitchFamily="49" charset="0"/>
            </a:endParaRPr>
          </a:p>
          <a:p>
            <a:pPr lvl="1"/>
            <a:r>
              <a:rPr lang="en-US" sz="1600" dirty="0">
                <a:latin typeface="Lucida Console" panose="020B0609040504020204" pitchFamily="49" charset="0"/>
              </a:rPr>
              <a:t>  Age Sex </a:t>
            </a:r>
            <a:r>
              <a:rPr lang="en-US" sz="1600" dirty="0" err="1">
                <a:latin typeface="Lucida Console" panose="020B0609040504020204" pitchFamily="49" charset="0"/>
              </a:rPr>
              <a:t>Sibblings</a:t>
            </a:r>
            <a:endParaRPr lang="en-US" sz="1600" dirty="0">
              <a:latin typeface="Lucida Console" panose="020B0609040504020204" pitchFamily="49" charset="0"/>
            </a:endParaRPr>
          </a:p>
          <a:p>
            <a:pPr lvl="1"/>
            <a:r>
              <a:rPr lang="en-US" sz="1600" dirty="0">
                <a:latin typeface="Lucida Console" panose="020B0609040504020204" pitchFamily="49" charset="0"/>
              </a:rPr>
              <a:t>1  10   m         2</a:t>
            </a:r>
          </a:p>
          <a:p>
            <a:pPr lvl="1"/>
            <a:r>
              <a:rPr lang="en-US" sz="1600" dirty="0">
                <a:latin typeface="Lucida Console" panose="020B0609040504020204" pitchFamily="49" charset="0"/>
              </a:rPr>
              <a:t>2  20   f         5</a:t>
            </a:r>
          </a:p>
          <a:p>
            <a:pPr lvl="1"/>
            <a:r>
              <a:rPr lang="en-US" sz="1600" dirty="0">
                <a:latin typeface="Lucida Console" panose="020B0609040504020204" pitchFamily="49" charset="0"/>
              </a:rPr>
              <a:t>3  15   m         8</a:t>
            </a:r>
          </a:p>
          <a:p>
            <a:pPr lvl="1"/>
            <a:r>
              <a:rPr lang="en-US" sz="1600" dirty="0">
                <a:latin typeface="Lucida Console" panose="020B0609040504020204" pitchFamily="49" charset="0"/>
              </a:rPr>
              <a:t>4  43   f         3</a:t>
            </a:r>
          </a:p>
          <a:p>
            <a:pPr lvl="1"/>
            <a:r>
              <a:rPr lang="en-US" sz="1600" dirty="0">
                <a:latin typeface="Lucida Console" panose="020B0609040504020204" pitchFamily="49" charset="0"/>
              </a:rPr>
              <a:t>5  76   m         6</a:t>
            </a:r>
          </a:p>
          <a:p>
            <a:pPr lvl="1"/>
            <a:r>
              <a:rPr lang="en-US" sz="1600" dirty="0">
                <a:latin typeface="Lucida Console" panose="020B0609040504020204" pitchFamily="49" charset="0"/>
              </a:rPr>
              <a:t>6  41   f         1</a:t>
            </a:r>
          </a:p>
          <a:p>
            <a:pPr lvl="1"/>
            <a:r>
              <a:rPr lang="en-US" sz="1600" dirty="0">
                <a:latin typeface="Lucida Console" panose="020B0609040504020204" pitchFamily="49" charset="0"/>
              </a:rPr>
              <a:t>7  25   m         5</a:t>
            </a:r>
          </a:p>
          <a:p>
            <a:pPr lvl="1"/>
            <a:r>
              <a:rPr lang="en-US" sz="1600" dirty="0">
                <a:latin typeface="Lucida Console" panose="020B0609040504020204" pitchFamily="49" charset="0"/>
              </a:rPr>
              <a:t>8  46   f         6</a:t>
            </a:r>
          </a:p>
          <a:p>
            <a:pPr lvl="1"/>
            <a:endParaRPr lang="en-US" sz="1600" dirty="0">
              <a:solidFill>
                <a:srgbClr val="000000"/>
              </a:solidFill>
              <a:latin typeface="Lucida Console" panose="020B0609040504020204" pitchFamily="49" charset="0"/>
            </a:endParaRPr>
          </a:p>
        </p:txBody>
      </p:sp>
      <p:sp>
        <p:nvSpPr>
          <p:cNvPr id="9" name="Rectangle 8">
            <a:extLst>
              <a:ext uri="{FF2B5EF4-FFF2-40B4-BE49-F238E27FC236}">
                <a16:creationId xmlns:a16="http://schemas.microsoft.com/office/drawing/2014/main" id="{955F35F2-81FF-4FEA-83FC-BD1E8D6C429A}"/>
              </a:ext>
            </a:extLst>
          </p:cNvPr>
          <p:cNvSpPr/>
          <p:nvPr/>
        </p:nvSpPr>
        <p:spPr>
          <a:xfrm>
            <a:off x="838200" y="1629283"/>
            <a:ext cx="1288110" cy="400110"/>
          </a:xfrm>
          <a:prstGeom prst="rect">
            <a:avLst/>
          </a:prstGeom>
        </p:spPr>
        <p:txBody>
          <a:bodyPr wrap="none">
            <a:spAutoFit/>
          </a:bodyPr>
          <a:lstStyle/>
          <a:p>
            <a:r>
              <a:rPr lang="en-US" sz="2000" dirty="0" err="1"/>
              <a:t>Dataframe</a:t>
            </a:r>
            <a:endParaRPr lang="en-US" sz="2000" dirty="0"/>
          </a:p>
        </p:txBody>
      </p:sp>
    </p:spTree>
    <p:extLst>
      <p:ext uri="{BB962C8B-B14F-4D97-AF65-F5344CB8AC3E}">
        <p14:creationId xmlns:p14="http://schemas.microsoft.com/office/powerpoint/2010/main" val="40692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47E1-708E-4AF6-ADBF-ACC9A88EA5F8}"/>
              </a:ext>
            </a:extLst>
          </p:cNvPr>
          <p:cNvSpPr>
            <a:spLocks noGrp="1"/>
          </p:cNvSpPr>
          <p:nvPr>
            <p:ph type="title"/>
          </p:nvPr>
        </p:nvSpPr>
        <p:spPr/>
        <p:txBody>
          <a:bodyPr/>
          <a:lstStyle/>
          <a:p>
            <a:r>
              <a:rPr lang="en-US" dirty="0"/>
              <a:t>Data dan Variable</a:t>
            </a:r>
          </a:p>
        </p:txBody>
      </p:sp>
      <p:pic>
        <p:nvPicPr>
          <p:cNvPr id="6" name="Picture 5">
            <a:extLst>
              <a:ext uri="{FF2B5EF4-FFF2-40B4-BE49-F238E27FC236}">
                <a16:creationId xmlns:a16="http://schemas.microsoft.com/office/drawing/2014/main" id="{6716DBD2-ED03-4CF1-A7A4-EE4B98F69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16453"/>
            <a:ext cx="9409572" cy="2563643"/>
          </a:xfrm>
          <a:prstGeom prst="rect">
            <a:avLst/>
          </a:prstGeom>
        </p:spPr>
      </p:pic>
      <p:pic>
        <p:nvPicPr>
          <p:cNvPr id="9" name="Picture 8">
            <a:extLst>
              <a:ext uri="{FF2B5EF4-FFF2-40B4-BE49-F238E27FC236}">
                <a16:creationId xmlns:a16="http://schemas.microsoft.com/office/drawing/2014/main" id="{90101D52-04A1-49A7-92F9-04EEAE9C0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963754"/>
            <a:ext cx="5077691" cy="545663"/>
          </a:xfrm>
          <a:prstGeom prst="rect">
            <a:avLst/>
          </a:prstGeom>
        </p:spPr>
      </p:pic>
      <p:sp>
        <p:nvSpPr>
          <p:cNvPr id="10" name="Rectangle 9">
            <a:extLst>
              <a:ext uri="{FF2B5EF4-FFF2-40B4-BE49-F238E27FC236}">
                <a16:creationId xmlns:a16="http://schemas.microsoft.com/office/drawing/2014/main" id="{03104587-B259-4E50-A7C4-F0655076B1AB}"/>
              </a:ext>
            </a:extLst>
          </p:cNvPr>
          <p:cNvSpPr/>
          <p:nvPr/>
        </p:nvSpPr>
        <p:spPr>
          <a:xfrm>
            <a:off x="838200" y="1644031"/>
            <a:ext cx="1288110" cy="400110"/>
          </a:xfrm>
          <a:prstGeom prst="rect">
            <a:avLst/>
          </a:prstGeom>
        </p:spPr>
        <p:txBody>
          <a:bodyPr wrap="none">
            <a:spAutoFit/>
          </a:bodyPr>
          <a:lstStyle/>
          <a:p>
            <a:r>
              <a:rPr lang="en-US" sz="2000" dirty="0" err="1"/>
              <a:t>Dataframe</a:t>
            </a:r>
            <a:endParaRPr lang="en-US" sz="2000" dirty="0"/>
          </a:p>
        </p:txBody>
      </p:sp>
    </p:spTree>
    <p:extLst>
      <p:ext uri="{BB962C8B-B14F-4D97-AF65-F5344CB8AC3E}">
        <p14:creationId xmlns:p14="http://schemas.microsoft.com/office/powerpoint/2010/main" val="243979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2923-B30A-4662-A45B-DFAD6803D1C4}"/>
              </a:ext>
            </a:extLst>
          </p:cNvPr>
          <p:cNvSpPr>
            <a:spLocks noGrp="1"/>
          </p:cNvSpPr>
          <p:nvPr>
            <p:ph type="title"/>
          </p:nvPr>
        </p:nvSpPr>
        <p:spPr/>
        <p:txBody>
          <a:bodyPr/>
          <a:lstStyle/>
          <a:p>
            <a:r>
              <a:rPr lang="en-US" dirty="0" err="1"/>
              <a:t>Latihan</a:t>
            </a:r>
            <a:endParaRPr lang="en-US" dirty="0"/>
          </a:p>
        </p:txBody>
      </p:sp>
      <p:pic>
        <p:nvPicPr>
          <p:cNvPr id="4" name="Picture 3">
            <a:extLst>
              <a:ext uri="{FF2B5EF4-FFF2-40B4-BE49-F238E27FC236}">
                <a16:creationId xmlns:a16="http://schemas.microsoft.com/office/drawing/2014/main" id="{0C62E984-8BE6-412B-8974-F742484C5FA8}"/>
              </a:ext>
            </a:extLst>
          </p:cNvPr>
          <p:cNvPicPr>
            <a:picLocks noChangeAspect="1"/>
          </p:cNvPicPr>
          <p:nvPr/>
        </p:nvPicPr>
        <p:blipFill>
          <a:blip r:embed="rId2"/>
          <a:stretch>
            <a:fillRect/>
          </a:stretch>
        </p:blipFill>
        <p:spPr>
          <a:xfrm>
            <a:off x="838200" y="1690687"/>
            <a:ext cx="10572134" cy="4114367"/>
          </a:xfrm>
          <a:prstGeom prst="rect">
            <a:avLst/>
          </a:prstGeom>
        </p:spPr>
      </p:pic>
    </p:spTree>
    <p:extLst>
      <p:ext uri="{BB962C8B-B14F-4D97-AF65-F5344CB8AC3E}">
        <p14:creationId xmlns:p14="http://schemas.microsoft.com/office/powerpoint/2010/main" val="51415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A224-4B14-497F-83D0-45EF316539D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C25A60A-7E46-4152-A9C9-37F39ED891F5}"/>
              </a:ext>
            </a:extLst>
          </p:cNvPr>
          <p:cNvSpPr>
            <a:spLocks noGrp="1"/>
          </p:cNvSpPr>
          <p:nvPr>
            <p:ph idx="1"/>
          </p:nvPr>
        </p:nvSpPr>
        <p:spPr/>
        <p:txBody>
          <a:bodyPr/>
          <a:lstStyle/>
          <a:p>
            <a:r>
              <a:rPr lang="en-US" dirty="0"/>
              <a:t>Introduction to R</a:t>
            </a:r>
          </a:p>
          <a:p>
            <a:r>
              <a:rPr lang="en-US" dirty="0"/>
              <a:t>Basic Calculation</a:t>
            </a:r>
          </a:p>
          <a:p>
            <a:r>
              <a:rPr lang="en-US" dirty="0"/>
              <a:t>Data and Variable</a:t>
            </a:r>
          </a:p>
          <a:p>
            <a:r>
              <a:rPr lang="en-US" dirty="0"/>
              <a:t>Read and Write Data</a:t>
            </a:r>
          </a:p>
          <a:p>
            <a:r>
              <a:rPr lang="en-US" dirty="0"/>
              <a:t>Conditional Statement</a:t>
            </a:r>
          </a:p>
          <a:p>
            <a:r>
              <a:rPr lang="en-US" dirty="0"/>
              <a:t>Looping</a:t>
            </a:r>
          </a:p>
          <a:p>
            <a:r>
              <a:rPr lang="en-US" dirty="0"/>
              <a:t>Function</a:t>
            </a:r>
          </a:p>
          <a:p>
            <a:endParaRPr lang="en-US" dirty="0"/>
          </a:p>
        </p:txBody>
      </p:sp>
    </p:spTree>
    <p:extLst>
      <p:ext uri="{BB962C8B-B14F-4D97-AF65-F5344CB8AC3E}">
        <p14:creationId xmlns:p14="http://schemas.microsoft.com/office/powerpoint/2010/main" val="221759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508B-767D-47D3-9776-66CC279FD7D0}"/>
              </a:ext>
            </a:extLst>
          </p:cNvPr>
          <p:cNvSpPr>
            <a:spLocks noGrp="1"/>
          </p:cNvSpPr>
          <p:nvPr>
            <p:ph type="title"/>
          </p:nvPr>
        </p:nvSpPr>
        <p:spPr/>
        <p:txBody>
          <a:bodyPr/>
          <a:lstStyle/>
          <a:p>
            <a:r>
              <a:rPr lang="en-US" dirty="0"/>
              <a:t>Introduction to R</a:t>
            </a:r>
          </a:p>
        </p:txBody>
      </p:sp>
      <p:sp>
        <p:nvSpPr>
          <p:cNvPr id="3" name="Content Placeholder 2">
            <a:extLst>
              <a:ext uri="{FF2B5EF4-FFF2-40B4-BE49-F238E27FC236}">
                <a16:creationId xmlns:a16="http://schemas.microsoft.com/office/drawing/2014/main" id="{65B559EF-F86F-4DD2-9621-E5CE93C94B78}"/>
              </a:ext>
            </a:extLst>
          </p:cNvPr>
          <p:cNvSpPr>
            <a:spLocks noGrp="1"/>
          </p:cNvSpPr>
          <p:nvPr>
            <p:ph idx="1"/>
          </p:nvPr>
        </p:nvSpPr>
        <p:spPr/>
        <p:txBody>
          <a:bodyPr/>
          <a:lstStyle/>
          <a:p>
            <a:pPr marL="0" indent="0">
              <a:buNone/>
            </a:pPr>
            <a:r>
              <a:rPr lang="en-US" dirty="0"/>
              <a:t>R and </a:t>
            </a:r>
            <a:r>
              <a:rPr lang="en-US" dirty="0" err="1"/>
              <a:t>Rstudio</a:t>
            </a:r>
            <a:endParaRPr lang="en-US" dirty="0"/>
          </a:p>
          <a:p>
            <a:pPr marL="0" indent="0">
              <a:buNone/>
            </a:pPr>
            <a:endParaRPr lang="en-US" dirty="0"/>
          </a:p>
        </p:txBody>
      </p:sp>
      <p:pic>
        <p:nvPicPr>
          <p:cNvPr id="5" name="Picture 4">
            <a:extLst>
              <a:ext uri="{FF2B5EF4-FFF2-40B4-BE49-F238E27FC236}">
                <a16:creationId xmlns:a16="http://schemas.microsoft.com/office/drawing/2014/main" id="{84AC7935-1178-49C1-80EE-8687956A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44873"/>
            <a:ext cx="1890486" cy="1465127"/>
          </a:xfrm>
          <a:prstGeom prst="rect">
            <a:avLst/>
          </a:prstGeom>
        </p:spPr>
      </p:pic>
      <p:pic>
        <p:nvPicPr>
          <p:cNvPr id="7" name="Picture 6">
            <a:extLst>
              <a:ext uri="{FF2B5EF4-FFF2-40B4-BE49-F238E27FC236}">
                <a16:creationId xmlns:a16="http://schemas.microsoft.com/office/drawing/2014/main" id="{8DB65583-A035-41FC-A9DE-C284BBA21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886" y="4159924"/>
            <a:ext cx="1767114" cy="1767114"/>
          </a:xfrm>
          <a:prstGeom prst="rect">
            <a:avLst/>
          </a:prstGeom>
        </p:spPr>
      </p:pic>
      <p:sp>
        <p:nvSpPr>
          <p:cNvPr id="9" name="Rectangle 8">
            <a:extLst>
              <a:ext uri="{FF2B5EF4-FFF2-40B4-BE49-F238E27FC236}">
                <a16:creationId xmlns:a16="http://schemas.microsoft.com/office/drawing/2014/main" id="{02F1D22A-7765-4F96-B137-54589A8E64FB}"/>
              </a:ext>
            </a:extLst>
          </p:cNvPr>
          <p:cNvSpPr/>
          <p:nvPr/>
        </p:nvSpPr>
        <p:spPr>
          <a:xfrm>
            <a:off x="3344213" y="4510356"/>
            <a:ext cx="7705859" cy="1200329"/>
          </a:xfrm>
          <a:prstGeom prst="rect">
            <a:avLst/>
          </a:prstGeom>
        </p:spPr>
        <p:txBody>
          <a:bodyPr wrap="square">
            <a:spAutoFit/>
          </a:bodyPr>
          <a:lstStyle/>
          <a:p>
            <a:r>
              <a:rPr lang="en-US" sz="2400" dirty="0" err="1"/>
              <a:t>RStudio</a:t>
            </a:r>
            <a:r>
              <a:rPr lang="en-US" sz="2400" dirty="0"/>
              <a:t> allows the user to run R in a more user friendly environment. It is open source (i.e. free) and available at http://www.rstudio.com/</a:t>
            </a:r>
          </a:p>
        </p:txBody>
      </p:sp>
      <p:sp>
        <p:nvSpPr>
          <p:cNvPr id="10" name="Rectangle 9">
            <a:extLst>
              <a:ext uri="{FF2B5EF4-FFF2-40B4-BE49-F238E27FC236}">
                <a16:creationId xmlns:a16="http://schemas.microsoft.com/office/drawing/2014/main" id="{8E4C69E8-69E3-4CEC-B5FE-A916631A850A}"/>
              </a:ext>
            </a:extLst>
          </p:cNvPr>
          <p:cNvSpPr/>
          <p:nvPr/>
        </p:nvSpPr>
        <p:spPr>
          <a:xfrm>
            <a:off x="3241183" y="2909556"/>
            <a:ext cx="7808890" cy="830997"/>
          </a:xfrm>
          <a:prstGeom prst="rect">
            <a:avLst/>
          </a:prstGeom>
        </p:spPr>
        <p:txBody>
          <a:bodyPr wrap="square">
            <a:spAutoFit/>
          </a:bodyPr>
          <a:lstStyle/>
          <a:p>
            <a:r>
              <a:rPr lang="en-US" sz="2400" dirty="0"/>
              <a:t>R is a language and environment for statistical computing and graphics. Available at https://cran.r-project.org/</a:t>
            </a:r>
            <a:endParaRPr lang="id-ID" sz="2400" dirty="0"/>
          </a:p>
        </p:txBody>
      </p:sp>
    </p:spTree>
    <p:extLst>
      <p:ext uri="{BB962C8B-B14F-4D97-AF65-F5344CB8AC3E}">
        <p14:creationId xmlns:p14="http://schemas.microsoft.com/office/powerpoint/2010/main" val="173609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1A4B7-DF78-49AF-9F01-CEEEF76AD326}"/>
              </a:ext>
            </a:extLst>
          </p:cNvPr>
          <p:cNvSpPr>
            <a:spLocks noGrp="1"/>
          </p:cNvSpPr>
          <p:nvPr>
            <p:ph type="title"/>
          </p:nvPr>
        </p:nvSpPr>
        <p:spPr>
          <a:xfrm>
            <a:off x="482431" y="2820386"/>
            <a:ext cx="4010998" cy="712523"/>
          </a:xfrm>
        </p:spPr>
        <p:txBody>
          <a:bodyPr>
            <a:normAutofit/>
          </a:bodyPr>
          <a:lstStyle/>
          <a:p>
            <a:pPr algn="r"/>
            <a:r>
              <a:rPr lang="en-US" dirty="0">
                <a:solidFill>
                  <a:schemeClr val="accent1"/>
                </a:solidFill>
              </a:rPr>
              <a:t>Introduction to R</a:t>
            </a:r>
          </a:p>
        </p:txBody>
      </p:sp>
      <p:cxnSp>
        <p:nvCxnSpPr>
          <p:cNvPr id="41"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A4BD3FC-4625-4C60-9414-3843E6D59A33}"/>
              </a:ext>
            </a:extLst>
          </p:cNvPr>
          <p:cNvSpPr>
            <a:spLocks noGrp="1"/>
          </p:cNvSpPr>
          <p:nvPr>
            <p:ph idx="1"/>
          </p:nvPr>
        </p:nvSpPr>
        <p:spPr>
          <a:xfrm>
            <a:off x="4976031" y="963876"/>
            <a:ext cx="6377769" cy="5242959"/>
          </a:xfrm>
        </p:spPr>
        <p:txBody>
          <a:bodyPr anchor="ctr">
            <a:normAutofit fontScale="92500"/>
          </a:bodyPr>
          <a:lstStyle/>
          <a:p>
            <a:pPr marL="0" indent="0">
              <a:buNone/>
            </a:pPr>
            <a:r>
              <a:rPr lang="en-US" sz="2400" dirty="0"/>
              <a:t>Why use R?</a:t>
            </a:r>
          </a:p>
          <a:p>
            <a:r>
              <a:rPr lang="en-US" sz="2400" b="1" dirty="0"/>
              <a:t>Data analysis software:</a:t>
            </a:r>
            <a:r>
              <a:rPr lang="en-US" sz="2400" dirty="0"/>
              <a:t> R is s data analysis software. It is used by data scientists for statistical analysis, predictive modeling and visualization.</a:t>
            </a:r>
          </a:p>
          <a:p>
            <a:r>
              <a:rPr lang="en-US" sz="2400" b="1" dirty="0"/>
              <a:t>Statistical analysis environment:</a:t>
            </a:r>
            <a:r>
              <a:rPr lang="en-US" sz="2400" dirty="0"/>
              <a:t> R provides a complete environment for statistical analysis. It is easy to implement statistical methods in R. Most of the new research in statistical analysis and modeling is done using R. So, the new techniques are first available only in R.</a:t>
            </a:r>
          </a:p>
          <a:p>
            <a:r>
              <a:rPr lang="en-US" sz="2400" b="1" dirty="0"/>
              <a:t>Open source:</a:t>
            </a:r>
            <a:r>
              <a:rPr lang="en-US" sz="2400" dirty="0"/>
              <a:t> R is open source technology, so it is very easy to integrate with other applications.</a:t>
            </a:r>
          </a:p>
          <a:p>
            <a:r>
              <a:rPr lang="en-US" sz="2400" b="1" dirty="0"/>
              <a:t>Community support:</a:t>
            </a:r>
            <a:r>
              <a:rPr lang="en-US" sz="2400" dirty="0"/>
              <a:t> R has the community support of leading statisticians, data scientists from different parts of the world and is growing rapidly.</a:t>
            </a:r>
          </a:p>
          <a:p>
            <a:pPr marL="0" indent="0">
              <a:buNone/>
            </a:pPr>
            <a:endParaRPr lang="en-US" sz="2400" dirty="0"/>
          </a:p>
        </p:txBody>
      </p:sp>
    </p:spTree>
    <p:extLst>
      <p:ext uri="{BB962C8B-B14F-4D97-AF65-F5344CB8AC3E}">
        <p14:creationId xmlns:p14="http://schemas.microsoft.com/office/powerpoint/2010/main" val="389959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5EEE67-D8D0-4735-B442-A5177090E8EA}"/>
              </a:ext>
            </a:extLst>
          </p:cNvPr>
          <p:cNvPicPr>
            <a:picLocks noChangeAspect="1"/>
          </p:cNvPicPr>
          <p:nvPr/>
        </p:nvPicPr>
        <p:blipFill>
          <a:blip r:embed="rId2"/>
          <a:stretch>
            <a:fillRect/>
          </a:stretch>
        </p:blipFill>
        <p:spPr>
          <a:xfrm>
            <a:off x="0" y="935945"/>
            <a:ext cx="5257428" cy="4351338"/>
          </a:xfrm>
          <a:prstGeom prst="rect">
            <a:avLst/>
          </a:prstGeom>
        </p:spPr>
      </p:pic>
      <p:sp>
        <p:nvSpPr>
          <p:cNvPr id="3" name="Content Placeholder 2">
            <a:extLst>
              <a:ext uri="{FF2B5EF4-FFF2-40B4-BE49-F238E27FC236}">
                <a16:creationId xmlns:a16="http://schemas.microsoft.com/office/drawing/2014/main" id="{0AEAB55C-E22F-4A23-959F-1C43911A87CD}"/>
              </a:ext>
            </a:extLst>
          </p:cNvPr>
          <p:cNvSpPr>
            <a:spLocks noGrp="1"/>
          </p:cNvSpPr>
          <p:nvPr>
            <p:ph idx="1"/>
          </p:nvPr>
        </p:nvSpPr>
        <p:spPr>
          <a:xfrm>
            <a:off x="511403" y="330654"/>
            <a:ext cx="10515600" cy="4351338"/>
          </a:xfrm>
        </p:spPr>
        <p:txBody>
          <a:bodyPr/>
          <a:lstStyle/>
          <a:p>
            <a:pPr marL="0" indent="0">
              <a:buNone/>
            </a:pPr>
            <a:r>
              <a:rPr lang="en-US" dirty="0"/>
              <a:t>Why use R?</a:t>
            </a:r>
          </a:p>
          <a:p>
            <a:pPr marL="0" indent="0">
              <a:buNone/>
            </a:pPr>
            <a:endParaRPr lang="en-US" dirty="0"/>
          </a:p>
        </p:txBody>
      </p:sp>
      <p:pic>
        <p:nvPicPr>
          <p:cNvPr id="6" name="Picture 5">
            <a:extLst>
              <a:ext uri="{FF2B5EF4-FFF2-40B4-BE49-F238E27FC236}">
                <a16:creationId xmlns:a16="http://schemas.microsoft.com/office/drawing/2014/main" id="{A8758EBF-3148-476D-9EDA-68024A92CD56}"/>
              </a:ext>
            </a:extLst>
          </p:cNvPr>
          <p:cNvPicPr>
            <a:picLocks noChangeAspect="1"/>
          </p:cNvPicPr>
          <p:nvPr/>
        </p:nvPicPr>
        <p:blipFill>
          <a:blip r:embed="rId3"/>
          <a:stretch>
            <a:fillRect/>
          </a:stretch>
        </p:blipFill>
        <p:spPr>
          <a:xfrm>
            <a:off x="5768830" y="1273175"/>
            <a:ext cx="6275453" cy="3864882"/>
          </a:xfrm>
          <a:prstGeom prst="rect">
            <a:avLst/>
          </a:prstGeom>
        </p:spPr>
      </p:pic>
    </p:spTree>
    <p:extLst>
      <p:ext uri="{BB962C8B-B14F-4D97-AF65-F5344CB8AC3E}">
        <p14:creationId xmlns:p14="http://schemas.microsoft.com/office/powerpoint/2010/main" val="299336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CFEC-0031-4F01-A7F2-F5E8B7F0E9DB}"/>
              </a:ext>
            </a:extLst>
          </p:cNvPr>
          <p:cNvSpPr>
            <a:spLocks noGrp="1"/>
          </p:cNvSpPr>
          <p:nvPr>
            <p:ph type="title"/>
          </p:nvPr>
        </p:nvSpPr>
        <p:spPr/>
        <p:txBody>
          <a:bodyPr/>
          <a:lstStyle/>
          <a:p>
            <a:r>
              <a:rPr lang="en-US" dirty="0"/>
              <a:t>Basic Calculation</a:t>
            </a:r>
          </a:p>
        </p:txBody>
      </p:sp>
      <p:sp>
        <p:nvSpPr>
          <p:cNvPr id="3" name="Content Placeholder 2">
            <a:extLst>
              <a:ext uri="{FF2B5EF4-FFF2-40B4-BE49-F238E27FC236}">
                <a16:creationId xmlns:a16="http://schemas.microsoft.com/office/drawing/2014/main" id="{5347ABCB-F9D1-4A74-B9F2-C92D83B51AAA}"/>
              </a:ext>
            </a:extLst>
          </p:cNvPr>
          <p:cNvSpPr>
            <a:spLocks noGrp="1"/>
          </p:cNvSpPr>
          <p:nvPr>
            <p:ph idx="1"/>
          </p:nvPr>
        </p:nvSpPr>
        <p:spPr>
          <a:xfrm>
            <a:off x="838200" y="2435224"/>
            <a:ext cx="1614055" cy="3633066"/>
          </a:xfrm>
        </p:spPr>
        <p:txBody>
          <a:bodyPr/>
          <a:lstStyle/>
          <a:p>
            <a:pPr marL="0" indent="0">
              <a:buNone/>
            </a:pPr>
            <a:r>
              <a:rPr lang="en-US" sz="2000" dirty="0"/>
              <a:t>&gt; 1+2</a:t>
            </a:r>
          </a:p>
          <a:p>
            <a:pPr marL="0" indent="0">
              <a:buNone/>
            </a:pPr>
            <a:r>
              <a:rPr lang="en-US" sz="2000" dirty="0">
                <a:solidFill>
                  <a:schemeClr val="accent5">
                    <a:lumMod val="75000"/>
                  </a:schemeClr>
                </a:solidFill>
              </a:rPr>
              <a:t>[1] 3</a:t>
            </a:r>
          </a:p>
          <a:p>
            <a:pPr marL="0" indent="0">
              <a:buNone/>
            </a:pPr>
            <a:r>
              <a:rPr lang="en-US" sz="2000" dirty="0"/>
              <a:t>&gt; 1-2</a:t>
            </a:r>
          </a:p>
          <a:p>
            <a:pPr marL="0" indent="0">
              <a:buNone/>
            </a:pPr>
            <a:r>
              <a:rPr lang="en-US" sz="2000" dirty="0">
                <a:solidFill>
                  <a:schemeClr val="accent5">
                    <a:lumMod val="75000"/>
                  </a:schemeClr>
                </a:solidFill>
              </a:rPr>
              <a:t>[1] -1</a:t>
            </a:r>
          </a:p>
          <a:p>
            <a:pPr marL="0" indent="0">
              <a:buNone/>
            </a:pPr>
            <a:r>
              <a:rPr lang="en-US" sz="2000" dirty="0"/>
              <a:t>&gt; 1*2</a:t>
            </a:r>
          </a:p>
          <a:p>
            <a:pPr marL="0" indent="0">
              <a:buNone/>
            </a:pPr>
            <a:r>
              <a:rPr lang="en-US" sz="2000" dirty="0">
                <a:solidFill>
                  <a:schemeClr val="accent5">
                    <a:lumMod val="75000"/>
                  </a:schemeClr>
                </a:solidFill>
              </a:rPr>
              <a:t>[1] 2</a:t>
            </a:r>
          </a:p>
          <a:p>
            <a:pPr marL="0" indent="0">
              <a:buNone/>
            </a:pPr>
            <a:r>
              <a:rPr lang="en-US" sz="2000" dirty="0"/>
              <a:t>&gt; 1/2</a:t>
            </a:r>
          </a:p>
          <a:p>
            <a:pPr marL="0" indent="0">
              <a:buNone/>
            </a:pPr>
            <a:r>
              <a:rPr lang="en-US" sz="2000" dirty="0">
                <a:solidFill>
                  <a:schemeClr val="accent5">
                    <a:lumMod val="75000"/>
                  </a:schemeClr>
                </a:solidFill>
              </a:rPr>
              <a:t>[1] 0.5</a:t>
            </a:r>
          </a:p>
        </p:txBody>
      </p:sp>
      <p:sp>
        <p:nvSpPr>
          <p:cNvPr id="5" name="Content Placeholder 2">
            <a:extLst>
              <a:ext uri="{FF2B5EF4-FFF2-40B4-BE49-F238E27FC236}">
                <a16:creationId xmlns:a16="http://schemas.microsoft.com/office/drawing/2014/main" id="{3467579A-B14D-4C6C-913A-BCE9907AF7A0}"/>
              </a:ext>
            </a:extLst>
          </p:cNvPr>
          <p:cNvSpPr txBox="1">
            <a:spLocks/>
          </p:cNvSpPr>
          <p:nvPr/>
        </p:nvSpPr>
        <p:spPr>
          <a:xfrm>
            <a:off x="2452255" y="2435224"/>
            <a:ext cx="3643745" cy="36330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&gt; 1^2 </a:t>
            </a:r>
            <a:r>
              <a:rPr lang="en-US" sz="2000" i="1" dirty="0">
                <a:solidFill>
                  <a:srgbClr val="C00000"/>
                </a:solidFill>
              </a:rPr>
              <a:t># power</a:t>
            </a:r>
          </a:p>
          <a:p>
            <a:pPr marL="0" indent="0">
              <a:buFont typeface="Arial" panose="020B0604020202020204" pitchFamily="34" charset="0"/>
              <a:buNone/>
            </a:pPr>
            <a:r>
              <a:rPr lang="en-US" sz="2000" dirty="0">
                <a:solidFill>
                  <a:schemeClr val="accent5">
                    <a:lumMod val="75000"/>
                  </a:schemeClr>
                </a:solidFill>
              </a:rPr>
              <a:t>[1] 1</a:t>
            </a:r>
          </a:p>
          <a:p>
            <a:pPr marL="0" indent="0">
              <a:buFont typeface="Arial" panose="020B0604020202020204" pitchFamily="34" charset="0"/>
              <a:buNone/>
            </a:pPr>
            <a:r>
              <a:rPr lang="en-US" sz="2000" dirty="0"/>
              <a:t>&gt; 5 %/% 2 </a:t>
            </a:r>
            <a:r>
              <a:rPr lang="en-US" sz="2000" i="1" dirty="0">
                <a:solidFill>
                  <a:srgbClr val="C00000"/>
                </a:solidFill>
              </a:rPr>
              <a:t># </a:t>
            </a:r>
            <a:r>
              <a:rPr lang="en-US" sz="2000" i="1" dirty="0" err="1">
                <a:solidFill>
                  <a:srgbClr val="C00000"/>
                </a:solidFill>
              </a:rPr>
              <a:t>integerdivision</a:t>
            </a:r>
            <a:endParaRPr lang="en-US" sz="2000" i="1" dirty="0">
              <a:solidFill>
                <a:srgbClr val="C00000"/>
              </a:solidFill>
            </a:endParaRPr>
          </a:p>
          <a:p>
            <a:pPr marL="0" indent="0">
              <a:buFont typeface="Arial" panose="020B0604020202020204" pitchFamily="34" charset="0"/>
              <a:buNone/>
            </a:pPr>
            <a:r>
              <a:rPr lang="en-US" sz="2000" dirty="0">
                <a:solidFill>
                  <a:schemeClr val="accent5">
                    <a:lumMod val="75000"/>
                  </a:schemeClr>
                </a:solidFill>
              </a:rPr>
              <a:t>[1] 2</a:t>
            </a:r>
          </a:p>
          <a:p>
            <a:pPr marL="0" indent="0">
              <a:buFont typeface="Arial" panose="020B0604020202020204" pitchFamily="34" charset="0"/>
              <a:buNone/>
            </a:pPr>
            <a:r>
              <a:rPr lang="en-US" sz="2000" dirty="0"/>
              <a:t>&gt; 5 %% 2 </a:t>
            </a:r>
            <a:r>
              <a:rPr lang="en-US" sz="2000" i="1" dirty="0">
                <a:solidFill>
                  <a:srgbClr val="C00000"/>
                </a:solidFill>
              </a:rPr>
              <a:t># </a:t>
            </a:r>
            <a:r>
              <a:rPr lang="en-US" sz="2000" i="1" dirty="0" err="1">
                <a:solidFill>
                  <a:srgbClr val="C00000"/>
                </a:solidFill>
              </a:rPr>
              <a:t>modulodivision</a:t>
            </a:r>
            <a:endParaRPr lang="en-US" sz="2000" i="1" dirty="0">
              <a:solidFill>
                <a:srgbClr val="C00000"/>
              </a:solidFill>
            </a:endParaRPr>
          </a:p>
          <a:p>
            <a:pPr marL="0" indent="0">
              <a:buFont typeface="Arial" panose="020B0604020202020204" pitchFamily="34" charset="0"/>
              <a:buNone/>
            </a:pPr>
            <a:r>
              <a:rPr lang="en-US" sz="2000" dirty="0">
                <a:solidFill>
                  <a:schemeClr val="accent5">
                    <a:lumMod val="75000"/>
                  </a:schemeClr>
                </a:solidFill>
              </a:rPr>
              <a:t>[1] 1</a:t>
            </a:r>
          </a:p>
        </p:txBody>
      </p:sp>
      <p:sp>
        <p:nvSpPr>
          <p:cNvPr id="7" name="Content Placeholder 2">
            <a:extLst>
              <a:ext uri="{FF2B5EF4-FFF2-40B4-BE49-F238E27FC236}">
                <a16:creationId xmlns:a16="http://schemas.microsoft.com/office/drawing/2014/main" id="{C71185F2-FD9F-4DE6-8A8D-7000E0D9ED0D}"/>
              </a:ext>
            </a:extLst>
          </p:cNvPr>
          <p:cNvSpPr txBox="1">
            <a:spLocks/>
          </p:cNvSpPr>
          <p:nvPr/>
        </p:nvSpPr>
        <p:spPr>
          <a:xfrm>
            <a:off x="1248641" y="1881043"/>
            <a:ext cx="4021282" cy="4049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Simple Calculation</a:t>
            </a:r>
            <a:endParaRPr lang="en-US" sz="2000" dirty="0">
              <a:solidFill>
                <a:schemeClr val="accent5">
                  <a:lumMod val="75000"/>
                </a:schemeClr>
              </a:solidFill>
            </a:endParaRPr>
          </a:p>
        </p:txBody>
      </p:sp>
      <p:sp>
        <p:nvSpPr>
          <p:cNvPr id="8" name="Content Placeholder 2">
            <a:extLst>
              <a:ext uri="{FF2B5EF4-FFF2-40B4-BE49-F238E27FC236}">
                <a16:creationId xmlns:a16="http://schemas.microsoft.com/office/drawing/2014/main" id="{BAC151E6-8747-4A6A-AE92-63DFF4FD2FAF}"/>
              </a:ext>
            </a:extLst>
          </p:cNvPr>
          <p:cNvSpPr txBox="1">
            <a:spLocks/>
          </p:cNvSpPr>
          <p:nvPr/>
        </p:nvSpPr>
        <p:spPr>
          <a:xfrm>
            <a:off x="6289965" y="2282825"/>
            <a:ext cx="5902036" cy="36330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t>&gt; </a:t>
            </a:r>
            <a:r>
              <a:rPr lang="es-ES" sz="2000" dirty="0" err="1"/>
              <a:t>sqrt</a:t>
            </a:r>
            <a:r>
              <a:rPr lang="es-ES" sz="2000" dirty="0"/>
              <a:t>(2) </a:t>
            </a:r>
            <a:r>
              <a:rPr lang="es-ES" sz="2000" i="1" dirty="0">
                <a:solidFill>
                  <a:srgbClr val="C00000"/>
                </a:solidFill>
              </a:rPr>
              <a:t>#</a:t>
            </a:r>
            <a:r>
              <a:rPr lang="es-ES" sz="2000" i="1" dirty="0" err="1">
                <a:solidFill>
                  <a:srgbClr val="C00000"/>
                </a:solidFill>
              </a:rPr>
              <a:t>squareroot</a:t>
            </a:r>
            <a:endParaRPr lang="es-ES" sz="2000" i="1" dirty="0">
              <a:solidFill>
                <a:srgbClr val="C00000"/>
              </a:solidFill>
            </a:endParaRPr>
          </a:p>
          <a:p>
            <a:pPr marL="0" indent="0">
              <a:buNone/>
            </a:pPr>
            <a:r>
              <a:rPr lang="es-ES" sz="2000" dirty="0">
                <a:solidFill>
                  <a:schemeClr val="accent5">
                    <a:lumMod val="75000"/>
                  </a:schemeClr>
                </a:solidFill>
              </a:rPr>
              <a:t>[1] 1.414214</a:t>
            </a:r>
          </a:p>
          <a:p>
            <a:pPr marL="0" indent="0">
              <a:buNone/>
            </a:pPr>
            <a:r>
              <a:rPr lang="es-ES" sz="2000" dirty="0"/>
              <a:t>&gt; sin(pi)</a:t>
            </a:r>
            <a:r>
              <a:rPr lang="es-ES" sz="2000" dirty="0">
                <a:solidFill>
                  <a:schemeClr val="accent5">
                    <a:lumMod val="75000"/>
                  </a:schemeClr>
                </a:solidFill>
              </a:rPr>
              <a:t> </a:t>
            </a:r>
            <a:r>
              <a:rPr lang="es-ES" sz="2000" i="1" dirty="0">
                <a:solidFill>
                  <a:srgbClr val="C00000"/>
                </a:solidFill>
              </a:rPr>
              <a:t>#</a:t>
            </a:r>
            <a:r>
              <a:rPr lang="es-ES" sz="2000" i="1" dirty="0" err="1">
                <a:solidFill>
                  <a:srgbClr val="C00000"/>
                </a:solidFill>
              </a:rPr>
              <a:t>cos,tan</a:t>
            </a:r>
            <a:endParaRPr lang="es-ES" sz="2000" i="1" dirty="0">
              <a:solidFill>
                <a:srgbClr val="C00000"/>
              </a:solidFill>
            </a:endParaRPr>
          </a:p>
          <a:p>
            <a:pPr marL="0" indent="0">
              <a:buNone/>
            </a:pPr>
            <a:r>
              <a:rPr lang="es-ES" sz="2000" dirty="0">
                <a:solidFill>
                  <a:schemeClr val="accent5">
                    <a:lumMod val="75000"/>
                  </a:schemeClr>
                </a:solidFill>
              </a:rPr>
              <a:t>[1] 1.224606e-16</a:t>
            </a:r>
          </a:p>
          <a:p>
            <a:pPr marL="0" indent="0">
              <a:buNone/>
            </a:pPr>
            <a:r>
              <a:rPr lang="es-ES" sz="2000" dirty="0"/>
              <a:t>&gt; </a:t>
            </a:r>
            <a:r>
              <a:rPr lang="es-ES" sz="2000" dirty="0" err="1"/>
              <a:t>acos</a:t>
            </a:r>
            <a:r>
              <a:rPr lang="es-ES" sz="2000" dirty="0"/>
              <a:t>(0) </a:t>
            </a:r>
            <a:r>
              <a:rPr lang="es-ES" sz="2000" i="1" dirty="0">
                <a:solidFill>
                  <a:srgbClr val="C00000"/>
                </a:solidFill>
              </a:rPr>
              <a:t>#asin,atan,atan2(</a:t>
            </a:r>
            <a:r>
              <a:rPr lang="es-ES" sz="2000" i="1" dirty="0" err="1">
                <a:solidFill>
                  <a:srgbClr val="C00000"/>
                </a:solidFill>
              </a:rPr>
              <a:t>y,x</a:t>
            </a:r>
            <a:r>
              <a:rPr lang="es-ES" sz="2000" i="1" dirty="0">
                <a:solidFill>
                  <a:srgbClr val="C00000"/>
                </a:solidFill>
              </a:rPr>
              <a:t>) == atan(y/x).</a:t>
            </a:r>
          </a:p>
          <a:p>
            <a:pPr marL="0" indent="0">
              <a:buNone/>
            </a:pPr>
            <a:r>
              <a:rPr lang="es-ES" sz="2000" dirty="0">
                <a:solidFill>
                  <a:schemeClr val="accent5">
                    <a:lumMod val="75000"/>
                  </a:schemeClr>
                </a:solidFill>
              </a:rPr>
              <a:t>[1] 1.570796</a:t>
            </a:r>
          </a:p>
          <a:p>
            <a:pPr marL="0" indent="0">
              <a:buNone/>
            </a:pPr>
            <a:r>
              <a:rPr lang="es-ES" sz="2000" dirty="0"/>
              <a:t>&gt; </a:t>
            </a:r>
            <a:r>
              <a:rPr lang="es-ES" sz="2000" dirty="0" err="1"/>
              <a:t>cosh</a:t>
            </a:r>
            <a:r>
              <a:rPr lang="es-ES" sz="2000" dirty="0"/>
              <a:t>(0)</a:t>
            </a:r>
            <a:r>
              <a:rPr lang="es-ES" sz="2000" dirty="0">
                <a:solidFill>
                  <a:schemeClr val="accent5">
                    <a:lumMod val="75000"/>
                  </a:schemeClr>
                </a:solidFill>
              </a:rPr>
              <a:t> </a:t>
            </a:r>
            <a:r>
              <a:rPr lang="es-ES" sz="2000" i="1" dirty="0">
                <a:solidFill>
                  <a:srgbClr val="C00000"/>
                </a:solidFill>
              </a:rPr>
              <a:t>#</a:t>
            </a:r>
            <a:r>
              <a:rPr lang="es-ES" sz="2000" i="1" dirty="0" err="1">
                <a:solidFill>
                  <a:srgbClr val="C00000"/>
                </a:solidFill>
              </a:rPr>
              <a:t>sinh,tanh</a:t>
            </a:r>
            <a:endParaRPr lang="es-ES" sz="2000" i="1" dirty="0">
              <a:solidFill>
                <a:srgbClr val="C00000"/>
              </a:solidFill>
            </a:endParaRPr>
          </a:p>
          <a:p>
            <a:pPr marL="0" indent="0">
              <a:buNone/>
            </a:pPr>
            <a:r>
              <a:rPr lang="es-ES" sz="2000" dirty="0">
                <a:solidFill>
                  <a:schemeClr val="accent5">
                    <a:lumMod val="75000"/>
                  </a:schemeClr>
                </a:solidFill>
              </a:rPr>
              <a:t>[1] 1</a:t>
            </a:r>
          </a:p>
          <a:p>
            <a:pPr marL="0" indent="0">
              <a:buNone/>
            </a:pPr>
            <a:r>
              <a:rPr lang="es-ES" sz="2000" dirty="0"/>
              <a:t>&gt; </a:t>
            </a:r>
            <a:r>
              <a:rPr lang="es-ES" sz="2000" dirty="0" err="1"/>
              <a:t>exp</a:t>
            </a:r>
            <a:r>
              <a:rPr lang="es-ES" sz="2000" dirty="0"/>
              <a:t>(2) </a:t>
            </a:r>
            <a:r>
              <a:rPr lang="es-ES" sz="2000" i="1" dirty="0">
                <a:solidFill>
                  <a:srgbClr val="C00000"/>
                </a:solidFill>
              </a:rPr>
              <a:t>#log</a:t>
            </a:r>
          </a:p>
          <a:p>
            <a:pPr marL="0" indent="0">
              <a:buNone/>
            </a:pPr>
            <a:r>
              <a:rPr lang="es-ES" sz="2000" dirty="0">
                <a:solidFill>
                  <a:schemeClr val="accent5">
                    <a:lumMod val="75000"/>
                  </a:schemeClr>
                </a:solidFill>
              </a:rPr>
              <a:t>[1] 7.389056</a:t>
            </a:r>
            <a:endParaRPr lang="en-US" sz="2000" dirty="0">
              <a:solidFill>
                <a:schemeClr val="accent5">
                  <a:lumMod val="75000"/>
                </a:schemeClr>
              </a:solidFill>
            </a:endParaRPr>
          </a:p>
        </p:txBody>
      </p:sp>
      <p:sp>
        <p:nvSpPr>
          <p:cNvPr id="9" name="Content Placeholder 2">
            <a:extLst>
              <a:ext uri="{FF2B5EF4-FFF2-40B4-BE49-F238E27FC236}">
                <a16:creationId xmlns:a16="http://schemas.microsoft.com/office/drawing/2014/main" id="{DF8D703A-5A1B-4F03-A191-8BFEC8BB2C53}"/>
              </a:ext>
            </a:extLst>
          </p:cNvPr>
          <p:cNvSpPr txBox="1">
            <a:spLocks/>
          </p:cNvSpPr>
          <p:nvPr/>
        </p:nvSpPr>
        <p:spPr>
          <a:xfrm>
            <a:off x="6289965" y="1881043"/>
            <a:ext cx="4021282" cy="4049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Function Calculation</a:t>
            </a:r>
            <a:endParaRPr lang="en-US" sz="2000" dirty="0">
              <a:solidFill>
                <a:schemeClr val="accent5">
                  <a:lumMod val="75000"/>
                </a:schemeClr>
              </a:solidFill>
            </a:endParaRPr>
          </a:p>
        </p:txBody>
      </p:sp>
    </p:spTree>
    <p:extLst>
      <p:ext uri="{BB962C8B-B14F-4D97-AF65-F5344CB8AC3E}">
        <p14:creationId xmlns:p14="http://schemas.microsoft.com/office/powerpoint/2010/main" val="390140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E671-CA64-4CDF-BA32-F8433E4AC6ED}"/>
              </a:ext>
            </a:extLst>
          </p:cNvPr>
          <p:cNvSpPr>
            <a:spLocks noGrp="1"/>
          </p:cNvSpPr>
          <p:nvPr>
            <p:ph type="title"/>
          </p:nvPr>
        </p:nvSpPr>
        <p:spPr/>
        <p:txBody>
          <a:bodyPr/>
          <a:lstStyle/>
          <a:p>
            <a:r>
              <a:rPr lang="en-US" dirty="0"/>
              <a:t>Basic Calculation</a:t>
            </a:r>
          </a:p>
        </p:txBody>
      </p:sp>
      <p:sp>
        <p:nvSpPr>
          <p:cNvPr id="4" name="Rectangle 3">
            <a:extLst>
              <a:ext uri="{FF2B5EF4-FFF2-40B4-BE49-F238E27FC236}">
                <a16:creationId xmlns:a16="http://schemas.microsoft.com/office/drawing/2014/main" id="{FD7DB08E-C628-4147-BFAB-E13D183BAD71}"/>
              </a:ext>
            </a:extLst>
          </p:cNvPr>
          <p:cNvSpPr/>
          <p:nvPr/>
        </p:nvSpPr>
        <p:spPr>
          <a:xfrm>
            <a:off x="838200" y="1690688"/>
            <a:ext cx="2606355" cy="400110"/>
          </a:xfrm>
          <a:prstGeom prst="rect">
            <a:avLst/>
          </a:prstGeom>
        </p:spPr>
        <p:txBody>
          <a:bodyPr wrap="none">
            <a:spAutoFit/>
          </a:bodyPr>
          <a:lstStyle/>
          <a:p>
            <a:r>
              <a:rPr lang="en-US" sz="2000" dirty="0"/>
              <a:t>Mathematical Function</a:t>
            </a:r>
          </a:p>
        </p:txBody>
      </p:sp>
      <p:graphicFrame>
        <p:nvGraphicFramePr>
          <p:cNvPr id="5" name="Table 4">
            <a:extLst>
              <a:ext uri="{FF2B5EF4-FFF2-40B4-BE49-F238E27FC236}">
                <a16:creationId xmlns:a16="http://schemas.microsoft.com/office/drawing/2014/main" id="{28AEB3EB-3A23-415D-88CE-9492C8130B1E}"/>
              </a:ext>
            </a:extLst>
          </p:cNvPr>
          <p:cNvGraphicFramePr>
            <a:graphicFrameLocks noGrp="1"/>
          </p:cNvGraphicFramePr>
          <p:nvPr>
            <p:extLst>
              <p:ext uri="{D42A27DB-BD31-4B8C-83A1-F6EECF244321}">
                <p14:modId xmlns:p14="http://schemas.microsoft.com/office/powerpoint/2010/main" val="3088236413"/>
              </p:ext>
            </p:extLst>
          </p:nvPr>
        </p:nvGraphicFramePr>
        <p:xfrm>
          <a:off x="838200" y="2262490"/>
          <a:ext cx="7945582" cy="3069209"/>
        </p:xfrm>
        <a:graphic>
          <a:graphicData uri="http://schemas.openxmlformats.org/drawingml/2006/table">
            <a:tbl>
              <a:tblPr firstRow="1" firstCol="1" bandRow="1"/>
              <a:tblGrid>
                <a:gridCol w="1849389">
                  <a:extLst>
                    <a:ext uri="{9D8B030D-6E8A-4147-A177-3AD203B41FA5}">
                      <a16:colId xmlns:a16="http://schemas.microsoft.com/office/drawing/2014/main" val="20000"/>
                    </a:ext>
                  </a:extLst>
                </a:gridCol>
                <a:gridCol w="6096193">
                  <a:extLst>
                    <a:ext uri="{9D8B030D-6E8A-4147-A177-3AD203B41FA5}">
                      <a16:colId xmlns:a16="http://schemas.microsoft.com/office/drawing/2014/main" val="20001"/>
                    </a:ext>
                  </a:extLst>
                </a:gridCol>
              </a:tblGrid>
              <a:tr h="142875">
                <a:tc>
                  <a:txBody>
                    <a:bodyPr/>
                    <a:lstStyle/>
                    <a:p>
                      <a:pPr marL="0" marR="0">
                        <a:lnSpc>
                          <a:spcPct val="107000"/>
                        </a:lnSpc>
                        <a:spcBef>
                          <a:spcPts val="0"/>
                        </a:spcBef>
                        <a:spcAft>
                          <a:spcPts val="0"/>
                        </a:spcAft>
                      </a:pPr>
                      <a:r>
                        <a:rPr lang="id-ID" sz="1800" b="1" dirty="0">
                          <a:solidFill>
                            <a:srgbClr val="000000"/>
                          </a:solidFill>
                          <a:effectLst/>
                          <a:latin typeface="TimesLTStd-Roman"/>
                          <a:ea typeface="Calibri" panose="020F0502020204030204" pitchFamily="34" charset="0"/>
                          <a:cs typeface="TimesLTStd-Roman"/>
                        </a:rPr>
                        <a:t>Function</a:t>
                      </a:r>
                      <a:endParaRPr lang="id-ID"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b="1" dirty="0">
                          <a:solidFill>
                            <a:srgbClr val="000000"/>
                          </a:solidFill>
                          <a:effectLst/>
                          <a:latin typeface="TimesLTStd-Roman"/>
                          <a:ea typeface="Calibri" panose="020F0502020204030204" pitchFamily="34" charset="0"/>
                          <a:cs typeface="TimesLTStd-Roman"/>
                        </a:rPr>
                        <a:t> Meaning</a:t>
                      </a:r>
                      <a:endParaRPr lang="id-ID"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marL="0" marR="0">
                        <a:lnSpc>
                          <a:spcPct val="107000"/>
                        </a:lnSpc>
                        <a:spcBef>
                          <a:spcPts val="0"/>
                        </a:spcBef>
                        <a:spcAft>
                          <a:spcPts val="0"/>
                        </a:spcAft>
                      </a:pPr>
                      <a:r>
                        <a:rPr lang="id-ID"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log(x)</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dirty="0">
                          <a:solidFill>
                            <a:srgbClr val="000000"/>
                          </a:solidFill>
                          <a:effectLst/>
                          <a:latin typeface="TimesLTStd-Roman"/>
                          <a:ea typeface="Calibri" panose="020F0502020204030204" pitchFamily="34" charset="0"/>
                          <a:cs typeface="TimesLTStd-Roman"/>
                        </a:rPr>
                        <a:t> log to base e of x</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marL="0" marR="0">
                        <a:lnSpc>
                          <a:spcPct val="107000"/>
                        </a:lnSpc>
                        <a:spcBef>
                          <a:spcPts val="0"/>
                        </a:spcBef>
                        <a:spcAft>
                          <a:spcPts val="0"/>
                        </a:spcAft>
                      </a:pPr>
                      <a:r>
                        <a:rPr lang="id-ID"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exp(x)</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antilog of x (=2.7818x)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marL="0" marR="0">
                        <a:lnSpc>
                          <a:spcPct val="107000"/>
                        </a:lnSpc>
                        <a:spcBef>
                          <a:spcPts val="0"/>
                        </a:spcBef>
                        <a:spcAft>
                          <a:spcPts val="0"/>
                        </a:spcAft>
                      </a:pPr>
                      <a:r>
                        <a:rPr lang="id-ID"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log(x,n)</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dirty="0">
                          <a:solidFill>
                            <a:srgbClr val="000000"/>
                          </a:solidFill>
                          <a:effectLst/>
                          <a:latin typeface="TimesLTStd-Roman"/>
                          <a:ea typeface="Calibri" panose="020F0502020204030204" pitchFamily="34" charset="0"/>
                          <a:cs typeface="TimesLTStd-Roman"/>
                        </a:rPr>
                        <a:t> log to base n of x</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log10(x)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log to base 10 of 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sqrt(x)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square root of 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marL="0" marR="0">
                        <a:lnSpc>
                          <a:spcPct val="107000"/>
                        </a:lnSpc>
                        <a:spcBef>
                          <a:spcPts val="0"/>
                        </a:spcBef>
                        <a:spcAft>
                          <a:spcPts val="0"/>
                        </a:spcAft>
                      </a:pPr>
                      <a:r>
                        <a:rPr lang="id-ID"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factorial(x)</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choose(n,x)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binomial coefficients n!/(x! (n – 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gamma(x)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Γ.x.(x – 1)! for integer 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lgamma(x)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natural log of gamma(x)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marL="0" marR="0">
                        <a:lnSpc>
                          <a:spcPct val="107000"/>
                        </a:lnSpc>
                        <a:spcBef>
                          <a:spcPts val="0"/>
                        </a:spcBef>
                        <a:spcAft>
                          <a:spcPts val="0"/>
                        </a:spcAft>
                      </a:pPr>
                      <a:r>
                        <a:rPr lang="id-ID"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floor(x)</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dirty="0">
                          <a:solidFill>
                            <a:srgbClr val="000000"/>
                          </a:solidFill>
                          <a:effectLst/>
                          <a:latin typeface="TimesLTStd-Roman"/>
                          <a:ea typeface="Calibri" panose="020F0502020204030204" pitchFamily="34" charset="0"/>
                          <a:cs typeface="TimesLTStd-Roman"/>
                        </a:rPr>
                        <a:t> greatest integer &lt; x</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8696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57C2-BB4E-45B6-920B-025E8292F437}"/>
              </a:ext>
            </a:extLst>
          </p:cNvPr>
          <p:cNvSpPr>
            <a:spLocks noGrp="1"/>
          </p:cNvSpPr>
          <p:nvPr>
            <p:ph type="title"/>
          </p:nvPr>
        </p:nvSpPr>
        <p:spPr/>
        <p:txBody>
          <a:bodyPr/>
          <a:lstStyle/>
          <a:p>
            <a:r>
              <a:rPr lang="en-US" dirty="0"/>
              <a:t>Basic Calculation</a:t>
            </a:r>
          </a:p>
        </p:txBody>
      </p:sp>
      <p:sp>
        <p:nvSpPr>
          <p:cNvPr id="4" name="Rectangle 3">
            <a:extLst>
              <a:ext uri="{FF2B5EF4-FFF2-40B4-BE49-F238E27FC236}">
                <a16:creationId xmlns:a16="http://schemas.microsoft.com/office/drawing/2014/main" id="{63634C6C-67FA-4EF8-957D-65CDAF0C552A}"/>
              </a:ext>
            </a:extLst>
          </p:cNvPr>
          <p:cNvSpPr/>
          <p:nvPr/>
        </p:nvSpPr>
        <p:spPr>
          <a:xfrm>
            <a:off x="838200" y="1690688"/>
            <a:ext cx="2606355" cy="400110"/>
          </a:xfrm>
          <a:prstGeom prst="rect">
            <a:avLst/>
          </a:prstGeom>
        </p:spPr>
        <p:txBody>
          <a:bodyPr wrap="none">
            <a:spAutoFit/>
          </a:bodyPr>
          <a:lstStyle/>
          <a:p>
            <a:r>
              <a:rPr lang="en-US" sz="2000" dirty="0"/>
              <a:t>Mathematical Function</a:t>
            </a:r>
          </a:p>
        </p:txBody>
      </p:sp>
      <p:graphicFrame>
        <p:nvGraphicFramePr>
          <p:cNvPr id="5" name="Table 4">
            <a:extLst>
              <a:ext uri="{FF2B5EF4-FFF2-40B4-BE49-F238E27FC236}">
                <a16:creationId xmlns:a16="http://schemas.microsoft.com/office/drawing/2014/main" id="{68054626-39A5-45F7-BF69-B26095BE558D}"/>
              </a:ext>
            </a:extLst>
          </p:cNvPr>
          <p:cNvGraphicFramePr>
            <a:graphicFrameLocks noGrp="1"/>
          </p:cNvGraphicFramePr>
          <p:nvPr>
            <p:extLst>
              <p:ext uri="{D42A27DB-BD31-4B8C-83A1-F6EECF244321}">
                <p14:modId xmlns:p14="http://schemas.microsoft.com/office/powerpoint/2010/main" val="2225493417"/>
              </p:ext>
            </p:extLst>
          </p:nvPr>
        </p:nvGraphicFramePr>
        <p:xfrm>
          <a:off x="838200" y="2090798"/>
          <a:ext cx="9284971" cy="4199763"/>
        </p:xfrm>
        <a:graphic>
          <a:graphicData uri="http://schemas.openxmlformats.org/drawingml/2006/table">
            <a:tbl>
              <a:tblPr firstRow="1" firstCol="1" bandRow="1"/>
              <a:tblGrid>
                <a:gridCol w="2142173">
                  <a:extLst>
                    <a:ext uri="{9D8B030D-6E8A-4147-A177-3AD203B41FA5}">
                      <a16:colId xmlns:a16="http://schemas.microsoft.com/office/drawing/2014/main" val="20000"/>
                    </a:ext>
                  </a:extLst>
                </a:gridCol>
                <a:gridCol w="7142798">
                  <a:extLst>
                    <a:ext uri="{9D8B030D-6E8A-4147-A177-3AD203B41FA5}">
                      <a16:colId xmlns:a16="http://schemas.microsoft.com/office/drawing/2014/main" val="20001"/>
                    </a:ext>
                  </a:extLst>
                </a:gridCol>
              </a:tblGrid>
              <a:tr h="142875">
                <a:tc>
                  <a:txBody>
                    <a:bodyPr/>
                    <a:lstStyle/>
                    <a:p>
                      <a:pPr marL="0" marR="0">
                        <a:lnSpc>
                          <a:spcPct val="107000"/>
                        </a:lnSpc>
                        <a:spcBef>
                          <a:spcPts val="0"/>
                        </a:spcBef>
                        <a:spcAft>
                          <a:spcPts val="0"/>
                        </a:spcAft>
                      </a:pPr>
                      <a:r>
                        <a:rPr lang="id-ID" sz="1800" b="1" dirty="0">
                          <a:solidFill>
                            <a:srgbClr val="000000"/>
                          </a:solidFill>
                          <a:effectLst/>
                          <a:latin typeface="TimesLTStd-Roman"/>
                          <a:ea typeface="Calibri" panose="020F0502020204030204" pitchFamily="34" charset="0"/>
                          <a:cs typeface="TimesLTStd-Roman"/>
                        </a:rPr>
                        <a:t>Function</a:t>
                      </a:r>
                      <a:endParaRPr lang="id-ID"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b="1" dirty="0">
                          <a:solidFill>
                            <a:srgbClr val="000000"/>
                          </a:solidFill>
                          <a:effectLst/>
                          <a:latin typeface="TimesLTStd-Roman"/>
                          <a:ea typeface="Calibri" panose="020F0502020204030204" pitchFamily="34" charset="0"/>
                          <a:cs typeface="TimesLTStd-Roman"/>
                        </a:rPr>
                        <a:t> Meaning</a:t>
                      </a:r>
                      <a:endParaRPr lang="id-ID"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ceiling(x)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smallest integer &gt; 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trunc(x)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closest integer to x between x and 0: trunc(1.5) =1, trunc(-1.5) = -1</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marL="0" marR="0">
                        <a:lnSpc>
                          <a:spcPct val="107000"/>
                        </a:lnSpc>
                        <a:spcBef>
                          <a:spcPts val="0"/>
                        </a:spcBef>
                        <a:spcAft>
                          <a:spcPts val="0"/>
                        </a:spcAft>
                      </a:pPr>
                      <a:r>
                        <a:rPr lang="id-ID"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trunc</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is like floor for positive values and like</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marL="0" marR="0">
                        <a:lnSpc>
                          <a:spcPct val="107000"/>
                        </a:lnSpc>
                        <a:spcBef>
                          <a:spcPts val="0"/>
                        </a:spcBef>
                        <a:spcAft>
                          <a:spcPts val="0"/>
                        </a:spcAft>
                      </a:pPr>
                      <a:r>
                        <a:rPr lang="id-ID"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ceiling</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for negative values</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round(x, digits=0)</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round the value of x to an integer</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signif(x, digits=6)</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give x to six digits in scientific notation</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runif(n)</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generates n random numbers between 0 and 1 from a uniform distribution</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cos(x)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cosine of x in radians</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sin(x)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sine of x in radians</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tan(x)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tangent of x in radians</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acos(x), asin(x), atan(x)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inverse trigonometric transformations of real or complex numbers.</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marL="0" marR="0">
                        <a:lnSpc>
                          <a:spcPct val="107000"/>
                        </a:lnSpc>
                        <a:spcBef>
                          <a:spcPts val="0"/>
                        </a:spcBef>
                        <a:spcAft>
                          <a:spcPts val="0"/>
                        </a:spcAft>
                      </a:pPr>
                      <a:r>
                        <a:rPr lang="id-ID" sz="16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acosh(x), asinh(x), atanh(x)</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a:solidFill>
                            <a:srgbClr val="000000"/>
                          </a:solidFill>
                          <a:effectLst/>
                          <a:latin typeface="TimesLTStd-Roman"/>
                          <a:ea typeface="Calibri" panose="020F0502020204030204" pitchFamily="34" charset="0"/>
                          <a:cs typeface="TimesLTStd-Roman"/>
                        </a:rPr>
                        <a:t> inverse hyperbolic trigonometric transformations on real or complex numbers</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marL="0" marR="0">
                        <a:lnSpc>
                          <a:spcPct val="107000"/>
                        </a:lnSpc>
                        <a:spcBef>
                          <a:spcPts val="0"/>
                        </a:spcBef>
                        <a:spcAft>
                          <a:spcPts val="0"/>
                        </a:spcAft>
                      </a:pPr>
                      <a:r>
                        <a:rPr lang="id-ID"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abs(x)</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id-ID" sz="1800" dirty="0">
                          <a:solidFill>
                            <a:srgbClr val="000000"/>
                          </a:solidFill>
                          <a:effectLst/>
                          <a:latin typeface="TimesLTStd-Roman"/>
                          <a:ea typeface="Calibri" panose="020F0502020204030204" pitchFamily="34" charset="0"/>
                          <a:cs typeface="TimesLTStd-Roman"/>
                        </a:rPr>
                        <a:t> the absolute value of x, ignoring the minus sign if there is one</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3271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4F17-1294-4AC4-AE9F-2374B7D70D7D}"/>
              </a:ext>
            </a:extLst>
          </p:cNvPr>
          <p:cNvSpPr>
            <a:spLocks noGrp="1"/>
          </p:cNvSpPr>
          <p:nvPr>
            <p:ph type="title"/>
          </p:nvPr>
        </p:nvSpPr>
        <p:spPr>
          <a:xfrm>
            <a:off x="838200" y="365125"/>
            <a:ext cx="10515600" cy="895639"/>
          </a:xfrm>
        </p:spPr>
        <p:txBody>
          <a:bodyPr/>
          <a:lstStyle/>
          <a:p>
            <a:r>
              <a:rPr lang="en-US" dirty="0"/>
              <a:t>Basic Calculation</a:t>
            </a:r>
          </a:p>
        </p:txBody>
      </p:sp>
      <p:sp>
        <p:nvSpPr>
          <p:cNvPr id="3" name="Content Placeholder 2">
            <a:extLst>
              <a:ext uri="{FF2B5EF4-FFF2-40B4-BE49-F238E27FC236}">
                <a16:creationId xmlns:a16="http://schemas.microsoft.com/office/drawing/2014/main" id="{07093F02-F84E-4457-869F-5173F39E335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82F7BA-6DAF-482A-A423-E874A48D5419}"/>
              </a:ext>
            </a:extLst>
          </p:cNvPr>
          <p:cNvPicPr>
            <a:picLocks noChangeAspect="1"/>
          </p:cNvPicPr>
          <p:nvPr/>
        </p:nvPicPr>
        <p:blipFill>
          <a:blip r:embed="rId2"/>
          <a:stretch>
            <a:fillRect/>
          </a:stretch>
        </p:blipFill>
        <p:spPr>
          <a:xfrm>
            <a:off x="838200" y="1825624"/>
            <a:ext cx="5707826" cy="4351337"/>
          </a:xfrm>
          <a:prstGeom prst="rect">
            <a:avLst/>
          </a:prstGeom>
        </p:spPr>
      </p:pic>
      <p:sp>
        <p:nvSpPr>
          <p:cNvPr id="5" name="Rectangle 4">
            <a:extLst>
              <a:ext uri="{FF2B5EF4-FFF2-40B4-BE49-F238E27FC236}">
                <a16:creationId xmlns:a16="http://schemas.microsoft.com/office/drawing/2014/main" id="{24F92D51-E459-484C-8145-DBA8E7655709}"/>
              </a:ext>
            </a:extLst>
          </p:cNvPr>
          <p:cNvSpPr/>
          <p:nvPr/>
        </p:nvSpPr>
        <p:spPr>
          <a:xfrm>
            <a:off x="838200" y="1343139"/>
            <a:ext cx="1386405" cy="400110"/>
          </a:xfrm>
          <a:prstGeom prst="rect">
            <a:avLst/>
          </a:prstGeom>
        </p:spPr>
        <p:txBody>
          <a:bodyPr wrap="none">
            <a:spAutoFit/>
          </a:bodyPr>
          <a:lstStyle/>
          <a:p>
            <a:r>
              <a:rPr lang="en-US" sz="2000" dirty="0"/>
              <a:t>Logical Sign</a:t>
            </a:r>
          </a:p>
        </p:txBody>
      </p:sp>
    </p:spTree>
    <p:extLst>
      <p:ext uri="{BB962C8B-B14F-4D97-AF65-F5344CB8AC3E}">
        <p14:creationId xmlns:p14="http://schemas.microsoft.com/office/powerpoint/2010/main" val="3875772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1021</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Lucida Console</vt:lpstr>
      <vt:lpstr>Times New Roman</vt:lpstr>
      <vt:lpstr>TimesLTStd-Roman</vt:lpstr>
      <vt:lpstr>Office Theme</vt:lpstr>
      <vt:lpstr>Introduction to R for Data Science</vt:lpstr>
      <vt:lpstr>Overview</vt:lpstr>
      <vt:lpstr>Introduction to R</vt:lpstr>
      <vt:lpstr>Introduction to R</vt:lpstr>
      <vt:lpstr>PowerPoint Presentation</vt:lpstr>
      <vt:lpstr>Basic Calculation</vt:lpstr>
      <vt:lpstr>Basic Calculation</vt:lpstr>
      <vt:lpstr>Basic Calculation</vt:lpstr>
      <vt:lpstr>Basic Calculation</vt:lpstr>
      <vt:lpstr>Data dan Variable</vt:lpstr>
      <vt:lpstr>Data dan Variable</vt:lpstr>
      <vt:lpstr>Data dan Variable</vt:lpstr>
      <vt:lpstr>Data dan Variable</vt:lpstr>
      <vt:lpstr>Data dan Variable</vt:lpstr>
      <vt:lpstr>Data dan Variable</vt:lpstr>
      <vt:lpstr>Latihan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for Data Science</dc:title>
  <dc:creator>NANDA PRASETYA PAMUNGKAS(547570)</dc:creator>
  <cp:lastModifiedBy>NANDA PRASETYA PAMUNGKAS(547570)</cp:lastModifiedBy>
  <cp:revision>12</cp:revision>
  <dcterms:created xsi:type="dcterms:W3CDTF">2018-08-13T21:58:46Z</dcterms:created>
  <dcterms:modified xsi:type="dcterms:W3CDTF">2018-08-14T07:50:00Z</dcterms:modified>
</cp:coreProperties>
</file>