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69" r:id="rId9"/>
    <p:sldId id="277" r:id="rId10"/>
    <p:sldId id="278" r:id="rId11"/>
    <p:sldId id="279" r:id="rId12"/>
    <p:sldId id="270" r:id="rId13"/>
    <p:sldId id="281" r:id="rId14"/>
    <p:sldId id="290" r:id="rId15"/>
    <p:sldId id="282" r:id="rId16"/>
    <p:sldId id="288" r:id="rId17"/>
    <p:sldId id="283" r:id="rId18"/>
    <p:sldId id="284" r:id="rId19"/>
    <p:sldId id="280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3FC9-2AA1-4318-940B-290A799641B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7B2A-AD26-41CD-A16B-2C2FECC8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13F-0256-4333-BAAE-5E1E2871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1856-9FE7-4646-92EF-AA538A08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E3C-7302-430E-B51A-BFCBEE1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C4DE-9F0B-48FF-8A6A-A4734CD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76AE-ADE0-49FC-839C-329CE9A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B3B-1724-4615-9092-D173EC2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76E4-CFFD-4FDE-BCC8-73599A72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27AF-B407-4A8B-AAAF-962DEF7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EFA0-47A0-42B6-99EF-34B285F2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3A-0ADC-44AD-BAA2-1D98356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A809-D2F3-4962-8012-0BCCBCAA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B558-5136-4162-AFCB-9A066E36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8E2-73E5-42CC-AA9A-B697C2A2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8105-6C8C-49FB-8A3F-3DF752E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A8E-2562-4BF1-A9E5-C86C38D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A58-040E-453C-9D76-7A036BF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6D6-288E-4BB3-9F90-3BA2158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71F-A6C7-48F8-9DE0-4B0A98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459-2E7F-403C-8525-71B794C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2F2D-578B-4823-B63B-FF7AA93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0CE-6810-4CEA-917E-7FAF43CA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8352-92AA-40A4-B5D9-1E6FFC94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6C3-5958-419A-BD88-FADEFDB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6AB2-FC13-40F7-A57E-9F971E3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BBB-A7E9-49E1-A02E-CFB864B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F32-1C3D-4CB2-9525-B3C22A9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464B-62E4-41C2-967C-3F125D95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CDA7-38BE-4885-A41B-89F62E0D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BA2-7EE0-48C4-B8B3-881FC22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7E7C-E667-43F8-A3A9-B810269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8EC4-7CFB-4CA5-9BD0-EC927B9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A86-3294-4D6D-A642-6B71F1D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DE31-8EAD-428A-89D6-64A9B14B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27B6-6587-4CE1-9C6E-06484475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6191-7D29-41A8-B55E-150DF9ED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23BD-0DAC-4B65-831F-D1338D55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60E7-15E0-4875-BAF3-D2957E44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D4B5-EFAE-47DE-93B9-B5967928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EB4F-B2CF-40F8-8234-72255D0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31-E286-4F9B-97A9-D98CA3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87ED-7DB0-49C7-B505-5AFC6C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74BF-AC1C-411B-87AD-22C17F6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25BC-BC90-47B2-8DB4-048F88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02A1-AFFD-48F9-8C13-42BAB601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B105-1AAF-45DB-8B55-D999BAE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3ED-845D-429C-841D-5874320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F6C-CC3A-44CA-BF47-7982C5D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B9DE-16D1-4F9E-A97B-729EAA1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C2AF-2FE1-48AD-AAEA-169CC329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4661-3480-4D70-B0E4-6B18806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2F3E-5EE9-4E6A-BB0C-9778EDE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EF8-1A64-4DBB-B183-260D1F1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14B-0546-4666-92A6-E785F32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BDE-3D73-4F28-B0CD-948630B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B646-0629-4BA9-BC1A-A68E3DC8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2580-ED6D-4A39-BF04-88C4074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4273-679F-41E9-ABC2-BEBAE48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235-8569-4E45-A6A1-CD3BDFB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814-4AFC-4D24-BFC4-85EB1FC7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0DA7-3F6C-4C89-8E5F-1539616AE3AD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9F4-C448-437C-8BE5-375FE89D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7F57F-7541-4B47-997B-3721508D9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80" y="0"/>
            <a:ext cx="1405719" cy="1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23482/help/library/utils/help/conne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23482/help/library/utils/help/conne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106-B0C6-46E2-A276-C9667DF1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Introduction to </a:t>
            </a:r>
            <a:r>
              <a:rPr lang="en-US" sz="6600" b="1" dirty="0"/>
              <a:t>R</a:t>
            </a:r>
            <a:r>
              <a:rPr lang="en-US" sz="6600" dirty="0"/>
              <a:t> for </a:t>
            </a:r>
            <a:r>
              <a:rPr lang="en-US" sz="6600" b="1" dirty="0"/>
              <a:t>Data Science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DE-9637-48F5-BB05-DB14313F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, 28 </a:t>
            </a:r>
            <a:r>
              <a:rPr lang="en-US" dirty="0" err="1"/>
              <a:t>Agustus</a:t>
            </a:r>
            <a:r>
              <a:rPr lang="en-US" dirty="0"/>
              <a:t> 2018</a:t>
            </a:r>
          </a:p>
          <a:p>
            <a:pPr algn="l"/>
            <a:endParaRPr lang="en-US" dirty="0"/>
          </a:p>
          <a:p>
            <a:r>
              <a:rPr lang="en-US" dirty="0"/>
              <a:t>Nanda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Pamungkas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39C690-A8F5-4D52-8983-FAA65E32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5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01C-8A94-4CD0-A116-BFD4167F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BCBA-AC1D-4373-9D69-4A1307F97A9A}"/>
              </a:ext>
            </a:extLst>
          </p:cNvPr>
          <p:cNvSpPr/>
          <p:nvPr/>
        </p:nvSpPr>
        <p:spPr>
          <a:xfrm>
            <a:off x="838200" y="1629283"/>
            <a:ext cx="871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55A55-5396-4F06-9737-1571C89D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7251"/>
            <a:ext cx="8071422" cy="39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01C-8A94-4CD0-A116-BFD4167F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BCBA-AC1D-4373-9D69-4A1307F97A9A}"/>
              </a:ext>
            </a:extLst>
          </p:cNvPr>
          <p:cNvSpPr/>
          <p:nvPr/>
        </p:nvSpPr>
        <p:spPr>
          <a:xfrm>
            <a:off x="838200" y="1629283"/>
            <a:ext cx="871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F7A578-4AA0-4445-86AF-BDBE02C7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7581"/>
            <a:ext cx="4596686" cy="3293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c(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2,5)</a:t>
            </a:r>
            <a:endParaRPr lang="id-ID" sz="1600" b="0" i="0" u="none" strike="noStrike" baseline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x2</a:t>
            </a:r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c(4,7)</a:t>
            </a:r>
            <a:endParaRPr lang="id-ID" sz="1600" b="0" i="0" u="none" strike="noStrike" baseline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x=c</a:t>
            </a:r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bind (x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x2</a:t>
            </a:r>
            <a:r>
              <a:rPr lang="id-ID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sz="1600" b="0" i="0" u="none" strike="noStrike" baseline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t(x) </a:t>
            </a:r>
            <a:r>
              <a:rPr lang="en-US" sz="1600" dirty="0">
                <a:solidFill>
                  <a:schemeClr val="accent6"/>
                </a:solidFill>
                <a:latin typeface="Lucida Console" panose="020B0609040504020204" pitchFamily="49" charset="0"/>
              </a:rPr>
              <a:t>#matrix transpose</a:t>
            </a:r>
            <a:endParaRPr lang="id-ID" sz="1600" b="0" i="0" u="none" strike="noStrike" baseline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olve(x)</a:t>
            </a:r>
            <a:r>
              <a:rPr lang="en-US" sz="1600" b="0" i="0" u="none" strike="noStrike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1600" b="0" i="0" u="none" strike="noStrike" dirty="0">
                <a:solidFill>
                  <a:schemeClr val="accent6"/>
                </a:solidFill>
                <a:latin typeface="Lucida Console" panose="020B0609040504020204" pitchFamily="49" charset="0"/>
              </a:rPr>
              <a:t>#inverse matrix</a:t>
            </a:r>
          </a:p>
          <a:p>
            <a:pPr lvl="1"/>
            <a:r>
              <a:rPr lang="id-ID" sz="1600" dirty="0">
                <a:latin typeface="Lucida Console" panose="020B0609040504020204" pitchFamily="49" charset="0"/>
              </a:rPr>
              <a:t> [,1]       [,2]</a:t>
            </a:r>
          </a:p>
          <a:p>
            <a:pPr lvl="1"/>
            <a:r>
              <a:rPr lang="id-ID" sz="1600" dirty="0">
                <a:latin typeface="Lucida Console" panose="020B0609040504020204" pitchFamily="49" charset="0"/>
              </a:rPr>
              <a:t>x1 -1.1666667  0.6666667</a:t>
            </a:r>
          </a:p>
          <a:p>
            <a:pPr lvl="1"/>
            <a:r>
              <a:rPr lang="id-ID" sz="1600" dirty="0">
                <a:latin typeface="Lucida Console" panose="020B0609040504020204" pitchFamily="49" charset="0"/>
              </a:rPr>
              <a:t>x2  0.8333333 -0.3333333</a:t>
            </a:r>
            <a:endParaRPr lang="en-US" sz="1600" dirty="0">
              <a:latin typeface="Lucida Console" panose="020B0609040504020204" pitchFamily="49" charset="0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(x) </a:t>
            </a:r>
            <a:r>
              <a:rPr lang="en-US" sz="1600" dirty="0">
                <a:solidFill>
                  <a:schemeClr val="accent6"/>
                </a:solidFill>
                <a:latin typeface="Lucida Console" panose="020B0609040504020204" pitchFamily="49" charset="0"/>
              </a:rPr>
              <a:t>#determinant matrix</a:t>
            </a:r>
          </a:p>
          <a:p>
            <a:pPr lvl="1"/>
            <a:r>
              <a:rPr lang="id-ID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-6</a:t>
            </a:r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diag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(x) </a:t>
            </a:r>
            <a:r>
              <a:rPr lang="en-US" sz="1600" dirty="0">
                <a:solidFill>
                  <a:schemeClr val="accent6"/>
                </a:solidFill>
                <a:latin typeface="Lucida Console" panose="020B0609040504020204" pitchFamily="49" charset="0"/>
              </a:rPr>
              <a:t>#diagonal matrix </a:t>
            </a: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2 7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71094D-0563-4B32-8BE4-8351C14C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730" y="2377678"/>
            <a:ext cx="5904395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y1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c(3,6)</a:t>
            </a:r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y2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c(1,4)</a:t>
            </a:r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y=c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bind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y1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y2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s-E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x*y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     x1 x2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[1,]  6  4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[2,] 30 28</a:t>
            </a:r>
          </a:p>
          <a:p>
            <a:pPr lvl="1"/>
            <a:r>
              <a:rPr lang="es-E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x%*%y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     y1 y2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[1,] 30 18</a:t>
            </a:r>
          </a:p>
          <a:p>
            <a:pPr lvl="1"/>
            <a:r>
              <a:rPr lang="es-ES" sz="1600" dirty="0">
                <a:latin typeface="Lucida Console" panose="020B0609040504020204" pitchFamily="49" charset="0"/>
              </a:rPr>
              <a:t>[2,] 57 33</a:t>
            </a:r>
          </a:p>
          <a:p>
            <a:pPr lvl="1"/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9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7E1-708E-4AF6-ADBF-ACC9A88E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662D7D-44F3-4FCF-9B52-8F859BC4F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8948"/>
            <a:ext cx="8402782" cy="430887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Age &lt;- c(10 ,20 ,15 ,43 ,76 ,41 ,25 ,46)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Sex &lt;- factor (c("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m","f","m","f","m","f","m","f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"))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Sibblings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c(2 ,5 ,8 ,3 ,6 ,1 ,5 ,6)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myframe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data.frame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(Age, Sex,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Sibblings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myframe</a:t>
            </a: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  Age Sex </a:t>
            </a:r>
            <a:r>
              <a:rPr lang="en-US" sz="1600" dirty="0" err="1">
                <a:latin typeface="Lucida Console" panose="020B0609040504020204" pitchFamily="49" charset="0"/>
              </a:rPr>
              <a:t>Sibblings</a:t>
            </a:r>
            <a:endParaRPr lang="en-US" sz="1600" dirty="0"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1  10   m         2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2  20   f         5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3  15   m         8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4  43   f         3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5  76   m         6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6  41   f         1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7  25   m         5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8  46   f         6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F35F2-81FF-4FEA-83FC-BD1E8D6C429A}"/>
              </a:ext>
            </a:extLst>
          </p:cNvPr>
          <p:cNvSpPr/>
          <p:nvPr/>
        </p:nvSpPr>
        <p:spPr>
          <a:xfrm>
            <a:off x="838200" y="1629283"/>
            <a:ext cx="1288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22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7E1-708E-4AF6-ADBF-ACC9A88E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6DBD2-ED03-4CF1-A7A4-EE4B98F6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6453"/>
            <a:ext cx="9409572" cy="25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01D52-04A1-49A7-92F9-04EEAE9C0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3754"/>
            <a:ext cx="5077691" cy="5456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104587-B259-4E50-A7C4-F0655076B1AB}"/>
              </a:ext>
            </a:extLst>
          </p:cNvPr>
          <p:cNvSpPr/>
          <p:nvPr/>
        </p:nvSpPr>
        <p:spPr>
          <a:xfrm>
            <a:off x="838200" y="1644031"/>
            <a:ext cx="1288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7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923-B30A-4662-A45B-DFAD6803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2E984-8BE6-412B-8974-F742484C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72134" cy="41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15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58145"/>
            <a:ext cx="7357859" cy="3653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6058" y="4006578"/>
            <a:ext cx="38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we create data in notepad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FFCD3-C05C-479E-B4FB-CC0E548F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FBA3-B2DE-4F13-BCB2-D0FF0866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94EE5-4772-4296-807E-D28B515F0B34}"/>
              </a:ext>
            </a:extLst>
          </p:cNvPr>
          <p:cNvSpPr/>
          <p:nvPr/>
        </p:nvSpPr>
        <p:spPr>
          <a:xfrm>
            <a:off x="838200" y="2221517"/>
            <a:ext cx="101732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#Function </a:t>
            </a:r>
            <a:r>
              <a:rPr lang="en-US" dirty="0" err="1">
                <a:solidFill>
                  <a:schemeClr val="accent6"/>
                </a:solidFill>
              </a:rPr>
              <a:t>read.table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read.table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(file, header = TRUE,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sep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",", quote = "\"",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dec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".“, ...)</a:t>
            </a:r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EF72F8-54EE-4DE6-B970-47E853BF10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9033" y="3253903"/>
          <a:ext cx="10444767" cy="1390919"/>
        </p:xfrm>
        <a:graphic>
          <a:graphicData uri="http://schemas.openxmlformats.org/drawingml/2006/table">
            <a:tbl>
              <a:tblPr firstRow="1" firstCol="1" bandRow="1"/>
              <a:tblGrid>
                <a:gridCol w="971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name of the file which the data are to be read from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logical value indicating whether the file contains the names of the variables as its first line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field separator string. Values within each row of </a:t>
                      </a: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separated by this string.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quote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set of quoting characters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string to use for decimal points in numeric or complex columns: must be a single character.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08A6798-CA75-4404-A018-7A05FB98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33" y="5467318"/>
            <a:ext cx="779059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read.table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("E:/Data.txt",header = T)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7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17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56" y="1825625"/>
            <a:ext cx="8908054" cy="46465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51549" y="2965315"/>
            <a:ext cx="643944" cy="134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253295" y="2782669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import dataset at R Studio,</a:t>
            </a:r>
          </a:p>
          <a:p>
            <a:r>
              <a:rPr lang="en-US" dirty="0"/>
              <a:t>choose from CSV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077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18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3" y="1825625"/>
            <a:ext cx="9801951" cy="46248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11161" y="5466769"/>
            <a:ext cx="1287352" cy="199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9346DE-7EB8-44BA-90D0-D5985134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34394" y="4167253"/>
            <a:ext cx="270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delimiter with whitespace, and click import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766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19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16" y="1995056"/>
            <a:ext cx="8840646" cy="470288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8D0FF-F634-4EED-B9A6-D83E1AE3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24-4B14-497F-83D0-45EF316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60A-7E46-4152-A9C9-37F39ED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  <a:p>
            <a:r>
              <a:rPr lang="en-US" dirty="0"/>
              <a:t>Basic Calculation</a:t>
            </a:r>
          </a:p>
          <a:p>
            <a:r>
              <a:rPr lang="en-US" dirty="0"/>
              <a:t>Data and Variable</a:t>
            </a:r>
          </a:p>
          <a:p>
            <a:r>
              <a:rPr lang="en-US" dirty="0"/>
              <a:t>Read and Write Data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9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20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38200" y="2228591"/>
            <a:ext cx="101732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#Function </a:t>
            </a:r>
            <a:r>
              <a:rPr lang="en-US" dirty="0" err="1">
                <a:solidFill>
                  <a:schemeClr val="accent6"/>
                </a:solidFill>
              </a:rPr>
              <a:t>write.table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write.table(x, file = "", , quote = TRUE, sep = " ", na = "NA", dec = ".", row.names = TRUE, col.names = TRUE)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9033" y="3312305"/>
          <a:ext cx="10444767" cy="3044045"/>
        </p:xfrm>
        <a:graphic>
          <a:graphicData uri="http://schemas.openxmlformats.org/drawingml/2006/table">
            <a:tbl>
              <a:tblPr firstRow="1" firstCol="1" bandRow="1"/>
              <a:tblGrid>
                <a:gridCol w="971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 to be written, preferably a matrix or data frame. If not, it is attempted to coerce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to a data frame.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character string naming a file or a </a:t>
                      </a:r>
                      <a:r>
                        <a:rPr lang="id-ID" sz="1400" u="sng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connection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open for writing.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output to the console.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quote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logical value (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or a numeric vector. If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any character or factor columns will be surrounded by double quotes. If a numeric vector, its elements are taken as the indices of columns to quote. In both cases, row and column names are quoted if they are written. If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nothing is quoted.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field separator string. Values within each row of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separated by this string.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string to use for missing values in the data.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string to use for decimal points in numeric or complex columns: must be a single character.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row.names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logical value indicating whether the row names of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to be written along with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or a character vector of row names to be written.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col.names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logical value indicating whether the column names of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to be written along with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or a character vector of column names to be written. See the section on ‘CSV files’ for the meaning of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col.names = NA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15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21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38200" y="1959639"/>
            <a:ext cx="101732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#Function write.csv</a:t>
            </a: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write.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(x, file = "", , quote = TRUE, sep = " ", na = "NA", dec = ".", row.names = TRUE, col.names = TRUE)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9033" y="3043353"/>
          <a:ext cx="10444767" cy="3044045"/>
        </p:xfrm>
        <a:graphic>
          <a:graphicData uri="http://schemas.openxmlformats.org/drawingml/2006/table">
            <a:tbl>
              <a:tblPr firstRow="1" firstCol="1" bandRow="1"/>
              <a:tblGrid>
                <a:gridCol w="971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3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 to be written, preferably a matrix or data frame. If not, it is attempted to coerce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to a data frame.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character string naming a file or a </a:t>
                      </a:r>
                      <a:r>
                        <a:rPr lang="id-ID" sz="1400" u="sng"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connection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open for writing.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output to the console.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quote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logical value (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or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or a numeric vector. If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any character or factor columns will be surrounded by double quotes. If a numeric vector, its elements are taken as the indices of columns to quote. In both cases, row and column names are quoted if they are written. If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nothing is quoted.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field separator string. Values within each row of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separated by this string.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string to use for missing values in the data.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7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string to use for decimal points in numeric or complex columns: must be a single character.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row.names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logical value indicating whether the row names of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to be written along with 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or a character vector of row names to be written.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col.names</a:t>
                      </a:r>
                      <a:endParaRPr lang="id-ID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95508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either a logical value indicating whether the column names of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to be written along with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or a character vector of column names to be written. See the section on ‘CSV files’ for the meaning of 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col.names = NA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id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59" marR="7959" marT="7959" marB="7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6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6566" cy="569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1C9-0EA1-4EBD-A21A-F7689F9B0EAB}" type="slidenum">
              <a:rPr lang="id-ID" smtClean="0"/>
              <a:t>22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838200" y="2515167"/>
            <a:ext cx="1017323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#Example</a:t>
            </a: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write.table(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Data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"D:/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Folder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Data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.txt", sep=" ", col.names=TRUE, row.names=TRUE, quote=FALSE, na="NA")</a:t>
            </a: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write.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Data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, "D:/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Folder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Data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id-ID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", sep=" ", col.names=TRUE, row.names=TRUE, quote=FALSE, na="NA")</a:t>
            </a: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id-ID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56626" y="2708971"/>
            <a:ext cx="1068411" cy="5262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25792" y="2137893"/>
            <a:ext cx="1159098" cy="57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3798" y="195322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file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5020" y="3453736"/>
            <a:ext cx="1236908" cy="4914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2146" y="3945211"/>
            <a:ext cx="1178685" cy="711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0831" y="4555630"/>
            <a:ext cx="258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Location file will be saved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08B-767D-47D3-9776-66CC279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59EF-F86F-4DD2-9621-E5CE93C9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65583-A035-41FC-A9DE-C284BBA2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403"/>
            <a:ext cx="1767114" cy="1767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1D22A-7765-4F96-B137-54589A8E64FB}"/>
              </a:ext>
            </a:extLst>
          </p:cNvPr>
          <p:cNvSpPr/>
          <p:nvPr/>
        </p:nvSpPr>
        <p:spPr>
          <a:xfrm>
            <a:off x="3282527" y="2828835"/>
            <a:ext cx="7705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RStudio</a:t>
            </a:r>
            <a:r>
              <a:rPr lang="en-US" sz="2400" dirty="0"/>
              <a:t> allows the user to run R in a more user friendly environment. It is open source (i.e. free) and available at http://www.rstudio.com/</a:t>
            </a:r>
          </a:p>
        </p:txBody>
      </p:sp>
    </p:spTree>
    <p:extLst>
      <p:ext uri="{BB962C8B-B14F-4D97-AF65-F5344CB8AC3E}">
        <p14:creationId xmlns:p14="http://schemas.microsoft.com/office/powerpoint/2010/main" val="17360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FEC-0031-4F01-A7F2-F5E8B7F0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ABCB-F9D1-4A74-B9F2-C92D83B5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4"/>
            <a:ext cx="1614055" cy="36330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&gt; 1+2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3</a:t>
            </a:r>
          </a:p>
          <a:p>
            <a:pPr marL="0" indent="0">
              <a:buNone/>
            </a:pPr>
            <a:r>
              <a:rPr lang="en-US" sz="2000" dirty="0"/>
              <a:t>&gt; 1-2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-1</a:t>
            </a:r>
          </a:p>
          <a:p>
            <a:pPr marL="0" indent="0">
              <a:buNone/>
            </a:pPr>
            <a:r>
              <a:rPr lang="en-US" sz="2000" dirty="0"/>
              <a:t>&gt; 1*2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sz="2000" dirty="0"/>
              <a:t>&gt; 1/2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0.5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67579A-B14D-4C6C-913A-BCE9907AF7A0}"/>
              </a:ext>
            </a:extLst>
          </p:cNvPr>
          <p:cNvSpPr txBox="1">
            <a:spLocks/>
          </p:cNvSpPr>
          <p:nvPr/>
        </p:nvSpPr>
        <p:spPr>
          <a:xfrm>
            <a:off x="2452255" y="2435224"/>
            <a:ext cx="3643745" cy="3633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&gt; 1^2 </a:t>
            </a:r>
            <a:r>
              <a:rPr lang="en-US" sz="2000" i="1" dirty="0">
                <a:solidFill>
                  <a:srgbClr val="C00000"/>
                </a:solidFill>
              </a:rPr>
              <a:t># power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&gt; 5 %/% 2 </a:t>
            </a:r>
            <a:r>
              <a:rPr lang="en-US" sz="2000" i="1" dirty="0">
                <a:solidFill>
                  <a:srgbClr val="C00000"/>
                </a:solidFill>
              </a:rPr>
              <a:t># </a:t>
            </a:r>
            <a:r>
              <a:rPr lang="en-US" sz="2000" i="1" dirty="0" err="1">
                <a:solidFill>
                  <a:srgbClr val="C00000"/>
                </a:solidFill>
              </a:rPr>
              <a:t>integerdivision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&gt; 5 %% 2 </a:t>
            </a:r>
            <a:r>
              <a:rPr lang="en-US" sz="2000" i="1" dirty="0">
                <a:solidFill>
                  <a:srgbClr val="C00000"/>
                </a:solidFill>
              </a:rPr>
              <a:t># </a:t>
            </a:r>
            <a:r>
              <a:rPr lang="en-US" sz="2000" i="1" dirty="0" err="1">
                <a:solidFill>
                  <a:srgbClr val="C00000"/>
                </a:solidFill>
              </a:rPr>
              <a:t>modulodivision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[1]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1185F2-FD9F-4DE6-8A8D-7000E0D9ED0D}"/>
              </a:ext>
            </a:extLst>
          </p:cNvPr>
          <p:cNvSpPr txBox="1">
            <a:spLocks/>
          </p:cNvSpPr>
          <p:nvPr/>
        </p:nvSpPr>
        <p:spPr>
          <a:xfrm>
            <a:off x="1248641" y="1881043"/>
            <a:ext cx="4021282" cy="404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Simple Calculation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151E6-8747-4A6A-AE92-63DFF4FD2FAF}"/>
              </a:ext>
            </a:extLst>
          </p:cNvPr>
          <p:cNvSpPr txBox="1">
            <a:spLocks/>
          </p:cNvSpPr>
          <p:nvPr/>
        </p:nvSpPr>
        <p:spPr>
          <a:xfrm>
            <a:off x="6289965" y="2282825"/>
            <a:ext cx="5902036" cy="3633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&gt; </a:t>
            </a:r>
            <a:r>
              <a:rPr lang="es-ES" sz="2000" dirty="0" err="1"/>
              <a:t>sqrt</a:t>
            </a:r>
            <a:r>
              <a:rPr lang="es-ES" sz="2000" dirty="0"/>
              <a:t>(2) </a:t>
            </a:r>
            <a:r>
              <a:rPr lang="es-ES" sz="2000" i="1" dirty="0">
                <a:solidFill>
                  <a:srgbClr val="C00000"/>
                </a:solidFill>
              </a:rPr>
              <a:t>#</a:t>
            </a:r>
            <a:r>
              <a:rPr lang="es-ES" sz="2000" i="1" dirty="0" err="1">
                <a:solidFill>
                  <a:srgbClr val="C00000"/>
                </a:solidFill>
              </a:rPr>
              <a:t>squareroot</a:t>
            </a:r>
            <a:endParaRPr lang="es-E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[1] 1.414214</a:t>
            </a:r>
          </a:p>
          <a:p>
            <a:pPr marL="0" indent="0">
              <a:buNone/>
            </a:pPr>
            <a:r>
              <a:rPr lang="es-ES" sz="2000" dirty="0"/>
              <a:t>&gt; sin(pi)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i="1" dirty="0">
                <a:solidFill>
                  <a:srgbClr val="C00000"/>
                </a:solidFill>
              </a:rPr>
              <a:t>#</a:t>
            </a:r>
            <a:r>
              <a:rPr lang="es-ES" sz="2000" i="1" dirty="0" err="1">
                <a:solidFill>
                  <a:srgbClr val="C00000"/>
                </a:solidFill>
              </a:rPr>
              <a:t>cos,tan</a:t>
            </a:r>
            <a:endParaRPr lang="es-E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[1] 1.224606e-16</a:t>
            </a:r>
          </a:p>
          <a:p>
            <a:pPr marL="0" indent="0">
              <a:buNone/>
            </a:pPr>
            <a:r>
              <a:rPr lang="es-ES" sz="2000" dirty="0"/>
              <a:t>&gt; </a:t>
            </a:r>
            <a:r>
              <a:rPr lang="es-ES" sz="2000" dirty="0" err="1"/>
              <a:t>acos</a:t>
            </a:r>
            <a:r>
              <a:rPr lang="es-ES" sz="2000" dirty="0"/>
              <a:t>(0) </a:t>
            </a:r>
            <a:r>
              <a:rPr lang="es-ES" sz="2000" i="1" dirty="0">
                <a:solidFill>
                  <a:srgbClr val="C00000"/>
                </a:solidFill>
              </a:rPr>
              <a:t>#asin,atan,atan2(</a:t>
            </a:r>
            <a:r>
              <a:rPr lang="es-ES" sz="2000" i="1" dirty="0" err="1">
                <a:solidFill>
                  <a:srgbClr val="C00000"/>
                </a:solidFill>
              </a:rPr>
              <a:t>y,x</a:t>
            </a:r>
            <a:r>
              <a:rPr lang="es-ES" sz="2000" i="1" dirty="0">
                <a:solidFill>
                  <a:srgbClr val="C00000"/>
                </a:solidFill>
              </a:rPr>
              <a:t>) == atan(y/x).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[1] 1.570796</a:t>
            </a:r>
          </a:p>
          <a:p>
            <a:pPr marL="0" indent="0">
              <a:buNone/>
            </a:pPr>
            <a:r>
              <a:rPr lang="es-ES" sz="2000" dirty="0"/>
              <a:t>&gt; </a:t>
            </a:r>
            <a:r>
              <a:rPr lang="es-ES" sz="2000" dirty="0" err="1"/>
              <a:t>cosh</a:t>
            </a:r>
            <a:r>
              <a:rPr lang="es-ES" sz="2000" dirty="0"/>
              <a:t>(0)</a:t>
            </a: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000" i="1" dirty="0">
                <a:solidFill>
                  <a:srgbClr val="C00000"/>
                </a:solidFill>
              </a:rPr>
              <a:t>#</a:t>
            </a:r>
            <a:r>
              <a:rPr lang="es-ES" sz="2000" i="1" dirty="0" err="1">
                <a:solidFill>
                  <a:srgbClr val="C00000"/>
                </a:solidFill>
              </a:rPr>
              <a:t>sinh,tanh</a:t>
            </a:r>
            <a:endParaRPr lang="es-ES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[1] 1</a:t>
            </a:r>
          </a:p>
          <a:p>
            <a:pPr marL="0" indent="0">
              <a:buNone/>
            </a:pPr>
            <a:r>
              <a:rPr lang="es-ES" sz="2000" dirty="0"/>
              <a:t>&gt; </a:t>
            </a:r>
            <a:r>
              <a:rPr lang="es-ES" sz="2000" dirty="0" err="1"/>
              <a:t>exp</a:t>
            </a:r>
            <a:r>
              <a:rPr lang="es-ES" sz="2000" dirty="0"/>
              <a:t>(2) </a:t>
            </a:r>
            <a:r>
              <a:rPr lang="es-ES" sz="2000" i="1" dirty="0">
                <a:solidFill>
                  <a:srgbClr val="C00000"/>
                </a:solidFill>
              </a:rPr>
              <a:t>#log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accent5">
                    <a:lumMod val="75000"/>
                  </a:schemeClr>
                </a:solidFill>
              </a:rPr>
              <a:t>[1] 7.389056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8D703A-5A1B-4F03-A191-8BFEC8BB2C53}"/>
              </a:ext>
            </a:extLst>
          </p:cNvPr>
          <p:cNvSpPr txBox="1">
            <a:spLocks/>
          </p:cNvSpPr>
          <p:nvPr/>
        </p:nvSpPr>
        <p:spPr>
          <a:xfrm>
            <a:off x="6289965" y="1881043"/>
            <a:ext cx="4021282" cy="404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Function Calculation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0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E671-CA64-4CDF-BA32-F8433E4A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DB08E-C628-4147-BFAB-E13D183BAD71}"/>
              </a:ext>
            </a:extLst>
          </p:cNvPr>
          <p:cNvSpPr/>
          <p:nvPr/>
        </p:nvSpPr>
        <p:spPr>
          <a:xfrm>
            <a:off x="838200" y="1690688"/>
            <a:ext cx="2606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Mathematical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EB3EB-3A23-415D-88CE-9492C813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36413"/>
              </p:ext>
            </p:extLst>
          </p:nvPr>
        </p:nvGraphicFramePr>
        <p:xfrm>
          <a:off x="838200" y="2262490"/>
          <a:ext cx="7945582" cy="3069209"/>
        </p:xfrm>
        <a:graphic>
          <a:graphicData uri="http://schemas.openxmlformats.org/drawingml/2006/table">
            <a:tbl>
              <a:tblPr firstRow="1" firstCol="1" bandRow="1"/>
              <a:tblGrid>
                <a:gridCol w="184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Function</a:t>
                      </a:r>
                      <a:endParaRPr lang="id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Meaning</a:t>
                      </a:r>
                      <a:endParaRPr lang="id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log(x)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 to base e of x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exp(x)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antilog of x (=2.7818x)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log(x,n)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 to base n of x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log10(x)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log to base 10 of x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square root of x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factorial(x)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x!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choose(n,x)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binomial coefficients n!/(x! (n – x)!)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Γ.x.(x – 1)! for integer x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lgamma(x)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natural log of gamma(x)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floor(x)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greatest integer &lt; x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6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57C2-BB4E-45B6-920B-025E8292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34C6C-67FA-4EF8-957D-65CDAF0C552A}"/>
              </a:ext>
            </a:extLst>
          </p:cNvPr>
          <p:cNvSpPr/>
          <p:nvPr/>
        </p:nvSpPr>
        <p:spPr>
          <a:xfrm>
            <a:off x="838200" y="1690688"/>
            <a:ext cx="2606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Mathematical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054626-39A5-45F7-BF69-B26095BE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93417"/>
              </p:ext>
            </p:extLst>
          </p:nvPr>
        </p:nvGraphicFramePr>
        <p:xfrm>
          <a:off x="838200" y="2090798"/>
          <a:ext cx="9284971" cy="4199763"/>
        </p:xfrm>
        <a:graphic>
          <a:graphicData uri="http://schemas.openxmlformats.org/drawingml/2006/table">
            <a:tbl>
              <a:tblPr firstRow="1" firstCol="1" bandRow="1"/>
              <a:tblGrid>
                <a:gridCol w="214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Function</a:t>
                      </a:r>
                      <a:endParaRPr lang="id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Meaning</a:t>
                      </a:r>
                      <a:endParaRPr lang="id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ceiling(x)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smallest integer &gt; x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trunc(x)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closest integer to x between x and 0: trunc(1.5) =1, trunc(-1.5) = -1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trunc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is like floor for positive values and like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ceiling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for negative values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round(x, digits=0)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round the value of x to an integer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signif(x, digits=6)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give x to six digits in scientific notation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runif(n)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generates n random numbers between 0 and 1 from a uniform distribution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cosine of x in radians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sine of x in radians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tangent of x in radians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acos(x), asin(x), atan(x)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inverse trigonometric transformations of real or complex numbers.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acosh(x), asinh(x), atanh(x)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inverse hyperbolic trigonometric transformations on real or complex numbers</a:t>
                      </a:r>
                      <a:endParaRPr lang="id-ID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abs(x)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rgbClr val="000000"/>
                          </a:solidFill>
                          <a:effectLst/>
                          <a:latin typeface="TimesLTStd-Roman"/>
                          <a:ea typeface="Calibri" panose="020F0502020204030204" pitchFamily="34" charset="0"/>
                          <a:cs typeface="TimesLTStd-Roman"/>
                        </a:rPr>
                        <a:t> the absolute value of x, ignoring the minus sign if there is one</a:t>
                      </a:r>
                      <a:endParaRPr lang="id-ID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4F17-1294-4AC4-AE9F-2374B7D7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en-US" dirty="0"/>
              <a:t>Basic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3F02-F84E-4457-869F-5173F39E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2F7BA-6DAF-482A-A423-E874A48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07826" cy="4351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92D51-E459-484C-8145-DBA8E7655709}"/>
              </a:ext>
            </a:extLst>
          </p:cNvPr>
          <p:cNvSpPr/>
          <p:nvPr/>
        </p:nvSpPr>
        <p:spPr>
          <a:xfrm>
            <a:off x="838200" y="1343139"/>
            <a:ext cx="13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Logical Sign</a:t>
            </a:r>
          </a:p>
        </p:txBody>
      </p:sp>
    </p:spTree>
    <p:extLst>
      <p:ext uri="{BB962C8B-B14F-4D97-AF65-F5344CB8AC3E}">
        <p14:creationId xmlns:p14="http://schemas.microsoft.com/office/powerpoint/2010/main" val="38757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01C-8A94-4CD0-A116-BFD4167F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BCBA-AC1D-4373-9D69-4A1307F97A9A}"/>
              </a:ext>
            </a:extLst>
          </p:cNvPr>
          <p:cNvSpPr/>
          <p:nvPr/>
        </p:nvSpPr>
        <p:spPr>
          <a:xfrm>
            <a:off x="838200" y="1787995"/>
            <a:ext cx="185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Main Structures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8A153-CFF9-44DB-BB47-CD18BB97808E}"/>
              </a:ext>
            </a:extLst>
          </p:cNvPr>
          <p:cNvSpPr/>
          <p:nvPr/>
        </p:nvSpPr>
        <p:spPr>
          <a:xfrm>
            <a:off x="884985" y="3788641"/>
            <a:ext cx="988521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b="0" i="0" u="none" strike="noStrike" baseline="0" dirty="0">
                <a:solidFill>
                  <a:srgbClr val="3333B3"/>
                </a:solidFill>
              </a:rPr>
              <a:t>character </a:t>
            </a:r>
            <a:r>
              <a:rPr lang="id-ID" b="0" i="0" u="none" strike="noStrike" baseline="0" dirty="0">
                <a:solidFill>
                  <a:srgbClr val="000000"/>
                </a:solidFill>
              </a:rPr>
              <a:t>vector of strings</a:t>
            </a: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numeric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vector of real numbers</a:t>
            </a:r>
          </a:p>
          <a:p>
            <a:r>
              <a:rPr lang="id-ID" b="0" i="0" u="none" strike="noStrike" baseline="0" dirty="0">
                <a:solidFill>
                  <a:srgbClr val="3333B3"/>
                </a:solidFill>
              </a:rPr>
              <a:t>integer </a:t>
            </a:r>
            <a:r>
              <a:rPr lang="id-ID" b="0" i="0" u="none" strike="noStrike" baseline="0" dirty="0">
                <a:solidFill>
                  <a:srgbClr val="000000"/>
                </a:solidFill>
              </a:rPr>
              <a:t>vector of signed integer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logical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vector of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TRUE or FALSE)</a:t>
            </a:r>
            <a:endParaRPr lang="en-US" sz="1100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complex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vector of complex numbers</a:t>
            </a: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list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vector of R objects</a:t>
            </a: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factor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sets of labelled observations, pre-defined set of labels</a:t>
            </a:r>
          </a:p>
          <a:p>
            <a:r>
              <a:rPr lang="en-US" b="0" i="0" u="none" strike="noStrike" baseline="0" dirty="0">
                <a:solidFill>
                  <a:srgbClr val="3333B3"/>
                </a:solidFill>
              </a:rPr>
              <a:t>NA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not available, missing value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89BD6D-C034-40B0-8C3C-6E02A6C43729}"/>
              </a:ext>
            </a:extLst>
          </p:cNvPr>
          <p:cNvSpPr/>
          <p:nvPr/>
        </p:nvSpPr>
        <p:spPr>
          <a:xfrm>
            <a:off x="838200" y="2346969"/>
            <a:ext cx="988521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000" dirty="0">
                <a:solidFill>
                  <a:srgbClr val="3333B3"/>
                </a:solidFill>
              </a:rPr>
              <a:t>Vector</a:t>
            </a:r>
            <a:r>
              <a:rPr lang="en-US" sz="2000" dirty="0">
                <a:solidFill>
                  <a:srgbClr val="3333B3"/>
                </a:solidFill>
              </a:rPr>
              <a:t> </a:t>
            </a:r>
            <a:r>
              <a:rPr lang="en-US" sz="2000" dirty="0"/>
              <a:t>array 1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m (1 </a:t>
            </a:r>
            <a:r>
              <a:rPr lang="en-US" sz="2000" dirty="0" err="1"/>
              <a:t>tipe</a:t>
            </a:r>
            <a:r>
              <a:rPr lang="en-US" sz="2000" dirty="0"/>
              <a:t> data)</a:t>
            </a:r>
            <a:br>
              <a:rPr lang="en-US" sz="2000" dirty="0">
                <a:solidFill>
                  <a:srgbClr val="3333B3"/>
                </a:solidFill>
              </a:rPr>
            </a:br>
            <a:r>
              <a:rPr lang="en-US" sz="2000" dirty="0">
                <a:solidFill>
                  <a:srgbClr val="3333B3"/>
                </a:solidFill>
              </a:rPr>
              <a:t>Matrix </a:t>
            </a:r>
            <a:r>
              <a:rPr lang="en-US" sz="2000" dirty="0"/>
              <a:t>array 2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m × n (1 </a:t>
            </a:r>
            <a:r>
              <a:rPr lang="en-US" sz="2000" dirty="0" err="1"/>
              <a:t>tipe</a:t>
            </a:r>
            <a:r>
              <a:rPr lang="en-US" sz="2000" dirty="0"/>
              <a:t> data)</a:t>
            </a:r>
            <a:br>
              <a:rPr lang="en-US" sz="2000" dirty="0">
                <a:solidFill>
                  <a:srgbClr val="3333B3"/>
                </a:solidFill>
              </a:rPr>
            </a:br>
            <a:r>
              <a:rPr lang="en-US" sz="2000" dirty="0" err="1">
                <a:solidFill>
                  <a:srgbClr val="3333B3"/>
                </a:solidFill>
              </a:rPr>
              <a:t>Dataframe</a:t>
            </a:r>
            <a:r>
              <a:rPr lang="en-US" sz="2000" dirty="0">
                <a:solidFill>
                  <a:srgbClr val="3333B3"/>
                </a:solidFill>
              </a:rPr>
              <a:t> </a:t>
            </a:r>
            <a:r>
              <a:rPr lang="en-US" sz="2000" dirty="0" err="1"/>
              <a:t>seperti</a:t>
            </a:r>
            <a:r>
              <a:rPr lang="en-US" sz="2000" dirty="0"/>
              <a:t> matrix,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endParaRPr lang="id-ID" sz="2000" b="0" i="0" u="none" strike="noStrike" baseline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692746-7A80-43B1-A083-4395F51AE147}"/>
              </a:ext>
            </a:extLst>
          </p:cNvPr>
          <p:cNvSpPr/>
          <p:nvPr/>
        </p:nvSpPr>
        <p:spPr>
          <a:xfrm>
            <a:off x="838200" y="3388531"/>
            <a:ext cx="705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159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01C-8A94-4CD0-A116-BFD4167F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BCBA-AC1D-4373-9D69-4A1307F97A9A}"/>
              </a:ext>
            </a:extLst>
          </p:cNvPr>
          <p:cNvSpPr/>
          <p:nvPr/>
        </p:nvSpPr>
        <p:spPr>
          <a:xfrm>
            <a:off x="838200" y="1629283"/>
            <a:ext cx="863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Vector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42A18A-419D-4E90-9588-EA722BEB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393"/>
            <a:ext cx="6791511" cy="4357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B9828A-A5AE-40B6-ADE6-5698F4DB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75" y="2029393"/>
            <a:ext cx="2445444" cy="8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1427</Words>
  <Application>Microsoft Office PowerPoint</Application>
  <PresentationFormat>Widescreen</PresentationFormat>
  <Paragraphs>233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Lucida Console</vt:lpstr>
      <vt:lpstr>Times New Roman</vt:lpstr>
      <vt:lpstr>TimesLTStd-Roman</vt:lpstr>
      <vt:lpstr>Office Theme</vt:lpstr>
      <vt:lpstr>Introduction to R for Data Science II</vt:lpstr>
      <vt:lpstr>Overview</vt:lpstr>
      <vt:lpstr>Introduction to R</vt:lpstr>
      <vt:lpstr>Basic Calculation</vt:lpstr>
      <vt:lpstr>Basic Calculation</vt:lpstr>
      <vt:lpstr>Basic Calculation</vt:lpstr>
      <vt:lpstr>Basic Calculation</vt:lpstr>
      <vt:lpstr>Data dan Variable</vt:lpstr>
      <vt:lpstr>Data dan Variable</vt:lpstr>
      <vt:lpstr>Data dan Variable</vt:lpstr>
      <vt:lpstr>Data dan Variable</vt:lpstr>
      <vt:lpstr>Data dan Variable</vt:lpstr>
      <vt:lpstr>Data dan Variable</vt:lpstr>
      <vt:lpstr>Latihan</vt:lpstr>
      <vt:lpstr>Read and Write Data</vt:lpstr>
      <vt:lpstr>Read and Write Data</vt:lpstr>
      <vt:lpstr>Read and Write Data</vt:lpstr>
      <vt:lpstr>Read and Write Data</vt:lpstr>
      <vt:lpstr>Read and Write Data</vt:lpstr>
      <vt:lpstr>Read and Write Data</vt:lpstr>
      <vt:lpstr>Read and Write Data</vt:lpstr>
      <vt:lpstr>Read and Write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Data Science</dc:title>
  <dc:creator>NANDA PRASETYA PAMUNGKAS(547570)</dc:creator>
  <cp:lastModifiedBy>NANDA PRASETYA PAMUNGKAS(547570)</cp:lastModifiedBy>
  <cp:revision>16</cp:revision>
  <dcterms:created xsi:type="dcterms:W3CDTF">2018-08-13T21:58:46Z</dcterms:created>
  <dcterms:modified xsi:type="dcterms:W3CDTF">2018-09-09T23:18:47Z</dcterms:modified>
</cp:coreProperties>
</file>